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ppt/tags/tag25.xml" ContentType="application/vnd.openxmlformats-officedocument.presentationml.tags+xml"/>
  <Override PartName="/ppt/notesSlides/notesSlide25.xml" ContentType="application/vnd.openxmlformats-officedocument.presentationml.notesSlide+xml"/>
  <Override PartName="/ppt/tags/tag26.xml" ContentType="application/vnd.openxmlformats-officedocument.presentationml.tags+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tags/tag28.xml" ContentType="application/vnd.openxmlformats-officedocument.presentationml.tags+xml"/>
  <Override PartName="/ppt/notesSlides/notesSlide28.xml" ContentType="application/vnd.openxmlformats-officedocument.presentationml.notesSlide+xml"/>
  <Override PartName="/ppt/tags/tag29.xml" ContentType="application/vnd.openxmlformats-officedocument.presentationml.tags+xml"/>
  <Override PartName="/ppt/notesSlides/notesSlide29.xml" ContentType="application/vnd.openxmlformats-officedocument.presentationml.notesSlide+xml"/>
  <Override PartName="/ppt/tags/tag30.xml" ContentType="application/vnd.openxmlformats-officedocument.presentationml.tags+xml"/>
  <Override PartName="/ppt/notesSlides/notesSlide30.xml" ContentType="application/vnd.openxmlformats-officedocument.presentationml.notesSlide+xml"/>
  <Override PartName="/ppt/tags/tag31.xml" ContentType="application/vnd.openxmlformats-officedocument.presentationml.tags+xml"/>
  <Override PartName="/ppt/notesSlides/notesSlide31.xml" ContentType="application/vnd.openxmlformats-officedocument.presentationml.notesSlide+xml"/>
  <Override PartName="/ppt/tags/tag32.xml" ContentType="application/vnd.openxmlformats-officedocument.presentationml.tags+xml"/>
  <Override PartName="/ppt/notesSlides/notesSlide32.xml" ContentType="application/vnd.openxmlformats-officedocument.presentationml.notesSlide+xml"/>
  <Override PartName="/ppt/tags/tag33.xml" ContentType="application/vnd.openxmlformats-officedocument.presentationml.tags+xml"/>
  <Override PartName="/ppt/notesSlides/notesSlide33.xml" ContentType="application/vnd.openxmlformats-officedocument.presentationml.notesSlide+xml"/>
  <Override PartName="/ppt/tags/tag34.xml" ContentType="application/vnd.openxmlformats-officedocument.presentationml.tags+xml"/>
  <Override PartName="/ppt/notesSlides/notesSlide34.xml" ContentType="application/vnd.openxmlformats-officedocument.presentationml.notesSlide+xml"/>
  <Override PartName="/ppt/tags/tag35.xml" ContentType="application/vnd.openxmlformats-officedocument.presentationml.tags+xml"/>
  <Override PartName="/ppt/notesSlides/notesSlide35.xml" ContentType="application/vnd.openxmlformats-officedocument.presentationml.notesSlide+xml"/>
  <Override PartName="/ppt/tags/tag36.xml" ContentType="application/vnd.openxmlformats-officedocument.presentationml.tags+xml"/>
  <Override PartName="/ppt/notesSlides/notesSlide36.xml" ContentType="application/vnd.openxmlformats-officedocument.presentationml.notesSlide+xml"/>
  <Override PartName="/ppt/tags/tag37.xml" ContentType="application/vnd.openxmlformats-officedocument.presentationml.tags+xml"/>
  <Override PartName="/ppt/notesSlides/notesSlide37.xml" ContentType="application/vnd.openxmlformats-officedocument.presentationml.notesSlide+xml"/>
  <Override PartName="/ppt/tags/tag38.xml" ContentType="application/vnd.openxmlformats-officedocument.presentationml.tags+xml"/>
  <Override PartName="/ppt/notesSlides/notesSlide38.xml" ContentType="application/vnd.openxmlformats-officedocument.presentationml.notesSlide+xml"/>
  <Override PartName="/ppt/tags/tag39.xml" ContentType="application/vnd.openxmlformats-officedocument.presentationml.tags+xml"/>
  <Override PartName="/ppt/notesSlides/notesSlide39.xml" ContentType="application/vnd.openxmlformats-officedocument.presentationml.notesSlide+xml"/>
  <Override PartName="/ppt/tags/tag40.xml" ContentType="application/vnd.openxmlformats-officedocument.presentationml.tags+xml"/>
  <Override PartName="/ppt/notesSlides/notesSlide40.xml" ContentType="application/vnd.openxmlformats-officedocument.presentationml.notesSlide+xml"/>
  <Override PartName="/ppt/tags/tag41.xml" ContentType="application/vnd.openxmlformats-officedocument.presentationml.tags+xml"/>
  <Override PartName="/ppt/notesSlides/notesSlide41.xml" ContentType="application/vnd.openxmlformats-officedocument.presentationml.notesSlide+xml"/>
  <Override PartName="/ppt/tags/tag42.xml" ContentType="application/vnd.openxmlformats-officedocument.presentationml.tags+xml"/>
  <Override PartName="/ppt/notesSlides/notesSlide42.xml" ContentType="application/vnd.openxmlformats-officedocument.presentationml.notesSlide+xml"/>
  <Override PartName="/ppt/tags/tag43.xml" ContentType="application/vnd.openxmlformats-officedocument.presentationml.tags+xml"/>
  <Override PartName="/ppt/notesSlides/notesSlide43.xml" ContentType="application/vnd.openxmlformats-officedocument.presentationml.notesSlide+xml"/>
  <Override PartName="/ppt/tags/tag44.xml" ContentType="application/vnd.openxmlformats-officedocument.presentationml.tags+xml"/>
  <Override PartName="/ppt/notesSlides/notesSlide44.xml" ContentType="application/vnd.openxmlformats-officedocument.presentationml.notesSlide+xml"/>
  <Override PartName="/ppt/tags/tag45.xml" ContentType="application/vnd.openxmlformats-officedocument.presentationml.tags+xml"/>
  <Override PartName="/ppt/notesSlides/notesSlide45.xml" ContentType="application/vnd.openxmlformats-officedocument.presentationml.notesSlide+xml"/>
  <Override PartName="/ppt/tags/tag46.xml" ContentType="application/vnd.openxmlformats-officedocument.presentationml.tags+xml"/>
  <Override PartName="/ppt/notesSlides/notesSlide46.xml" ContentType="application/vnd.openxmlformats-officedocument.presentationml.notesSlide+xml"/>
  <Override PartName="/ppt/tags/tag47.xml" ContentType="application/vnd.openxmlformats-officedocument.presentationml.tags+xml"/>
  <Override PartName="/ppt/notesSlides/notesSlide47.xml" ContentType="application/vnd.openxmlformats-officedocument.presentationml.notesSlide+xml"/>
  <Override PartName="/ppt/tags/tag48.xml" ContentType="application/vnd.openxmlformats-officedocument.presentationml.tags+xml"/>
  <Override PartName="/ppt/notesSlides/notesSlide48.xml" ContentType="application/vnd.openxmlformats-officedocument.presentationml.notesSlide+xml"/>
  <Override PartName="/ppt/tags/tag49.xml" ContentType="application/vnd.openxmlformats-officedocument.presentationml.tags+xml"/>
  <Override PartName="/ppt/notesSlides/notesSlide49.xml" ContentType="application/vnd.openxmlformats-officedocument.presentationml.notesSlide+xml"/>
  <Override PartName="/ppt/tags/tag50.xml" ContentType="application/vnd.openxmlformats-officedocument.presentationml.tags+xml"/>
  <Override PartName="/ppt/notesSlides/notesSlide50.xml" ContentType="application/vnd.openxmlformats-officedocument.presentationml.notesSlide+xml"/>
  <Override PartName="/ppt/tags/tag51.xml" ContentType="application/vnd.openxmlformats-officedocument.presentationml.tags+xml"/>
  <Override PartName="/ppt/notesSlides/notesSlide51.xml" ContentType="application/vnd.openxmlformats-officedocument.presentationml.notesSlide+xml"/>
  <Override PartName="/ppt/tags/tag52.xml" ContentType="application/vnd.openxmlformats-officedocument.presentationml.tags+xml"/>
  <Override PartName="/ppt/notesSlides/notesSlide52.xml" ContentType="application/vnd.openxmlformats-officedocument.presentationml.notesSlide+xml"/>
  <Override PartName="/ppt/tags/tag53.xml" ContentType="application/vnd.openxmlformats-officedocument.presentationml.tags+xml"/>
  <Override PartName="/ppt/notesSlides/notesSlide53.xml" ContentType="application/vnd.openxmlformats-officedocument.presentationml.notesSlide+xml"/>
  <Override PartName="/ppt/tags/tag54.xml" ContentType="application/vnd.openxmlformats-officedocument.presentationml.tags+xml"/>
  <Override PartName="/ppt/notesSlides/notesSlide54.xml" ContentType="application/vnd.openxmlformats-officedocument.presentationml.notesSlide+xml"/>
  <Override PartName="/ppt/tags/tag55.xml" ContentType="application/vnd.openxmlformats-officedocument.presentationml.tags+xml"/>
  <Override PartName="/ppt/notesSlides/notesSlide55.xml" ContentType="application/vnd.openxmlformats-officedocument.presentationml.notesSlide+xml"/>
  <Override PartName="/ppt/tags/tag56.xml" ContentType="application/vnd.openxmlformats-officedocument.presentationml.tags+xml"/>
  <Override PartName="/ppt/notesSlides/notesSlide56.xml" ContentType="application/vnd.openxmlformats-officedocument.presentationml.notesSlide+xml"/>
  <Override PartName="/ppt/tags/tag57.xml" ContentType="application/vnd.openxmlformats-officedocument.presentationml.tags+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59"/>
  </p:notesMasterIdLst>
  <p:handoutMasterIdLst>
    <p:handoutMasterId r:id="rId60"/>
  </p:handoutMasterIdLst>
  <p:sldIdLst>
    <p:sldId id="344" r:id="rId2"/>
    <p:sldId id="294" r:id="rId3"/>
    <p:sldId id="411" r:id="rId4"/>
    <p:sldId id="400" r:id="rId5"/>
    <p:sldId id="401" r:id="rId6"/>
    <p:sldId id="413" r:id="rId7"/>
    <p:sldId id="414" r:id="rId8"/>
    <p:sldId id="416" r:id="rId9"/>
    <p:sldId id="417" r:id="rId10"/>
    <p:sldId id="415" r:id="rId11"/>
    <p:sldId id="456" r:id="rId12"/>
    <p:sldId id="402" r:id="rId13"/>
    <p:sldId id="419" r:id="rId14"/>
    <p:sldId id="379" r:id="rId15"/>
    <p:sldId id="420" r:id="rId16"/>
    <p:sldId id="421" r:id="rId17"/>
    <p:sldId id="423" r:id="rId18"/>
    <p:sldId id="384" r:id="rId19"/>
    <p:sldId id="424" r:id="rId20"/>
    <p:sldId id="426" r:id="rId21"/>
    <p:sldId id="427" r:id="rId22"/>
    <p:sldId id="457" r:id="rId23"/>
    <p:sldId id="458" r:id="rId24"/>
    <p:sldId id="431" r:id="rId25"/>
    <p:sldId id="432" r:id="rId26"/>
    <p:sldId id="372" r:id="rId27"/>
    <p:sldId id="397" r:id="rId28"/>
    <p:sldId id="433" r:id="rId29"/>
    <p:sldId id="437" r:id="rId30"/>
    <p:sldId id="434" r:id="rId31"/>
    <p:sldId id="436" r:id="rId32"/>
    <p:sldId id="438" r:id="rId33"/>
    <p:sldId id="440" r:id="rId34"/>
    <p:sldId id="439" r:id="rId35"/>
    <p:sldId id="441" r:id="rId36"/>
    <p:sldId id="442" r:id="rId37"/>
    <p:sldId id="443" r:id="rId38"/>
    <p:sldId id="459" r:id="rId39"/>
    <p:sldId id="435" r:id="rId40"/>
    <p:sldId id="449" r:id="rId41"/>
    <p:sldId id="450" r:id="rId42"/>
    <p:sldId id="451" r:id="rId43"/>
    <p:sldId id="452" r:id="rId44"/>
    <p:sldId id="453" r:id="rId45"/>
    <p:sldId id="454" r:id="rId46"/>
    <p:sldId id="455" r:id="rId47"/>
    <p:sldId id="448" r:id="rId48"/>
    <p:sldId id="404" r:id="rId49"/>
    <p:sldId id="407" r:id="rId50"/>
    <p:sldId id="406" r:id="rId51"/>
    <p:sldId id="445" r:id="rId52"/>
    <p:sldId id="446" r:id="rId53"/>
    <p:sldId id="444" r:id="rId54"/>
    <p:sldId id="447" r:id="rId55"/>
    <p:sldId id="352" r:id="rId56"/>
    <p:sldId id="350" r:id="rId57"/>
    <p:sldId id="486" r:id="rId58"/>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4572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9144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371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18288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286000" algn="l" defTabSz="914400" rtl="0" eaLnBrk="1" latinLnBrk="0" hangingPunct="1">
      <a:defRPr kern="1200">
        <a:solidFill>
          <a:schemeClr val="tx1"/>
        </a:solidFill>
        <a:latin typeface="Segoe UI" panose="020B0502040204020203" pitchFamily="34" charset="0"/>
        <a:ea typeface="+mn-ea"/>
        <a:cs typeface="+mn-cs"/>
      </a:defRPr>
    </a:lvl6pPr>
    <a:lvl7pPr marL="2743200" algn="l" defTabSz="914400" rtl="0" eaLnBrk="1" latinLnBrk="0" hangingPunct="1">
      <a:defRPr kern="1200">
        <a:solidFill>
          <a:schemeClr val="tx1"/>
        </a:solidFill>
        <a:latin typeface="Segoe UI" panose="020B0502040204020203" pitchFamily="34" charset="0"/>
        <a:ea typeface="+mn-ea"/>
        <a:cs typeface="+mn-cs"/>
      </a:defRPr>
    </a:lvl7pPr>
    <a:lvl8pPr marL="3200400" algn="l" defTabSz="914400" rtl="0" eaLnBrk="1" latinLnBrk="0" hangingPunct="1">
      <a:defRPr kern="1200">
        <a:solidFill>
          <a:schemeClr val="tx1"/>
        </a:solidFill>
        <a:latin typeface="Segoe UI" panose="020B0502040204020203" pitchFamily="34" charset="0"/>
        <a:ea typeface="+mn-ea"/>
        <a:cs typeface="+mn-cs"/>
      </a:defRPr>
    </a:lvl8pPr>
    <a:lvl9pPr marL="3657600" algn="l" defTabSz="914400" rtl="0" eaLnBrk="1" latinLnBrk="0" hangingPunct="1">
      <a:defRPr kern="1200">
        <a:solidFill>
          <a:schemeClr val="tx1"/>
        </a:solidFill>
        <a:latin typeface="Segoe UI" panose="020B0502040204020203"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017"/>
    <p:restoredTop sz="58184" autoAdjust="0"/>
  </p:normalViewPr>
  <p:slideViewPr>
    <p:cSldViewPr>
      <p:cViewPr varScale="1">
        <p:scale>
          <a:sx n="67" d="100"/>
          <a:sy n="67" d="100"/>
        </p:scale>
        <p:origin x="192" y="5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FFA187-CA0D-25ED-E631-33E669C931D3}"/>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56C71E9B-9F8F-591F-8D54-E600861873F5}"/>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48C5171-1B0C-4F4F-B2A9-B79F2AD9F581}" type="datetimeFigureOut">
              <a:rPr lang="en-US"/>
              <a:pPr>
                <a:defRPr/>
              </a:pPr>
              <a:t>7/17/22</a:t>
            </a:fld>
            <a:endParaRPr lang="en-US"/>
          </a:p>
        </p:txBody>
      </p:sp>
      <p:sp>
        <p:nvSpPr>
          <p:cNvPr id="4" name="Footer Placeholder 3">
            <a:extLst>
              <a:ext uri="{FF2B5EF4-FFF2-40B4-BE49-F238E27FC236}">
                <a16:creationId xmlns:a16="http://schemas.microsoft.com/office/drawing/2014/main" id="{5D444E7A-4ED7-8E86-EE3B-178FCF8379EE}"/>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DB7BE815-1EDA-4AA0-2E40-4D6BA9B98099}"/>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A8E32E99-9333-1E45-AA63-6937E0BAB655}"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A744CB9-4760-C666-71FD-2339F2860907}"/>
              </a:ext>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7B6D78C5-6A81-70DD-4687-1EDEC90165FD}"/>
              </a:ext>
            </a:extLst>
          </p:cNvPr>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smtClean="0">
                <a:latin typeface="+mn-lt"/>
              </a:defRPr>
            </a:lvl1pPr>
          </a:lstStyle>
          <a:p>
            <a:pPr>
              <a:defRPr/>
            </a:pPr>
            <a:fld id="{B2E030FC-C5E0-844A-BB3D-55C5137827F6}" type="datetimeFigureOut">
              <a:rPr lang="en-US"/>
              <a:pPr>
                <a:defRPr/>
              </a:pPr>
              <a:t>7/17/22</a:t>
            </a:fld>
            <a:endParaRPr lang="en-US"/>
          </a:p>
        </p:txBody>
      </p:sp>
      <p:sp>
        <p:nvSpPr>
          <p:cNvPr id="4" name="Slide Image Placeholder 3">
            <a:extLst>
              <a:ext uri="{FF2B5EF4-FFF2-40B4-BE49-F238E27FC236}">
                <a16:creationId xmlns:a16="http://schemas.microsoft.com/office/drawing/2014/main" id="{C999946B-9397-67AB-D781-1E8441140BD1}"/>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4B2A2380-FEC5-8170-C9F5-64B982880ABD}"/>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2BDFAC85-9E68-53E0-9776-8BD59E21C2EA}"/>
              </a:ext>
            </a:extLst>
          </p:cNvPr>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9989EE54-1747-565B-5E14-6D48D9FAA686}"/>
              </a:ext>
            </a:extLst>
          </p:cNvPr>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smtClean="0">
                <a:latin typeface="+mn-lt"/>
              </a:defRPr>
            </a:lvl1pPr>
          </a:lstStyle>
          <a:p>
            <a:pPr>
              <a:defRPr/>
            </a:pPr>
            <a:fld id="{491454B9-9367-424A-A663-BF7268D6917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NULL"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screenready.att.co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s-419" i="1" dirty="0">
                <a:highlight>
                  <a:srgbClr val="FFFF00"/>
                </a:highlight>
              </a:rPr>
              <a:t>NOTA AL INSTRUCTOR:  </a:t>
            </a: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Actualice esta diapositiva con la información apropiada:</a:t>
            </a:r>
          </a:p>
          <a:p>
            <a:pPr marL="0" marR="0">
              <a:spcBef>
                <a:spcPts val="0"/>
              </a:spcBef>
              <a:spcAft>
                <a:spcPts val="0"/>
              </a:spcAft>
            </a:pP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spcBef>
                <a:spcPts val="0"/>
              </a:spcBef>
              <a:spcAft>
                <a:spcPts val="0"/>
              </a:spcAft>
              <a:buFont typeface="Arial" panose="020B0604020202020204" pitchFamily="34" charset="0"/>
              <a:buChar char="•"/>
            </a:pP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Nombre del instructor</a:t>
            </a:r>
          </a:p>
          <a:p>
            <a:pPr marL="285750" marR="0" indent="-285750">
              <a:spcBef>
                <a:spcPts val="0"/>
              </a:spcBef>
              <a:spcAft>
                <a:spcPts val="0"/>
              </a:spcAft>
              <a:buFont typeface="Arial" panose="020B0604020202020204" pitchFamily="34" charset="0"/>
              <a:buChar char="•"/>
            </a:pP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Afiliación del instructor (por ejemplo, personal de la biblioteca, voluntario de la comunidad, etc.)</a:t>
            </a:r>
          </a:p>
          <a:p>
            <a:pPr marL="285750" marR="0" indent="-285750">
              <a:spcBef>
                <a:spcPts val="0"/>
              </a:spcBef>
              <a:spcAft>
                <a:spcPts val="0"/>
              </a:spcAft>
              <a:buFont typeface="Arial" panose="020B0604020202020204" pitchFamily="34" charset="0"/>
              <a:buChar char="•"/>
            </a:pP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Nombre del lugar </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 </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r>
              <a:rPr lang="es-419" sz="1800" i="1" dirty="0">
                <a:highlight>
                  <a:srgbClr val="FFFF00"/>
                </a:highlight>
              </a:rPr>
              <a:t>NOTA AL INSTRUCTOR: </a:t>
            </a:r>
            <a:r>
              <a:rPr lang="es-419" sz="1800" b="0" i="0" dirty="0">
                <a:effectLst/>
                <a:latin typeface="ATT Aleck Sans" panose="020B0503020203020204" pitchFamily="34" charset="0"/>
                <a:ea typeface="Calibri" panose="020F0502020204030204" pitchFamily="34" charset="0"/>
              </a:rPr>
              <a:t>Antes del taller, revise la Reseña del instructor para obtener orientación sobre lo que debe hacer para prepararse para el taller. Encontrará notas sobre cómo llevar a cabo el taller y detalles sobre lo que debe hacer una vez que termine el taller. </a:t>
            </a:r>
          </a:p>
          <a:p>
            <a:endParaRPr lang="es-419" sz="1800" b="0" i="0" dirty="0">
              <a:effectLst/>
              <a:highlight>
                <a:srgbClr val="FFFF00"/>
              </a:highlight>
              <a:latin typeface="ATT Aleck Sans" panose="020B0503020203020204" pitchFamily="34" charset="0"/>
            </a:endParaRPr>
          </a:p>
          <a:p>
            <a:r>
              <a:rPr lang="es-419" i="1" dirty="0"/>
              <a:t>NOTA AL INSTRUCTOR: </a:t>
            </a:r>
            <a:r>
              <a:rPr lang="es-419" i="0" dirty="0"/>
              <a:t>Las notas en este archivo de PowerPoint duplican lo que está en la Guía del instructor. Verá los números de las diapositivas en toda la guía. Puede usar la Guía del instructor o las notas de PowerPoint como apoyo para facilitar el taller. </a:t>
            </a:r>
          </a:p>
          <a:p>
            <a:endParaRPr lang="es-419" dirty="0"/>
          </a:p>
          <a:p>
            <a:r>
              <a:rPr lang="es-419" sz="1200" kern="1200" dirty="0">
                <a:solidFill>
                  <a:schemeClr val="tx1"/>
                </a:solidFill>
                <a:effectLst/>
                <a:latin typeface="+mn-lt"/>
                <a:ea typeface="+mn-ea"/>
                <a:cs typeface="+mn-cs"/>
              </a:rPr>
              <a:t>El taller de hoy lo proporcionan AT&amp;T y la Asociación de Bibliotecas Públicas. </a:t>
            </a:r>
            <a:endParaRPr lang="es-419" sz="1200" i="1" kern="1200" dirty="0">
              <a:solidFill>
                <a:schemeClr val="tx1"/>
              </a:solidFill>
              <a:effectLst/>
              <a:latin typeface="+mn-lt"/>
              <a:ea typeface="+mn-ea"/>
              <a:cs typeface="+mn-cs"/>
            </a:endParaRPr>
          </a:p>
          <a:p>
            <a:endParaRPr lang="es-419" sz="1200" i="1" kern="1200" dirty="0">
              <a:solidFill>
                <a:schemeClr val="tx1"/>
              </a:solidFill>
              <a:effectLst/>
              <a:latin typeface="+mn-lt"/>
              <a:ea typeface="+mn-ea"/>
              <a:cs typeface="+mn-cs"/>
            </a:endParaRPr>
          </a:p>
          <a:p>
            <a:r>
              <a:rPr lang="es-419" i="1" dirty="0"/>
              <a:t>NOTA AL INSTRUCTOR:</a:t>
            </a:r>
            <a:r>
              <a:rPr lang="es-419" sz="1200" i="1" kern="1200" dirty="0">
                <a:solidFill>
                  <a:schemeClr val="tx1"/>
                </a:solidFill>
                <a:effectLst/>
                <a:latin typeface="+mn-lt"/>
                <a:ea typeface="+mn-ea"/>
                <a:cs typeface="+mn-cs"/>
              </a:rPr>
              <a:t> </a:t>
            </a:r>
            <a:r>
              <a:rPr lang="es-419" sz="1200" i="0" kern="1200" dirty="0">
                <a:solidFill>
                  <a:schemeClr val="tx1"/>
                </a:solidFill>
                <a:effectLst/>
                <a:latin typeface="+mn-lt"/>
                <a:ea typeface="+mn-ea"/>
                <a:cs typeface="+mn-cs"/>
              </a:rPr>
              <a:t>Incluya un agradecimiento al colaborador de la comunidad, si corresponde.</a:t>
            </a:r>
          </a:p>
          <a:p>
            <a:endParaRPr lang="es-419" sz="1200" i="1" kern="1200" dirty="0">
              <a:solidFill>
                <a:schemeClr val="tx1"/>
              </a:solidFill>
              <a:effectLst/>
              <a:latin typeface="+mn-lt"/>
              <a:ea typeface="+mn-ea"/>
              <a:cs typeface="+mn-cs"/>
            </a:endParaRPr>
          </a:p>
          <a:p>
            <a:r>
              <a:rPr lang="es-419" sz="1200" kern="1200" dirty="0">
                <a:solidFill>
                  <a:schemeClr val="tx1"/>
                </a:solidFill>
                <a:effectLst/>
                <a:latin typeface="+mn-lt"/>
                <a:ea typeface="+mn-ea"/>
                <a:cs typeface="+mn-cs"/>
              </a:rPr>
              <a:t>Mi nombre es </a:t>
            </a:r>
            <a:r>
              <a:rPr lang="es-419" sz="1200" b="1" kern="1200" dirty="0">
                <a:solidFill>
                  <a:schemeClr val="tx1"/>
                </a:solidFill>
                <a:effectLst/>
                <a:latin typeface="+mn-lt"/>
                <a:ea typeface="+mn-ea"/>
                <a:cs typeface="+mn-cs"/>
              </a:rPr>
              <a:t>&lt;escriba su nombre&gt; </a:t>
            </a:r>
            <a:r>
              <a:rPr lang="es-419" sz="1200" kern="1200" dirty="0">
                <a:solidFill>
                  <a:schemeClr val="tx1"/>
                </a:solidFill>
                <a:effectLst/>
                <a:latin typeface="+mn-lt"/>
                <a:ea typeface="+mn-ea"/>
                <a:cs typeface="+mn-cs"/>
              </a:rPr>
              <a:t>y soy </a:t>
            </a:r>
            <a:r>
              <a:rPr lang="es-419" sz="1200" b="1" kern="1200" dirty="0">
                <a:solidFill>
                  <a:schemeClr val="tx1"/>
                </a:solidFill>
                <a:effectLst/>
                <a:latin typeface="+mn-lt"/>
                <a:ea typeface="+mn-ea"/>
                <a:cs typeface="+mn-cs"/>
              </a:rPr>
              <a:t>&lt;breve descripción de sí mismo&gt;. </a:t>
            </a:r>
            <a:r>
              <a:rPr lang="es-419" sz="1200" kern="1200" dirty="0">
                <a:solidFill>
                  <a:schemeClr val="tx1"/>
                </a:solidFill>
                <a:effectLst/>
                <a:latin typeface="+mn-lt"/>
                <a:ea typeface="+mn-ea"/>
                <a:cs typeface="+mn-cs"/>
              </a:rPr>
              <a:t>Antes de comenzar, aquí hay algunos elementos de gestión administrativa que deben conocer: [mencione los elementos que son relevantes para su taller]:</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¿Dónde están los baños?</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¿Dónde están las salidas de emergencia?</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Cuándo/cómo hacer preguntas: Señale dónde localizar el número de página en cada diapositiva. Anime a los participantes a anotar el número de página si tienen preguntas que hacer más tarde. </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Si tiene un teléfono celular con usted, asegúrese de apagarlo o ponerlo en silencio.</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¿Habrá un descanso?</a:t>
            </a:r>
          </a:p>
          <a:p>
            <a:endParaRPr lang="es-419" b="0" i="0" dirty="0">
              <a:highlight>
                <a:srgbClr val="FFFF00"/>
              </a:highlight>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a:t>
            </a:fld>
            <a:endParaRPr lang="es-419" dirty="0"/>
          </a:p>
        </p:txBody>
      </p:sp>
    </p:spTree>
    <p:extLst>
      <p:ext uri="{BB962C8B-B14F-4D97-AF65-F5344CB8AC3E}">
        <p14:creationId xmlns:p14="http://schemas.microsoft.com/office/powerpoint/2010/main" val="3810312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dirty="0"/>
              <a:t>NOTA AL INSTRUCTOR: </a:t>
            </a:r>
            <a:r>
              <a:rPr lang="es-419" i="0" dirty="0"/>
              <a:t>Dirija a los asistentes a la Actividad 1 en la página 1 de la Hoja de actividades. </a:t>
            </a:r>
          </a:p>
          <a:p>
            <a:endParaRPr lang="es-419" dirty="0"/>
          </a:p>
          <a:p>
            <a:pPr marL="0" marR="0">
              <a:lnSpc>
                <a:spcPct val="107000"/>
              </a:lnSpc>
              <a:spcBef>
                <a:spcPts val="0"/>
              </a:spcBef>
              <a:spcAft>
                <a:spcPts val="800"/>
              </a:spcAft>
            </a:pPr>
            <a:r>
              <a:rPr lang="es-419"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Si los alumnos están usando computadoras</a:t>
            </a: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anímelos a seleccionar un sitio web que podrían usar para las compras, operaciones bancarias, redes sociales, etc. Los asistentes van al sitio web y completan las preguntas de la actividad. Facilite un breve debate. </a:t>
            </a: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¿Qué sitios web visitaron? ¿Eran sitios web seguros? ¿Cómo lo pueden saber? </a:t>
            </a: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r>
              <a:rPr lang="es-419" sz="1800" b="1" dirty="0">
                <a:solidFill>
                  <a:srgbClr val="000000"/>
                </a:solidFill>
                <a:effectLst/>
                <a:latin typeface="Calibri" panose="020F0502020204030204" pitchFamily="34" charset="0"/>
                <a:ea typeface="Calibri" panose="020F0502020204030204" pitchFamily="34" charset="0"/>
              </a:rPr>
              <a:t>Si no hay computadoras</a:t>
            </a:r>
            <a:r>
              <a:rPr lang="es-419" sz="1800" dirty="0">
                <a:solidFill>
                  <a:srgbClr val="000000"/>
                </a:solidFill>
                <a:effectLst/>
                <a:latin typeface="Calibri" panose="020F0502020204030204" pitchFamily="34" charset="0"/>
                <a:ea typeface="Calibri" panose="020F0502020204030204" pitchFamily="34" charset="0"/>
              </a:rPr>
              <a:t>, pida a los asistentes que mencionen algunos sitios web que podrían visitar para las compras, operaciones bancarias, redes sociales, etc. Vaya a los sitios web que mencionan y pida a los asistentes que compartan cómo pueden saber que es seguro. Facilite un breve debate.</a:t>
            </a:r>
            <a:endParaRPr lang="es-419" dirty="0"/>
          </a:p>
          <a:p>
            <a:pPr marL="342900" marR="0" lvl="0" indent="-342900">
              <a:spcBef>
                <a:spcPts val="0"/>
              </a:spcBef>
              <a:spcAft>
                <a:spcPts val="0"/>
              </a:spcAft>
              <a:buFont typeface="+mj-lt"/>
              <a:buAutoNum type="arabicPeriod"/>
            </a:pPr>
            <a:endParaRPr lang="es-419" sz="180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10</a:t>
            </a:fld>
            <a:endParaRPr lang="es-419" dirty="0"/>
          </a:p>
        </p:txBody>
      </p:sp>
    </p:spTree>
    <p:extLst>
      <p:ext uri="{BB962C8B-B14F-4D97-AF65-F5344CB8AC3E}">
        <p14:creationId xmlns:p14="http://schemas.microsoft.com/office/powerpoint/2010/main" val="4030368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dirty="0"/>
              <a:t>NOTA AL INSTRUCTOR: </a:t>
            </a:r>
            <a:r>
              <a:rPr lang="es-419" i="0" dirty="0"/>
              <a:t>Use la diapositiva para informar sobre la actividad o como guía para usted mismo si está haciendo una demostración.</a:t>
            </a:r>
          </a:p>
          <a:p>
            <a:endParaRPr lang="es-419" i="0" dirty="0">
              <a:cs typeface="Calibri"/>
            </a:endParaRPr>
          </a:p>
          <a:p>
            <a:r>
              <a:rPr lang="es-419" i="0" dirty="0">
                <a:cs typeface="Calibri"/>
              </a:rPr>
              <a:t>Sitios seguros sugeridos para el instructor: </a:t>
            </a:r>
          </a:p>
          <a:p>
            <a:pPr marL="171450" indent="-171450">
              <a:buFont typeface="Arial" panose="020B0604020202020204" pitchFamily="34" charset="0"/>
              <a:buChar char="•"/>
            </a:pPr>
            <a:r>
              <a:rPr lang="es-419" i="0" dirty="0">
                <a:cs typeface="Calibri"/>
              </a:rPr>
              <a:t>https://www.digitallearn.org</a:t>
            </a:r>
          </a:p>
          <a:p>
            <a:pPr marL="171450" indent="-171450">
              <a:buFont typeface="Arial" panose="020B0604020202020204" pitchFamily="34" charset="0"/>
              <a:buChar char="•"/>
            </a:pPr>
            <a:r>
              <a:rPr lang="es-419" i="0" dirty="0">
                <a:cs typeface="Calibri"/>
              </a:rPr>
              <a:t>google.com </a:t>
            </a:r>
          </a:p>
          <a:p>
            <a:pPr marL="171450" indent="-171450">
              <a:buFont typeface="Arial" panose="020B0604020202020204" pitchFamily="34" charset="0"/>
              <a:buChar char="•"/>
            </a:pPr>
            <a:r>
              <a:rPr lang="es-419" i="0" dirty="0"/>
              <a:t>nypl.org</a:t>
            </a:r>
            <a:endParaRPr lang="es-419" i="0" dirty="0">
              <a:cs typeface="Calibri"/>
            </a:endParaRPr>
          </a:p>
          <a:p>
            <a:endParaRPr lang="es-419" dirty="0">
              <a:cs typeface="Calibri"/>
            </a:endParaRPr>
          </a:p>
          <a:p>
            <a:r>
              <a:rPr lang="es-419" dirty="0">
                <a:cs typeface="Calibri"/>
              </a:rPr>
              <a:t>Respuestas: </a:t>
            </a:r>
          </a:p>
          <a:p>
            <a:r>
              <a:rPr lang="es-419" dirty="0">
                <a:cs typeface="Calibri"/>
              </a:rPr>
              <a:t>1. Ícono de candado (</a:t>
            </a:r>
            <a:r>
              <a:rPr lang="es-419" sz="1200" kern="1200" dirty="0">
                <a:solidFill>
                  <a:schemeClr val="tx1"/>
                </a:solidFill>
                <a:effectLst/>
                <a:latin typeface="+mn-lt"/>
                <a:ea typeface="+mn-ea"/>
                <a:cs typeface="+mn-cs"/>
              </a:rPr>
              <a:t>Nota al instructor: señale el candado en su ejemplo). </a:t>
            </a:r>
            <a:endParaRPr lang="es-419" dirty="0">
              <a:cs typeface="Calibri"/>
            </a:endParaRPr>
          </a:p>
          <a:p>
            <a:r>
              <a:rPr lang="es-419" dirty="0">
                <a:cs typeface="Calibri"/>
              </a:rPr>
              <a:t>2. </a:t>
            </a:r>
            <a:r>
              <a:rPr lang="es-419" dirty="0">
                <a:cs typeface="Calibri"/>
                <a:hlinkClick r:id="rId3" invalidUrl="https://"/>
              </a:rPr>
              <a:t>https://</a:t>
            </a:r>
            <a:r>
              <a:rPr lang="es-419" dirty="0">
                <a:cs typeface="Calibri"/>
              </a:rPr>
              <a:t> visible en la barra de direcciones o si hace doble clic en la barra de direcciones (</a:t>
            </a:r>
            <a:r>
              <a:rPr lang="es-419" i="1" dirty="0">
                <a:cs typeface="Calibri"/>
              </a:rPr>
              <a:t>NOTA AL INSTRUCTOR: Haga una demostración si </a:t>
            </a:r>
            <a:r>
              <a:rPr lang="es-419" i="1" dirty="0">
                <a:cs typeface="Calibri"/>
                <a:hlinkClick r:id="rId4" invalidUrl="https://"/>
              </a:rPr>
              <a:t>https://</a:t>
            </a:r>
            <a:r>
              <a:rPr lang="es-419" i="1" dirty="0">
                <a:cs typeface="Calibri"/>
              </a:rPr>
              <a:t> no está visible</a:t>
            </a:r>
            <a:r>
              <a:rPr lang="es-419" dirty="0">
                <a:cs typeface="Calibri"/>
              </a:rPr>
              <a:t>.)</a:t>
            </a:r>
          </a:p>
        </p:txBody>
      </p:sp>
      <p:sp>
        <p:nvSpPr>
          <p:cNvPr id="4" name="Slide Number Placeholder 3"/>
          <p:cNvSpPr>
            <a:spLocks noGrp="1"/>
          </p:cNvSpPr>
          <p:nvPr>
            <p:ph type="sldNum" sz="quarter" idx="5"/>
          </p:nvPr>
        </p:nvSpPr>
        <p:spPr/>
        <p:txBody>
          <a:bodyPr/>
          <a:lstStyle/>
          <a:p>
            <a:fld id="{0A1A2D79-0A70-4F98-91B6-5265C658D6AD}" type="slidenum">
              <a:rPr lang="en-US" smtClean="0"/>
              <a:t>11</a:t>
            </a:fld>
            <a:endParaRPr lang="es-419" dirty="0"/>
          </a:p>
        </p:txBody>
      </p:sp>
    </p:spTree>
    <p:extLst>
      <p:ext uri="{BB962C8B-B14F-4D97-AF65-F5344CB8AC3E}">
        <p14:creationId xmlns:p14="http://schemas.microsoft.com/office/powerpoint/2010/main" val="2814168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Cuando creamos cuentas personales en sitios web, es importante asegurarnos de que las contraseñas de nuestras cuentas sean lo más seguras posible.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Continuemos nuestro debate sobre la seguridad en línea con un vistazo a las contraseñas seguras. Cuando creamos cuentas personales en sitios web, es importante asegurarnos de que las contraseñas de nuestras cuentas sean lo más seguras posible.</a:t>
            </a:r>
          </a:p>
          <a:p>
            <a:r>
              <a:rPr lang="es-419" sz="1200" b="1" kern="1200" dirty="0">
                <a:solidFill>
                  <a:schemeClr val="tx1"/>
                </a:solidFill>
                <a:effectLst/>
                <a:latin typeface="+mn-lt"/>
                <a:ea typeface="+mn-ea"/>
                <a:cs typeface="+mn-cs"/>
              </a:rPr>
              <a:t> </a:t>
            </a:r>
            <a:endParaRPr lang="es-419" sz="1200" kern="1200" dirty="0">
              <a:solidFill>
                <a:schemeClr val="tx1"/>
              </a:solidFill>
              <a:effectLst/>
              <a:latin typeface="+mn-lt"/>
              <a:ea typeface="+mn-ea"/>
              <a:cs typeface="+mn-cs"/>
            </a:endParaRP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12</a:t>
            </a:fld>
            <a:endParaRPr lang="es-419" dirty="0"/>
          </a:p>
        </p:txBody>
      </p:sp>
    </p:spTree>
    <p:extLst>
      <p:ext uri="{BB962C8B-B14F-4D97-AF65-F5344CB8AC3E}">
        <p14:creationId xmlns:p14="http://schemas.microsoft.com/office/powerpoint/2010/main" val="4250129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Facilite un breve debate con los asistentes: “</a:t>
            </a:r>
            <a:r>
              <a:rPr lang="es-419" sz="1800" i="0" dirty="0">
                <a:solidFill>
                  <a:srgbClr val="000000"/>
                </a:solidFill>
                <a:effectLst/>
                <a:latin typeface="Calibri" panose="020F0502020204030204" pitchFamily="34" charset="0"/>
                <a:ea typeface="Calibri" panose="020F0502020204030204" pitchFamily="34" charset="0"/>
              </a:rPr>
              <a:t>"¿Cómo inventan una contraseña?" "¿Cómo hacen que sea fuerte y segura?"</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Es importante basarse en las fortalezas y no avergonzar a los asistentes por los enfoques que utilicen.</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a:lnSpc>
                <a:spcPct val="107000"/>
              </a:lnSpc>
              <a:spcBef>
                <a:spcPts val="0"/>
              </a:spcBef>
              <a:spcAft>
                <a:spcPts val="800"/>
              </a:spcAft>
              <a:buClrTx/>
              <a:buSzTx/>
              <a:buFontTx/>
              <a:buNone/>
              <a:tabLst/>
              <a:defRPr/>
            </a:pPr>
            <a:endParaRPr lang="es-419"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s-419" sz="1800" b="0" i="0" dirty="0">
                <a:latin typeface="Calibri"/>
                <a:cs typeface="Calibri"/>
              </a:rPr>
              <a:t>Buenas respuestas. Aprendamos más sobre cómo podemos crear contraseñas seguras. </a:t>
            </a:r>
            <a:endParaRPr lang="es-419" sz="1800" b="0" i="0" kern="1200" dirty="0">
              <a:solidFill>
                <a:schemeClr val="tx1"/>
              </a:solidFill>
              <a:effectLst/>
              <a:latin typeface="Calibri" panose="020F0502020204030204" pitchFamily="34" charset="0"/>
              <a:cs typeface="Calibri" panose="020F0502020204030204" pitchFamily="34" charset="0"/>
            </a:endParaRPr>
          </a:p>
          <a:p>
            <a:endParaRPr lang="es-419" sz="1800" b="1" dirty="0">
              <a:latin typeface="Calibri" panose="020F0502020204030204" pitchFamily="34" charset="0"/>
              <a:cs typeface="Calibri" panose="020F0502020204030204" pitchFamily="34" charset="0"/>
            </a:endParaRPr>
          </a:p>
          <a:p>
            <a:endParaRPr lang="es-419" b="1"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13</a:t>
            </a:fld>
            <a:endParaRPr lang="es-419" dirty="0"/>
          </a:p>
        </p:txBody>
      </p:sp>
    </p:spTree>
    <p:extLst>
      <p:ext uri="{BB962C8B-B14F-4D97-AF65-F5344CB8AC3E}">
        <p14:creationId xmlns:p14="http://schemas.microsoft.com/office/powerpoint/2010/main" val="3667087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mayoría de los sitios web tienen requisitos para las contraseñas en sus formularios de registro. Los requisitos generalmente se enumeran debajo del formulario. Es posible que los requisitos no se muestren hasta que su contraseña no incluya los requisitos. </a:t>
            </a:r>
          </a:p>
          <a:p>
            <a:pPr marL="0" marR="0">
              <a:lnSpc>
                <a:spcPct val="107000"/>
              </a:lnSpc>
              <a:spcBef>
                <a:spcPts val="0"/>
              </a:spcBef>
              <a:spcAft>
                <a:spcPts val="800"/>
              </a:spcAft>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lista de viñetas] Las contraseñas usualmente pueden incluir números, letras mayúsculas y minúsculas, y símbolos como la puntuación. Si no se acepta su primer intento, revise los requisitos del sitio web. Luego, intente agregar una letra mayúscula, un número o un símbolo, o haga que la contraseña sea más larga.</a:t>
            </a:r>
          </a:p>
          <a:p>
            <a:pPr marL="0" marR="0">
              <a:lnSpc>
                <a:spcPct val="107000"/>
              </a:lnSpc>
              <a:spcBef>
                <a:spcPts val="0"/>
              </a:spcBef>
              <a:spcAft>
                <a:spcPts val="800"/>
              </a:spcAft>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rPr>
              <a:t>En este caso, la contraseña debe tener cuando menos ocho caracteres y contener al menos una letra mayúscula, una letra minúscula y un número.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b="0" dirty="0"/>
          </a:p>
        </p:txBody>
      </p:sp>
      <p:sp>
        <p:nvSpPr>
          <p:cNvPr id="4" name="Slide Number Placeholder 3"/>
          <p:cNvSpPr>
            <a:spLocks noGrp="1"/>
          </p:cNvSpPr>
          <p:nvPr>
            <p:ph type="sldNum" sz="quarter" idx="5"/>
          </p:nvPr>
        </p:nvSpPr>
        <p:spPr/>
        <p:txBody>
          <a:bodyPr/>
          <a:lstStyle/>
          <a:p>
            <a:fld id="{0A1A2D79-0A70-4F98-91B6-5265C658D6AD}" type="slidenum">
              <a:rPr lang="en-US" smtClean="0"/>
              <a:t>14</a:t>
            </a:fld>
            <a:endParaRPr lang="es-419" dirty="0"/>
          </a:p>
        </p:txBody>
      </p:sp>
    </p:spTree>
    <p:extLst>
      <p:ext uri="{BB962C8B-B14F-4D97-AF65-F5344CB8AC3E}">
        <p14:creationId xmlns:p14="http://schemas.microsoft.com/office/powerpoint/2010/main" val="3198337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¿Cómo sería una contraseña segura? Estas son algunas de las cosas que debe y no debe hacer.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viñeta 1] Evite las contraseñas débiles, como "contraseña" (¡que es la contraseña que se usa más comúnmente!) o “123456”.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ct val="115000"/>
              </a:lnSpc>
              <a:spcBef>
                <a:spcPts val="0"/>
              </a:spcBef>
              <a:spcAft>
                <a:spcPts val="0"/>
              </a:spcAft>
              <a:buFont typeface="Symbol" panose="05050102010706020507" pitchFamily="18" charset="2"/>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viñeta 2] No incluya información personal, como su dirección o su nombre.</a:t>
            </a: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viñeta 3] No use la misma contraseña en varios sitios web o varias cuentas.</a:t>
            </a: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viñeta 4] No comparta su contraseña con otros. Las contraseñas son la llave secreta que abre su cuenta. Deben mantenerse privadas.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b="0" dirty="0"/>
          </a:p>
        </p:txBody>
      </p:sp>
      <p:sp>
        <p:nvSpPr>
          <p:cNvPr id="4" name="Slide Number Placeholder 3"/>
          <p:cNvSpPr>
            <a:spLocks noGrp="1"/>
          </p:cNvSpPr>
          <p:nvPr>
            <p:ph type="sldNum" sz="quarter" idx="5"/>
          </p:nvPr>
        </p:nvSpPr>
        <p:spPr/>
        <p:txBody>
          <a:bodyPr/>
          <a:lstStyle/>
          <a:p>
            <a:fld id="{0A1A2D79-0A70-4F98-91B6-5265C658D6AD}" type="slidenum">
              <a:rPr lang="en-US" smtClean="0"/>
              <a:t>15</a:t>
            </a:fld>
            <a:endParaRPr lang="es-419" dirty="0"/>
          </a:p>
        </p:txBody>
      </p:sp>
    </p:spTree>
    <p:extLst>
      <p:ext uri="{BB962C8B-B14F-4D97-AF65-F5344CB8AC3E}">
        <p14:creationId xmlns:p14="http://schemas.microsoft.com/office/powerpoint/2010/main" val="1366857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Haga la contraseña más larga. La mejor defensa es la longitud.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Presione Enter (Intro) para la imagen: </a:t>
            </a:r>
          </a:p>
          <a:p>
            <a:r>
              <a:rPr lang="es-419" sz="1200" kern="1200" dirty="0">
                <a:solidFill>
                  <a:schemeClr val="tx1"/>
                </a:solidFill>
                <a:effectLst/>
                <a:latin typeface="+mn-lt"/>
                <a:ea typeface="+mn-ea"/>
                <a:cs typeface="+mn-cs"/>
              </a:rPr>
              <a:t>Las contraseñas largas no necesitan ser complejas y difíciles de recordar. Es posible que estemos acostumbrados a crear contraseñas largas y complicadas que son difíciles de recordar.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Presione Enter (Intro) para la viñeta 2: </a:t>
            </a:r>
          </a:p>
          <a:p>
            <a:r>
              <a:rPr lang="es-419" sz="1200" kern="1200" dirty="0">
                <a:solidFill>
                  <a:schemeClr val="tx1"/>
                </a:solidFill>
                <a:effectLst/>
                <a:latin typeface="+mn-lt"/>
                <a:ea typeface="+mn-ea"/>
                <a:cs typeface="+mn-cs"/>
              </a:rPr>
              <a:t>Pero podemos crear una contraseña larga y segura que sea más fácil de recordar usando frases cortas. Un ejemplo podría ser “Vacasayudanahacerqueso”.</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Recuerde, muchos sitios web tienen requisitos para las contraseñas. Estos requisitos generalmente se enumeran debajo del campo de contraseña o se identifican una vez que hace clic en el campo de contraseña. Es posible que le soliciten que incluya letras mayúsculas y minúsculas, números y símbolos. </a:t>
            </a:r>
          </a:p>
        </p:txBody>
      </p:sp>
      <p:sp>
        <p:nvSpPr>
          <p:cNvPr id="4" name="Slide Number Placeholder 3"/>
          <p:cNvSpPr>
            <a:spLocks noGrp="1"/>
          </p:cNvSpPr>
          <p:nvPr>
            <p:ph type="sldNum" sz="quarter" idx="5"/>
          </p:nvPr>
        </p:nvSpPr>
        <p:spPr/>
        <p:txBody>
          <a:bodyPr/>
          <a:lstStyle/>
          <a:p>
            <a:fld id="{0A1A2D79-0A70-4F98-91B6-5265C658D6AD}" type="slidenum">
              <a:rPr lang="en-US" smtClean="0"/>
              <a:t>16</a:t>
            </a:fld>
            <a:endParaRPr lang="es-419" dirty="0"/>
          </a:p>
        </p:txBody>
      </p:sp>
    </p:spTree>
    <p:extLst>
      <p:ext uri="{BB962C8B-B14F-4D97-AF65-F5344CB8AC3E}">
        <p14:creationId xmlns:p14="http://schemas.microsoft.com/office/powerpoint/2010/main" val="2301129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¿Cómo recuerdan sus contraseñas? Facilite un breve debate.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s-419" sz="1200" kern="1200" dirty="0">
                <a:solidFill>
                  <a:schemeClr val="tx1"/>
                </a:solidFill>
                <a:effectLst/>
                <a:latin typeface="+mn-lt"/>
                <a:ea typeface="+mn-ea"/>
                <a:cs typeface="+mn-cs"/>
              </a:rPr>
              <a:t>Es importante basarse en las fortalezas y no avergonzar a nadie. Es posible que parte de este debate ya haya aparecido en la sección Contraseñas seguras. Los comentarios anteriores de los asistentes pueden incluirse aquí si corresponde.</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Ahora que hemos discutido la creación de una contraseña segura, hablemos sobre cómo podemos llevar un seguimiento de nuestras contraseñas.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Si ha usado Internet durante un tiempo, puede que haya creado muchas cuentas en muchos sitios web o aplicaciones móviles. Sus contraseñas pueden ser diferentes en cada sitio, y es más seguro si lo son, por lo que puede ser un reto recordarlas.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Presione Enter (Intro) para la lista numerada: </a:t>
            </a:r>
          </a:p>
          <a:p>
            <a:r>
              <a:rPr lang="es-419" sz="1200" kern="1200" dirty="0">
                <a:solidFill>
                  <a:schemeClr val="tx1"/>
                </a:solidFill>
                <a:effectLst/>
                <a:latin typeface="+mn-lt"/>
                <a:ea typeface="+mn-ea"/>
                <a:cs typeface="+mn-cs"/>
              </a:rPr>
              <a:t>Veamos algunos enfoques diferentes que podríamos tomar para recordar nuestras contraseñas.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17</a:t>
            </a:fld>
            <a:endParaRPr lang="es-419" dirty="0"/>
          </a:p>
        </p:txBody>
      </p:sp>
    </p:spTree>
    <p:extLst>
      <p:ext uri="{BB962C8B-B14F-4D97-AF65-F5344CB8AC3E}">
        <p14:creationId xmlns:p14="http://schemas.microsoft.com/office/powerpoint/2010/main" val="874367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Puede optar por escribir sus contraseñas en un cuaderno. Si hace esto, asegúrese de guardar el cuaderno en un lugar seguro y protegido.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Intro para consejos] En lugar de escribir la contraseña real, escriba algo que le ayude a recordar la contraseña real</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b="0" dirty="0"/>
          </a:p>
        </p:txBody>
      </p:sp>
      <p:sp>
        <p:nvSpPr>
          <p:cNvPr id="4" name="Slide Number Placeholder 3"/>
          <p:cNvSpPr>
            <a:spLocks noGrp="1"/>
          </p:cNvSpPr>
          <p:nvPr>
            <p:ph type="sldNum" sz="quarter" idx="5"/>
          </p:nvPr>
        </p:nvSpPr>
        <p:spPr/>
        <p:txBody>
          <a:bodyPr/>
          <a:lstStyle/>
          <a:p>
            <a:fld id="{0A1A2D79-0A70-4F98-91B6-5265C658D6AD}" type="slidenum">
              <a:rPr lang="en-US" smtClean="0"/>
              <a:t>18</a:t>
            </a:fld>
            <a:endParaRPr lang="es-419" dirty="0"/>
          </a:p>
        </p:txBody>
      </p:sp>
    </p:spTree>
    <p:extLst>
      <p:ext uri="{BB962C8B-B14F-4D97-AF65-F5344CB8AC3E}">
        <p14:creationId xmlns:p14="http://schemas.microsoft.com/office/powerpoint/2010/main" val="728676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También puede optar por usar una aplicación móvil o un sitio web seguro para administrar contraseñas que puede ayudarle a llevar un registro de las contraseñas. Estos programas generalmente se desbloquean con una sola contraseña maestra y luego le permiten acceder a todas sus contraseñas cuando las necesita. Las aplicaciones también generan contraseñas para usted que son combinaciones complejas de letras, números y caracteres especiales.</a:t>
            </a:r>
          </a:p>
          <a:p>
            <a:pPr marL="0" marR="0">
              <a:lnSpc>
                <a:spcPct val="107000"/>
              </a:lnSpc>
              <a:spcBef>
                <a:spcPts val="0"/>
              </a:spcBef>
              <a:spcAft>
                <a:spcPts val="800"/>
              </a:spcAft>
            </a:pP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19</a:t>
            </a:fld>
            <a:endParaRPr lang="es-419" dirty="0"/>
          </a:p>
        </p:txBody>
      </p:sp>
    </p:spTree>
    <p:extLst>
      <p:ext uri="{BB962C8B-B14F-4D97-AF65-F5344CB8AC3E}">
        <p14:creationId xmlns:p14="http://schemas.microsoft.com/office/powerpoint/2010/main" val="680637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En este taller, aprenderá sobre la ciberseguridad, en otras palabras, cómo mantener sus cuentas e identidad seguras en línea. Trabajaremos en desarrollar las habilidades y la confianza para mantener su seguridad. Esto incluirá lo siguiente:</a:t>
            </a:r>
          </a:p>
          <a:p>
            <a:pPr marL="0" marR="0">
              <a:spcBef>
                <a:spcPts val="0"/>
              </a:spcBef>
              <a:spcAft>
                <a:spcPts val="0"/>
              </a:spcAft>
            </a:pP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Reconocer los sitios web seguros</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Crear contraseñas seguras y fáciles de recordar para sus cuentas</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Reconocer las estafas comunes</a:t>
            </a:r>
          </a:p>
          <a:p>
            <a:pPr marL="342900" marR="0" lvl="0" indent="-342900">
              <a:spcBef>
                <a:spcPts val="0"/>
              </a:spcBef>
              <a:spcAft>
                <a:spcPts val="0"/>
              </a:spcAft>
              <a:buFont typeface="Symbol" panose="05050102010706020507" pitchFamily="18" charset="2"/>
              <a:buChar char=""/>
            </a:pP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A medida que avanzamos, aprenderá </a:t>
            </a:r>
            <a:r>
              <a:rPr lang="es-419" sz="1800" b="0" dirty="0">
                <a:effectLst/>
                <a:latin typeface="ATT Aleck Sans" panose="020B0503020203020204" pitchFamily="34" charset="0"/>
                <a:ea typeface="Calibri" panose="020F0502020204030204" pitchFamily="34" charset="0"/>
                <a:cs typeface="Times New Roman" panose="02020603050405020304" pitchFamily="18" charset="0"/>
              </a:rPr>
              <a:t>Consejos y trucos para tener contraseñas seguras y evitar las estafas. Además, tendrá oportunidades para practicar lo que ha aprendido.</a:t>
            </a: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sz="1800" dirty="0">
              <a:effectLst/>
              <a:latin typeface="ATT Aleck Sans" panose="020B0503020203020204" pitchFamily="34" charset="0"/>
              <a:ea typeface="Calibri" panose="020F0502020204030204" pitchFamily="34" charset="0"/>
            </a:endParaRPr>
          </a:p>
          <a:p>
            <a:r>
              <a:rPr lang="es-419" sz="1800" dirty="0">
                <a:effectLst/>
                <a:latin typeface="ATT Aleck Sans" panose="020B0503020203020204" pitchFamily="34" charset="0"/>
                <a:ea typeface="Calibri" panose="020F0502020204030204" pitchFamily="34" charset="0"/>
              </a:rPr>
              <a:t>¡Empecemos!</a:t>
            </a:r>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2</a:t>
            </a:fld>
            <a:endParaRPr lang="es-419" dirty="0"/>
          </a:p>
        </p:txBody>
      </p:sp>
    </p:spTree>
    <p:extLst>
      <p:ext uri="{BB962C8B-B14F-4D97-AF65-F5344CB8AC3E}">
        <p14:creationId xmlns:p14="http://schemas.microsoft.com/office/powerpoint/2010/main" val="2359184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s-419" sz="1200" kern="1200" dirty="0">
                <a:solidFill>
                  <a:schemeClr val="tx1"/>
                </a:solidFill>
                <a:effectLst/>
                <a:latin typeface="+mn-lt"/>
                <a:ea typeface="+mn-ea"/>
                <a:cs typeface="+mn-cs"/>
              </a:rPr>
              <a:t>Frase: pronto, este será el estándar. Puede hacer que las contraseñas sean más largas usando frases cortas. Ejemplo: "vacas ayudan a hacer queso".</a:t>
            </a:r>
          </a:p>
          <a:p>
            <a:pPr marL="0" marR="0">
              <a:lnSpc>
                <a:spcPct val="107000"/>
              </a:lnSpc>
              <a:spcBef>
                <a:spcPts val="0"/>
              </a:spcBef>
              <a:spcAft>
                <a:spcPts val="800"/>
              </a:spcAft>
            </a:pP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20</a:t>
            </a:fld>
            <a:endParaRPr lang="es-419" dirty="0"/>
          </a:p>
        </p:txBody>
      </p:sp>
    </p:spTree>
    <p:extLst>
      <p:ext uri="{BB962C8B-B14F-4D97-AF65-F5344CB8AC3E}">
        <p14:creationId xmlns:p14="http://schemas.microsoft.com/office/powerpoint/2010/main" val="1395089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dirty="0"/>
              <a:t>NOTA AL INSTRUCTOR: </a:t>
            </a:r>
            <a:r>
              <a:rPr lang="es-419" i="0" dirty="0"/>
              <a:t>Dirija a los asistentes a la Actividad 2a y 2b en las páginas 2 y 3 de la Hoja de actividades. </a:t>
            </a:r>
          </a:p>
          <a:p>
            <a:endParaRPr lang="es-419" i="0" dirty="0"/>
          </a:p>
          <a:p>
            <a:pPr marL="0" marR="0" lvl="0" indent="0">
              <a:spcBef>
                <a:spcPts val="0"/>
              </a:spcBef>
              <a:spcAft>
                <a:spcPts val="0"/>
              </a:spcAft>
              <a:buFont typeface="+mj-lt"/>
              <a:buNone/>
            </a:pP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Infórmeles a los asistentes que el grupo discutirá lo que se les ocurra, por lo que no deben usar sus contraseñas reales. El ejercicio es para practicar el uso de los métodos que el grupo acaba de ver: frases y combinaciones.</a:t>
            </a:r>
          </a:p>
          <a:p>
            <a:pPr marL="0" marR="0" lvl="0" indent="0">
              <a:spcBef>
                <a:spcPts val="0"/>
              </a:spcBef>
              <a:spcAft>
                <a:spcPts val="0"/>
              </a:spcAft>
              <a:buFont typeface="+mj-lt"/>
              <a:buNone/>
            </a:pPr>
            <a:endParaRPr lang="es-419" sz="1800" i="0" dirty="0">
              <a:effectLst/>
              <a:latin typeface="ATT Aleck Sans" panose="020B0503020203020204" pitchFamily="34" charset="0"/>
              <a:ea typeface="Calibri" panose="020F0502020204030204" pitchFamily="34" charset="0"/>
              <a:cs typeface="Times New Roman" panose="02020603050405020304" pitchFamily="18" charset="0"/>
            </a:endParaRPr>
          </a:p>
          <a:p>
            <a:pPr marL="0" marR="0" lvl="0" indent="0">
              <a:spcBef>
                <a:spcPts val="0"/>
              </a:spcBef>
              <a:spcAft>
                <a:spcPts val="0"/>
              </a:spcAft>
              <a:buFont typeface="+mj-lt"/>
              <a:buNone/>
            </a:pPr>
            <a:r>
              <a:rPr lang="es-419" sz="1800" i="0" dirty="0">
                <a:solidFill>
                  <a:srgbClr val="000000"/>
                </a:solidFill>
                <a:effectLst/>
                <a:latin typeface="Calibri" panose="020F0502020204030204" pitchFamily="34" charset="0"/>
                <a:ea typeface="Calibri" panose="020F0502020204030204" pitchFamily="34" charset="0"/>
              </a:rPr>
              <a:t>Cuando los asistentes hayan completado las actividades, use las siguientes dos diapositivas para facilitar un debate sobre lo que se les ocurrió a las personas.</a:t>
            </a:r>
            <a:endParaRPr lang="es-419" sz="1800" i="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21</a:t>
            </a:fld>
            <a:endParaRPr lang="es-419" dirty="0"/>
          </a:p>
        </p:txBody>
      </p:sp>
    </p:spTree>
    <p:extLst>
      <p:ext uri="{BB962C8B-B14F-4D97-AF65-F5344CB8AC3E}">
        <p14:creationId xmlns:p14="http://schemas.microsoft.com/office/powerpoint/2010/main" val="4091255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800" i="1" dirty="0">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effectLst/>
                <a:latin typeface="ATT Aleck Sans" panose="020B0503020203020204" pitchFamily="34" charset="0"/>
                <a:ea typeface="Calibri" panose="020F0502020204030204" pitchFamily="34" charset="0"/>
                <a:cs typeface="Times New Roman" panose="02020603050405020304" pitchFamily="18" charset="0"/>
              </a:rPr>
              <a:t>Use la diapositiva para informar sobre la actividad o como guía para usted mismo si está haciendo una demostración.</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22</a:t>
            </a:fld>
            <a:endParaRPr lang="es-419" dirty="0"/>
          </a:p>
        </p:txBody>
      </p:sp>
    </p:spTree>
    <p:extLst>
      <p:ext uri="{BB962C8B-B14F-4D97-AF65-F5344CB8AC3E}">
        <p14:creationId xmlns:p14="http://schemas.microsoft.com/office/powerpoint/2010/main" val="386939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Use la diapositiva para informar sobre la actividad o como guía para usted mismo si está haciendo una demostración.</a:t>
            </a:r>
            <a:endParaRPr lang="es-419"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b="1" i="0" dirty="0">
                <a:effectLst/>
                <a:latin typeface="ATT Aleck Sans" panose="020B0503020203020204" pitchFamily="34" charset="0"/>
                <a:ea typeface="Times New Roman" panose="02020603050405020304" pitchFamily="18" charset="0"/>
              </a:rPr>
              <a:t> </a:t>
            </a:r>
            <a:endParaRPr lang="es-419"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i="0" dirty="0">
                <a:solidFill>
                  <a:srgbClr val="00B0F0"/>
                </a:solidFill>
                <a:effectLst/>
                <a:latin typeface="ATT Aleck Sans" panose="020B0503020203020204" pitchFamily="34" charset="0"/>
                <a:ea typeface="Times New Roman" panose="02020603050405020304" pitchFamily="18" charset="0"/>
              </a:rPr>
              <a:t>Utilice la información del curso sobre las contraseñas seguras para analizar las respuestas de los participantes. Ejemplos:</a:t>
            </a:r>
            <a:endParaRPr lang="es-419" sz="1800" i="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s-419" sz="1800" dirty="0">
                <a:solidFill>
                  <a:srgbClr val="00B0F0"/>
                </a:solidFill>
                <a:effectLst/>
                <a:latin typeface="ATT Aleck Sans" panose="020B0503020203020204" pitchFamily="34" charset="0"/>
                <a:ea typeface="Times New Roman" panose="02020603050405020304" pitchFamily="18" charset="0"/>
              </a:rPr>
              <a:t>happybirthday - H@PPyBirthD@y$0$</a:t>
            </a:r>
            <a:endParaRPr lang="es-419" sz="1800" dirty="0">
              <a:solidFill>
                <a:srgbClr val="00B0F0"/>
              </a:solidFill>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s-419" sz="1800" dirty="0">
                <a:solidFill>
                  <a:srgbClr val="00B0F0"/>
                </a:solidFill>
                <a:effectLst/>
                <a:latin typeface="ATT Aleck Sans" panose="020B0503020203020204" pitchFamily="34" charset="0"/>
                <a:ea typeface="Times New Roman" panose="02020603050405020304" pitchFamily="18" charset="0"/>
              </a:rPr>
              <a:t>josephsmith – 212Joe!Smith212</a:t>
            </a:r>
            <a:endParaRPr lang="es-419" sz="1800" dirty="0">
              <a:solidFill>
                <a:srgbClr val="00B0F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Criterios: Las contraseñas deben tener cuando menos 12 caracteres y contener al menos una letra mayúscula, una letra minúscula, un número y un carácter especial.</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startAt="3"/>
              <a:tabLst>
                <a:tab pos="457200" algn="l"/>
              </a:tabLst>
            </a:pPr>
            <a:r>
              <a:rPr lang="es-419" sz="1800" dirty="0">
                <a:solidFill>
                  <a:srgbClr val="00B0F0"/>
                </a:solidFill>
                <a:effectLst/>
                <a:latin typeface="ATT Aleck Sans" panose="020B0503020203020204" pitchFamily="34" charset="0"/>
                <a:ea typeface="Times New Roman" panose="02020603050405020304" pitchFamily="18" charset="0"/>
              </a:rPr>
              <a:t>1234567890 – unadoshebillasenmizapato</a:t>
            </a:r>
            <a:endParaRPr lang="es-419" sz="1800" dirty="0">
              <a:solidFill>
                <a:srgbClr val="00B0F0"/>
              </a:solidFill>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startAt="3"/>
              <a:tabLst>
                <a:tab pos="457200" algn="l"/>
              </a:tabLst>
            </a:pPr>
            <a:r>
              <a:rPr lang="es-419" sz="1800" dirty="0">
                <a:solidFill>
                  <a:srgbClr val="00B0F0"/>
                </a:solidFill>
                <a:effectLst/>
                <a:latin typeface="ATT Aleck Sans" panose="020B0503020203020204" pitchFamily="34" charset="0"/>
                <a:ea typeface="Times New Roman" panose="02020603050405020304" pitchFamily="18" charset="0"/>
              </a:rPr>
              <a:t>contraseña1 – mantenermicontraseñasegura</a:t>
            </a:r>
            <a:endParaRPr lang="es-419" sz="1800" dirty="0">
              <a:solidFill>
                <a:srgbClr val="00B0F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b="1"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Criterios: Las contraseñas deben tener al menos 12 caracteres sin ningún otro requisito de caracteres. Para hacer de esta una contraseña segura, use una frase corta.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Recordatorio: Las contraseñas más largas son contraseñas más seguras.</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solidFill>
                  <a:srgbClr val="00B0F0"/>
                </a:solidFill>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indent="0">
              <a:buNone/>
            </a:pPr>
            <a:endParaRPr lang="es-419"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23</a:t>
            </a:fld>
            <a:endParaRPr lang="es-419" dirty="0"/>
          </a:p>
        </p:txBody>
      </p:sp>
    </p:spTree>
    <p:extLst>
      <p:ext uri="{BB962C8B-B14F-4D97-AF65-F5344CB8AC3E}">
        <p14:creationId xmlns:p14="http://schemas.microsoft.com/office/powerpoint/2010/main" val="159096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Cuando comenzamos el taller de hoy, hablamos de que la ciberseguridad tiene que ver con la seguridad de la información (nuestra identidad, nuestros datos personales y nuestros activos financieros) cuando estamos en línea.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r>
              <a:rPr lang="es-419" sz="1800" dirty="0">
                <a:solidFill>
                  <a:srgbClr val="000000"/>
                </a:solidFill>
                <a:effectLst/>
                <a:latin typeface="Calibri" panose="020F0502020204030204" pitchFamily="34" charset="0"/>
                <a:ea typeface="Calibri" panose="020F0502020204030204" pitchFamily="34" charset="0"/>
              </a:rPr>
              <a:t>Como dijimos, la ciberseguridad significa que 1) sus datos personales son accesibles solo para usted u otras personas que usted autorice, y 2) sus dispositivos (computadoras portátiles, computadoras de escritorio, teléfonos móviles, tabletas) funcionan correctamente y no tienen malware. </a:t>
            </a:r>
          </a:p>
          <a:p>
            <a:endParaRPr lang="es-419"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r>
              <a:rPr lang="es-419"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 caso de que se necesite una definición de malware: El </a:t>
            </a:r>
            <a:r>
              <a:rPr lang="es-419" sz="1800" i="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malware</a:t>
            </a:r>
            <a:r>
              <a:rPr lang="es-419" sz="2800" i="0" dirty="0"/>
              <a:t> es un software malicioso que puede tomar muchas formas: desde virus que infectan sus dispositivos favoritos hasta spyware y adware que rastrean sus actividades en línea.</a:t>
            </a:r>
          </a:p>
          <a:p>
            <a:endParaRPr lang="es-419" sz="2800" kern="1200" dirty="0">
              <a:solidFill>
                <a:schemeClr val="tx1"/>
              </a:solidFill>
              <a:effectLst/>
              <a:latin typeface="+mn-lt"/>
              <a:ea typeface="+mn-ea"/>
              <a:cs typeface="+mn-cs"/>
            </a:endParaRPr>
          </a:p>
          <a:p>
            <a:r>
              <a:rPr lang="es-419" sz="2800" kern="1200" dirty="0">
                <a:solidFill>
                  <a:schemeClr val="tx1"/>
                </a:solidFill>
                <a:effectLst/>
                <a:latin typeface="+mn-lt"/>
                <a:ea typeface="+mn-ea"/>
                <a:cs typeface="+mn-cs"/>
              </a:rPr>
              <a:t>Si bien podemos hacer todo lo posible para mantenernos seguros mediante el uso de sitios web seguros y contraseñas seguras para nuestras cuentas, también debemos estar al tanto de las diversas estafas en línea, en las que las personas intentan robar nuestra información. </a:t>
            </a: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Pasemos a hablar sobre las diferentes formas en que las personas con malas intenciones intentan obtener acceso a su información personal y cuentas financieras. En otra palabras, los fraudes y las estafas en línea. Veremos cómo reconocer una estafa y cómo protegerse cuando vea una estafa.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24</a:t>
            </a:fld>
            <a:endParaRPr lang="es-419" dirty="0"/>
          </a:p>
        </p:txBody>
      </p:sp>
    </p:spTree>
    <p:extLst>
      <p:ext uri="{BB962C8B-B14F-4D97-AF65-F5344CB8AC3E}">
        <p14:creationId xmlns:p14="http://schemas.microsoft.com/office/powerpoint/2010/main" val="1597102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solidFill>
                  <a:srgbClr val="FF0000"/>
                </a:solidFill>
              </a:rPr>
              <a:t>Algunos de los tipos más comunes incluyen el phishing (suplantación de identidad) y la ingeniería social. </a:t>
            </a:r>
            <a:r>
              <a:rPr lang="es-419" dirty="0"/>
              <a:t>Estos tipos de estafas se pueden encontrar en un sitio web, en un correo electrónico o mensaje de texto, o incluso en una ventana emergente en su computadora. </a:t>
            </a:r>
          </a:p>
          <a:p>
            <a:endParaRPr lang="es-419" dirty="0"/>
          </a:p>
          <a:p>
            <a:r>
              <a:rPr lang="es-419" dirty="0"/>
              <a:t>Analicemos uno por uno. </a:t>
            </a:r>
          </a:p>
          <a:p>
            <a:endParaRPr lang="es-419" strike="sngStrike" dirty="0">
              <a:latin typeface="ATT Aleck Sans" panose="020B0503020203020204" pitchFamily="34" charset="0"/>
              <a:cs typeface="ATT Aleck Sans" panose="020B0503020203020204" pitchFamily="34" charset="0"/>
            </a:endParaRPr>
          </a:p>
          <a:p>
            <a:endParaRPr lang="es-419" strike="sngStrike" dirty="0">
              <a:latin typeface="ATT Aleck Sans" panose="020B0503020203020204" pitchFamily="34" charset="0"/>
              <a:cs typeface="ATT Aleck Sans" panose="020B0503020203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25</a:t>
            </a:fld>
            <a:endParaRPr lang="es-419" dirty="0"/>
          </a:p>
        </p:txBody>
      </p:sp>
    </p:spTree>
    <p:extLst>
      <p:ext uri="{BB962C8B-B14F-4D97-AF65-F5344CB8AC3E}">
        <p14:creationId xmlns:p14="http://schemas.microsoft.com/office/powerpoint/2010/main" val="2018021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Comencemos hablando del phishing, que es un tipo común de estafa. El phishing es cuando los estafadores usan correos electrónicos o mensajes de texto falsos para "pescar" información. </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Estos mensajes falsos pueden parecer reales, pero enlazan a sitios web falsos. El sitio web puede parecer el de una compañía, organización o agencia gubernamental confiable y bien conocida, pero todo es un engaño para obtener información, como su número de Seguro Social o de su banco y los números de cuenta de sus tarjetas de crédito.</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26</a:t>
            </a:fld>
            <a:endParaRPr lang="es-419" dirty="0"/>
          </a:p>
        </p:txBody>
      </p:sp>
    </p:spTree>
    <p:extLst>
      <p:ext uri="{BB962C8B-B14F-4D97-AF65-F5344CB8AC3E}">
        <p14:creationId xmlns:p14="http://schemas.microsoft.com/office/powerpoint/2010/main" val="548449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Un correo electrónico falso también se puede usar para infectar su computadora con software malicioso, que se conoce como malware, o con un virus tan pronto como abra el correo electrónico.  El malware es una herramienta utilizada por los estafadores que puede adoptar muchas formas diferentes. Por ejemplo, el malware puede conducir a virus que infectan su computadora o a spyware que rastrea sus actividades en línea.</a:t>
            </a:r>
          </a:p>
          <a:p>
            <a:endParaRPr lang="es-419" dirty="0"/>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27</a:t>
            </a:fld>
            <a:endParaRPr lang="es-419" dirty="0"/>
          </a:p>
        </p:txBody>
      </p:sp>
    </p:spTree>
    <p:extLst>
      <p:ext uri="{BB962C8B-B14F-4D97-AF65-F5344CB8AC3E}">
        <p14:creationId xmlns:p14="http://schemas.microsoft.com/office/powerpoint/2010/main" val="2997430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solidFill>
                  <a:srgbClr val="FF0000"/>
                </a:solidFill>
              </a:rPr>
              <a:t>La ingeniería social es otro tipo común de estafa. Este es </a:t>
            </a:r>
            <a:r>
              <a:rPr lang="es-419" dirty="0"/>
              <a:t>un nuevo nombre para un viejo truco de los estafadores. En este tipo de estafa, un impostor intenta ganarse su confianza al hacerse pasar por otra persona para obtener su información personal.</a:t>
            </a:r>
          </a:p>
          <a:p>
            <a:endParaRPr lang="es-419" dirty="0"/>
          </a:p>
          <a:p>
            <a:r>
              <a:rPr lang="es-419" sz="1200" kern="1200" dirty="0">
                <a:solidFill>
                  <a:schemeClr val="tx1"/>
                </a:solidFill>
                <a:effectLst/>
                <a:latin typeface="+mn-lt"/>
                <a:ea typeface="+mn-ea"/>
                <a:cs typeface="+mn-cs"/>
              </a:rPr>
              <a:t>Por ejemplo, la persona puede afirmar ser un amigo o familiar en problemas, pretender ser una empresa con un descuento u oferta estupenda, o aseverar que trabaja en nombre de una agencia gubernamental, una organización o agencia de cobranza. Estos estafadores pueden ponerse en contacto con usted por teléfono, correo electrónico, mensaje de texto o a través de las redes sociales.</a:t>
            </a:r>
          </a:p>
          <a:p>
            <a:endParaRPr lang="es-419" dirty="0"/>
          </a:p>
          <a:p>
            <a:endParaRPr lang="es-419" dirty="0"/>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28</a:t>
            </a:fld>
            <a:endParaRPr lang="es-419" dirty="0"/>
          </a:p>
        </p:txBody>
      </p:sp>
    </p:spTree>
    <p:extLst>
      <p:ext uri="{BB962C8B-B14F-4D97-AF65-F5344CB8AC3E}">
        <p14:creationId xmlns:p14="http://schemas.microsoft.com/office/powerpoint/2010/main" val="10652025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Facilite un breve debate con los asistentes.</a:t>
            </a:r>
          </a:p>
          <a:p>
            <a:pPr marL="0" marR="0">
              <a:lnSpc>
                <a:spcPct val="107000"/>
              </a:lnSpc>
              <a:spcBef>
                <a:spcPts val="0"/>
              </a:spcBef>
              <a:spcAft>
                <a:spcPts val="800"/>
              </a:spcAft>
            </a:pPr>
            <a:endPar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s-419" sz="1800" dirty="0">
                <a:solidFill>
                  <a:srgbClr val="000000"/>
                </a:solidFill>
                <a:effectLst/>
                <a:latin typeface="Calibri"/>
                <a:ea typeface="Calibri" panose="020F0502020204030204" pitchFamily="34" charset="0"/>
                <a:cs typeface="Calibri"/>
              </a:rPr>
              <a:t>¿Cuáles son algunos ejemplos de phishing e ingeniería social que ha experimentado? </a:t>
            </a:r>
          </a:p>
          <a:p>
            <a:pPr>
              <a:lnSpc>
                <a:spcPct val="107000"/>
              </a:lnSpc>
              <a:spcAft>
                <a:spcPts val="800"/>
              </a:spcAft>
            </a:pPr>
            <a:r>
              <a:rPr lang="es-419" sz="1800" dirty="0">
                <a:solidFill>
                  <a:srgbClr val="000000"/>
                </a:solidFill>
                <a:latin typeface="Calibri"/>
                <a:ea typeface="Calibri" panose="020F0502020204030204" pitchFamily="34" charset="0"/>
                <a:cs typeface="Calibri"/>
              </a:rPr>
              <a:t>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r>
              <a:rPr lang="es-419" dirty="0">
                <a:cs typeface="Calibri"/>
              </a:rPr>
              <a:t>¿Qué puede hacer para mantenerse a salvo de los estafadores? </a:t>
            </a:r>
            <a:r>
              <a:rPr lang="es-419" i="0" dirty="0">
                <a:cs typeface="Calibri"/>
              </a:rPr>
              <a:t>Pida algunos ejemplos y, luego, pase a la siguiente diapositiva. </a:t>
            </a:r>
            <a:endParaRPr lang="es-419"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29</a:t>
            </a:fld>
            <a:endParaRPr lang="es-419" dirty="0"/>
          </a:p>
        </p:txBody>
      </p:sp>
    </p:spTree>
    <p:extLst>
      <p:ext uri="{BB962C8B-B14F-4D97-AF65-F5344CB8AC3E}">
        <p14:creationId xmlns:p14="http://schemas.microsoft.com/office/powerpoint/2010/main" val="3433520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Pida a los asistentes que respondan la pregunta de la diapositiva. Dirija un breve debate sobre la seguridad y, luego, continúe con la información. O bien, puede hacer la pregunta, esperar un momento para que los asistentes piensen en ella y continuar con la información.</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effectLst/>
              <a:latin typeface="ATT Aleck Sans" panose="020B0503020203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800" i="1" dirty="0">
                <a:effectLst/>
                <a:latin typeface="ATT Aleck Sans" panose="020B0503020203020204" pitchFamily="34" charset="0"/>
                <a:ea typeface="Calibri" panose="020F0502020204030204" pitchFamily="34" charset="0"/>
                <a:cs typeface="Times New Roman" panose="02020603050405020304" pitchFamily="18" charset="0"/>
              </a:rPr>
              <a:t>[Presione Enter (Intro) para la viñeta 1] </a:t>
            </a:r>
            <a:r>
              <a:rPr lang="es-419" sz="1800" dirty="0">
                <a:effectLst/>
                <a:latin typeface="ATT Aleck Sans" panose="020B0503020203020204" pitchFamily="34" charset="0"/>
                <a:ea typeface="Calibri" panose="020F0502020204030204" pitchFamily="34" charset="0"/>
                <a:cs typeface="Times New Roman" panose="02020603050405020304" pitchFamily="18" charset="0"/>
              </a:rPr>
              <a:t>Cuando navegamos por la web, creamos cuentas personales en sitios web y usamos el correo electrónico, compartimos información personal que queremos mantener privada. Esto incluye la información de tarjetas de crédito, información bancaria, información de salud personal y más. Necesitamos mantener esta información segura y privada.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effectLst/>
              <a:latin typeface="ATT Aleck Sans" panose="020B0503020203020204" pitchFamily="34" charset="0"/>
              <a:ea typeface="Calibri" panose="020F0502020204030204" pitchFamily="34" charset="0"/>
              <a:cs typeface="Times New Roman" panose="02020603050405020304" pitchFamily="18" charset="0"/>
            </a:endParaRPr>
          </a:p>
          <a:p>
            <a:r>
              <a:rPr lang="es-419" sz="1800" i="1" dirty="0">
                <a:effectLst/>
                <a:latin typeface="ATT Aleck Sans" panose="020B0503020203020204" pitchFamily="34" charset="0"/>
                <a:ea typeface="Calibri" panose="020F0502020204030204" pitchFamily="34" charset="0"/>
                <a:cs typeface="Times New Roman" panose="02020603050405020304" pitchFamily="18" charset="0"/>
              </a:rPr>
              <a:t>[Presione Enter (Intro) para la viñeta 2] </a:t>
            </a:r>
            <a:r>
              <a:rPr lang="es-419" sz="1200" kern="1200" dirty="0">
                <a:solidFill>
                  <a:schemeClr val="tx1"/>
                </a:solidFill>
                <a:effectLst/>
                <a:latin typeface="+mn-lt"/>
                <a:ea typeface="+mn-ea"/>
                <a:cs typeface="+mn-cs"/>
              </a:rPr>
              <a:t>Desafortunadamente, los estafadores a veces intentarán obtener acceso a esta información. Es posible que intenten obtener acceso a sus cuentas personales adivinando sus contraseñas, consiguiendo que usted les envíe información o persuadiéndolo para que instale un software en su computadora o dispositivo que les permita acceder a su información.</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3</a:t>
            </a:fld>
            <a:endParaRPr lang="es-419" dirty="0"/>
          </a:p>
        </p:txBody>
      </p:sp>
    </p:spTree>
    <p:extLst>
      <p:ext uri="{BB962C8B-B14F-4D97-AF65-F5344CB8AC3E}">
        <p14:creationId xmlns:p14="http://schemas.microsoft.com/office/powerpoint/2010/main" val="17696228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Estas son algunas cosas en las que debe pensar cuando revisa correos electrónicos fraudulentos y otros intentos de phishing.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ct val="115000"/>
              </a:lnSpc>
              <a:spcBef>
                <a:spcPts val="0"/>
              </a:spcBef>
              <a:spcAft>
                <a:spcPts val="0"/>
              </a:spcAft>
              <a:buFont typeface="Symbol" panose="05050102010706020507" pitchFamily="18" charset="2"/>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Las veremos una por una, y esta lista también se encuentra en su Folleto del alumno.</a:t>
            </a:r>
          </a:p>
          <a:p>
            <a:pPr marL="0" marR="0" lvl="0" indent="0">
              <a:lnSpc>
                <a:spcPct val="115000"/>
              </a:lnSpc>
              <a:spcBef>
                <a:spcPts val="0"/>
              </a:spcBef>
              <a:spcAft>
                <a:spcPts val="0"/>
              </a:spcAft>
              <a:buFont typeface="Symbol" panose="05050102010706020507" pitchFamily="18" charset="2"/>
              <a:buNone/>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 escuchado hablar antes de la persona u organización?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¿Sabe de quién es el mensaje de correo electrónico? </a:t>
            </a:r>
          </a:p>
          <a:p>
            <a:pPr marL="285750" indent="-285750">
              <a:lnSpc>
                <a:spcPct val="115000"/>
              </a:lnSpc>
              <a:buFont typeface="Arial" panose="020B0604020202020204" pitchFamily="34" charset="0"/>
              <a:buChar char="•"/>
            </a:pPr>
            <a:r>
              <a:rPr lang="es-419" sz="1800" dirty="0">
                <a:solidFill>
                  <a:srgbClr val="000000"/>
                </a:solidFill>
                <a:effectLst/>
                <a:latin typeface="Calibri"/>
                <a:ea typeface="Calibri" panose="020F0502020204030204" pitchFamily="34" charset="0"/>
                <a:cs typeface="Calibri"/>
              </a:rPr>
              <a:t>¿Tiene errores el correo electrónico? </a:t>
            </a:r>
            <a:r>
              <a:rPr lang="es-419" sz="1800" dirty="0">
                <a:solidFill>
                  <a:srgbClr val="000000"/>
                </a:solidFill>
                <a:latin typeface="Calibri"/>
                <a:ea typeface="Calibri" panose="020F0502020204030204" pitchFamily="34" charset="0"/>
                <a:cs typeface="Calibri"/>
              </a:rPr>
              <a:t>En la dirección, el cuerpo del correo electrónico, etc. </a:t>
            </a:r>
            <a:endParaRPr lang="es-419" sz="1800" dirty="0">
              <a:effectLst/>
              <a:latin typeface="Calibri"/>
              <a:ea typeface="Calibri" panose="020F0502020204030204" pitchFamily="34" charset="0"/>
              <a:cs typeface="Times New Roman" panose="02020603050405020304" pitchFamily="18" charset="0"/>
            </a:endParaRP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 están solicitando su información? </a:t>
            </a: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¿Están intentando apresurarlo a tomar una acción rápida? </a:t>
            </a:r>
          </a:p>
          <a:p>
            <a:pPr marL="285750" marR="0" lvl="0" indent="-285750">
              <a:lnSpc>
                <a:spcPct val="115000"/>
              </a:lnSpc>
              <a:spcBef>
                <a:spcPts val="0"/>
              </a:spcBef>
              <a:spcAft>
                <a:spcPts val="0"/>
              </a:spcAft>
              <a:buFont typeface="Arial" panose="020B0604020202020204" pitchFamily="34" charset="0"/>
              <a:buChar char="•"/>
            </a:pPr>
            <a:r>
              <a:rPr lang="es-419" sz="1800" dirty="0">
                <a:solidFill>
                  <a:srgbClr val="000000"/>
                </a:solidFill>
                <a:effectLst/>
                <a:latin typeface="Calibri" panose="020F0502020204030204" pitchFamily="34" charset="0"/>
                <a:ea typeface="Calibri" panose="020F0502020204030204" pitchFamily="34" charset="0"/>
              </a:rPr>
              <a:t>¿Es demasiado bueno para ser verdad?</a:t>
            </a: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30</a:t>
            </a:fld>
            <a:endParaRPr lang="es-419" dirty="0"/>
          </a:p>
        </p:txBody>
      </p:sp>
    </p:spTree>
    <p:extLst>
      <p:ext uri="{BB962C8B-B14F-4D97-AF65-F5344CB8AC3E}">
        <p14:creationId xmlns:p14="http://schemas.microsoft.com/office/powerpoint/2010/main" val="29205760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Vaya a </a:t>
            </a:r>
            <a:r>
              <a:rPr lang="es-419" sz="1800" i="0" dirty="0">
                <a:solidFill>
                  <a:srgbClr val="00B0F0"/>
                </a:solidFill>
                <a:effectLst/>
                <a:latin typeface="ATT Aleck Sans" panose="020B0503020203020204" pitchFamily="34" charset="0"/>
                <a:ea typeface="Times New Roman" panose="02020603050405020304" pitchFamily="18" charset="0"/>
                <a:hlinkClick r:id="rId3"/>
              </a:rPr>
              <a:t>https://screenready.att.com/</a:t>
            </a:r>
            <a:r>
              <a:rPr lang="es-419" sz="1800" i="0" u="sng" dirty="0">
                <a:solidFill>
                  <a:srgbClr val="00B0F0"/>
                </a:solidFill>
                <a:effectLst/>
                <a:latin typeface="ATT Aleck Sans" panose="020B0503020203020204" pitchFamily="34" charset="0"/>
                <a:ea typeface="Times New Roman" panose="02020603050405020304" pitchFamily="18" charset="0"/>
              </a:rPr>
              <a:t> </a:t>
            </a:r>
            <a:r>
              <a:rPr lang="es-419" sz="1800" i="0" dirty="0">
                <a:solidFill>
                  <a:srgbClr val="00B0F0"/>
                </a:solidFill>
                <a:effectLst/>
                <a:latin typeface="ATT Aleck Sans" panose="020B0503020203020204" pitchFamily="34" charset="0"/>
                <a:ea typeface="Times New Roman" panose="02020603050405020304" pitchFamily="18" charset="0"/>
              </a:rPr>
              <a:t> para explorar el sitio web usando las preguntas a continuación. Comience por hacer la pregunta: </a:t>
            </a:r>
            <a:r>
              <a:rPr lang="es-419" sz="1800" b="1" i="0" dirty="0">
                <a:solidFill>
                  <a:srgbClr val="00B0F0"/>
                </a:solidFill>
                <a:effectLst/>
                <a:latin typeface="ATT Aleck Sans" panose="020B0503020203020204" pitchFamily="34" charset="0"/>
                <a:ea typeface="Times New Roman" panose="02020603050405020304" pitchFamily="18" charset="0"/>
              </a:rPr>
              <a:t>¿Ha oído hablar de la persona u organización?</a:t>
            </a:r>
            <a:endParaRPr lang="es-419" sz="1800"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s-419" sz="1800" dirty="0">
                <a:solidFill>
                  <a:srgbClr val="000000"/>
                </a:solidFill>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fontAlgn="base"/>
            <a:r>
              <a:rPr lang="es-419" sz="1200" kern="1200" dirty="0">
                <a:solidFill>
                  <a:schemeClr val="tx1"/>
                </a:solidFill>
                <a:effectLst/>
                <a:latin typeface="+mn-lt"/>
                <a:ea typeface="+mn-ea"/>
                <a:cs typeface="+mn-cs"/>
              </a:rPr>
              <a:t>Si es una empresa legítima, su logotipo oficial, dirección e información de contacto deben aparecer en su sitio web.</a:t>
            </a:r>
            <a:r>
              <a:rPr lang="es-419" sz="1200" b="1" kern="1200" dirty="0">
                <a:solidFill>
                  <a:schemeClr val="tx1"/>
                </a:solidFill>
                <a:effectLst/>
                <a:latin typeface="+mn-lt"/>
                <a:ea typeface="+mn-ea"/>
                <a:cs typeface="+mn-cs"/>
              </a:rPr>
              <a:t> </a:t>
            </a:r>
            <a:r>
              <a:rPr lang="es-419" sz="1200" kern="1200" dirty="0">
                <a:solidFill>
                  <a:schemeClr val="tx1"/>
                </a:solidFill>
                <a:effectLst/>
                <a:latin typeface="+mn-lt"/>
                <a:ea typeface="+mn-ea"/>
                <a:cs typeface="+mn-cs"/>
              </a:rPr>
              <a:t> ¿Ha oído hablar de esta empresa? ¿Está el logotipo de la empresa? ¿Hay información de contacto? ​</a:t>
            </a:r>
          </a:p>
          <a:p>
            <a:pPr fontAlgn="base"/>
            <a:r>
              <a:rPr lang="es-419" sz="1200" b="1" kern="1200" dirty="0">
                <a:solidFill>
                  <a:schemeClr val="tx1"/>
                </a:solidFill>
                <a:effectLst/>
                <a:latin typeface="+mn-lt"/>
                <a:ea typeface="+mn-ea"/>
                <a:cs typeface="+mn-cs"/>
              </a:rPr>
              <a:t> </a:t>
            </a:r>
            <a:endParaRPr lang="es-419" sz="1200" kern="1200" dirty="0">
              <a:solidFill>
                <a:schemeClr val="tx1"/>
              </a:solidFill>
              <a:effectLst/>
              <a:latin typeface="+mn-lt"/>
              <a:ea typeface="+mn-ea"/>
              <a:cs typeface="+mn-cs"/>
            </a:endParaRPr>
          </a:p>
          <a:p>
            <a:pPr fontAlgn="base"/>
            <a:r>
              <a:rPr lang="es-419" sz="1200" kern="1200" dirty="0">
                <a:solidFill>
                  <a:schemeClr val="tx1"/>
                </a:solidFill>
                <a:effectLst/>
                <a:latin typeface="+mn-lt"/>
                <a:ea typeface="+mn-ea"/>
                <a:cs typeface="+mn-cs"/>
              </a:rPr>
              <a:t>Este es un buen ejemplo de un sitio web comercial legítimo. ​</a:t>
            </a:r>
          </a:p>
          <a:p>
            <a:endParaRPr lang="es-419" dirty="0"/>
          </a:p>
          <a:p>
            <a:endParaRPr lang="es-419" sz="1200" kern="1200" dirty="0">
              <a:solidFill>
                <a:schemeClr val="tx1"/>
              </a:solidFill>
              <a:effectLst/>
              <a:latin typeface="+mn-lt"/>
              <a:cs typeface="Calibri" panose="020F0502020204030204"/>
            </a:endParaRPr>
          </a:p>
          <a:p>
            <a:endParaRPr lang="es-419"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31</a:t>
            </a:fld>
            <a:endParaRPr lang="es-419" dirty="0"/>
          </a:p>
        </p:txBody>
      </p:sp>
    </p:spTree>
    <p:extLst>
      <p:ext uri="{BB962C8B-B14F-4D97-AF65-F5344CB8AC3E}">
        <p14:creationId xmlns:p14="http://schemas.microsoft.com/office/powerpoint/2010/main" val="1728410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Comience haciendo la pregunta que figura en la diapositiva: </a:t>
            </a:r>
            <a:r>
              <a:rPr lang="es-419" sz="1800" b="1" i="0" dirty="0">
                <a:solidFill>
                  <a:srgbClr val="00B0F0"/>
                </a:solidFill>
                <a:effectLst/>
                <a:latin typeface="ATT Aleck Sans" panose="020B0503020203020204" pitchFamily="34" charset="0"/>
                <a:ea typeface="Times New Roman" panose="02020603050405020304" pitchFamily="18" charset="0"/>
              </a:rPr>
              <a:t>¿Sabe de quién es el mensaje de correo electrónico?</a:t>
            </a:r>
            <a:endParaRPr lang="es-419" sz="1800" b="1"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b="1"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fontAlgn="base"/>
            <a:r>
              <a:rPr lang="es-419" sz="1200" kern="1200" dirty="0">
                <a:solidFill>
                  <a:schemeClr val="tx1"/>
                </a:solidFill>
                <a:effectLst/>
                <a:latin typeface="+mn-lt"/>
                <a:ea typeface="+mn-ea"/>
                <a:cs typeface="+mn-cs"/>
              </a:rPr>
              <a:t>Este ejemplo afirma ser de PayPal. ¿Cuál es la dirección de correo electrónico del remitente? ¿Coincide? ​</a:t>
            </a:r>
          </a:p>
          <a:p>
            <a:pPr fontAlgn="base"/>
            <a:r>
              <a:rPr lang="es-419" sz="1200" kern="1200" dirty="0">
                <a:solidFill>
                  <a:schemeClr val="tx1"/>
                </a:solidFill>
                <a:effectLst/>
                <a:latin typeface="+mn-lt"/>
                <a:ea typeface="+mn-ea"/>
                <a:cs typeface="+mn-cs"/>
              </a:rPr>
              <a:t> </a:t>
            </a:r>
          </a:p>
          <a:p>
            <a:pPr fontAlgn="base"/>
            <a:r>
              <a:rPr lang="es-419" sz="1200" kern="1200" dirty="0">
                <a:solidFill>
                  <a:schemeClr val="tx1"/>
                </a:solidFill>
                <a:effectLst/>
                <a:latin typeface="+mn-lt"/>
                <a:ea typeface="+mn-ea"/>
                <a:cs typeface="+mn-cs"/>
              </a:rPr>
              <a:t>La dirección de correo electrónico no coincide y no parece ser de PayPal. Esta es una clara señal de que es una estafa de phishing.</a:t>
            </a: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32</a:t>
            </a:fld>
            <a:endParaRPr lang="es-419" dirty="0"/>
          </a:p>
        </p:txBody>
      </p:sp>
    </p:spTree>
    <p:extLst>
      <p:ext uri="{BB962C8B-B14F-4D97-AF65-F5344CB8AC3E}">
        <p14:creationId xmlns:p14="http://schemas.microsoft.com/office/powerpoint/2010/main" val="9301627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Comience haciendo la pregunta que figura en la diapositiva: </a:t>
            </a:r>
            <a:r>
              <a:rPr lang="es-419" sz="1800" b="1" i="0" dirty="0">
                <a:solidFill>
                  <a:srgbClr val="00B0F0"/>
                </a:solidFill>
                <a:effectLst/>
                <a:latin typeface="ATT Aleck Sans" panose="020B0503020203020204" pitchFamily="34" charset="0"/>
                <a:ea typeface="Times New Roman" panose="02020603050405020304" pitchFamily="18" charset="0"/>
              </a:rPr>
              <a:t>¿Le están solicitando su información?</a:t>
            </a:r>
            <a:endParaRPr lang="es-419"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highlight>
                  <a:srgbClr val="FFFF00"/>
                </a:highligh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¿Están pidiendo información de su tarjeta de crédito u otra información personal? Los estafadores pueden afirmar que necesitan verificar o actualizar su información. Algunos estafadores también le pedirán que les hagan un giro de dinero o les envíen un depósito, prometiendo pagarle más a cambio.</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En este ejemplo . . .  </a:t>
            </a:r>
            <a:endParaRPr lang="es-419"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419" sz="1800" dirty="0">
                <a:effectLst/>
                <a:latin typeface="ATT Aleck Sans" panose="020B0503020203020204" pitchFamily="34" charset="0"/>
                <a:ea typeface="Times New Roman" panose="02020603050405020304" pitchFamily="18" charset="0"/>
              </a:rPr>
              <a:t>el correo electrónico solicita al destinatario que confirme su identidad.</a:t>
            </a:r>
            <a:endParaRPr lang="es-419"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419" sz="1800" dirty="0">
                <a:effectLst/>
                <a:latin typeface="ATT Aleck Sans" panose="020B0503020203020204" pitchFamily="34" charset="0"/>
                <a:ea typeface="Times New Roman" panose="02020603050405020304" pitchFamily="18" charset="0"/>
              </a:rPr>
              <a:t>el correo electrónico le pide al destinatario que inicie sesión usando el botón para proporcionar documentación. </a:t>
            </a:r>
            <a:endParaRPr lang="es-419" sz="1800" dirty="0">
              <a:effectLst/>
              <a:latin typeface="Times New Roman" panose="02020603050405020304" pitchFamily="18" charset="0"/>
              <a:ea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33</a:t>
            </a:fld>
            <a:endParaRPr lang="es-419" dirty="0"/>
          </a:p>
        </p:txBody>
      </p:sp>
    </p:spTree>
    <p:extLst>
      <p:ext uri="{BB962C8B-B14F-4D97-AF65-F5344CB8AC3E}">
        <p14:creationId xmlns:p14="http://schemas.microsoft.com/office/powerpoint/2010/main" val="18328500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s-419" sz="1200" i="1" dirty="0">
                <a:solidFill>
                  <a:srgbClr val="00B0F0"/>
                </a:solidFill>
                <a:effectLst/>
                <a:latin typeface="ATT Aleck Sans" panose="020B0503020203020204" pitchFamily="34" charset="0"/>
                <a:ea typeface="Times New Roman" panose="02020603050405020304" pitchFamily="18" charset="0"/>
              </a:rPr>
              <a:t>NOTA Al INSTRUCTOR: </a:t>
            </a:r>
            <a:r>
              <a:rPr lang="es-419" sz="1200" i="0" dirty="0">
                <a:solidFill>
                  <a:srgbClr val="00B0F0"/>
                </a:solidFill>
                <a:effectLst/>
                <a:latin typeface="ATT Aleck Sans" panose="020B0503020203020204" pitchFamily="34" charset="0"/>
                <a:ea typeface="Times New Roman" panose="02020603050405020304" pitchFamily="18" charset="0"/>
              </a:rPr>
              <a:t>Comience haciendo la pregunta que figura en la diapositiva: </a:t>
            </a:r>
            <a:r>
              <a:rPr lang="es-419" b="1" i="0" dirty="0">
                <a:solidFill>
                  <a:srgbClr val="000000"/>
                </a:solidFill>
                <a:latin typeface="Calibri"/>
                <a:ea typeface="Calibri" panose="020F0502020204030204" pitchFamily="34" charset="0"/>
                <a:cs typeface="Calibri"/>
              </a:rPr>
              <a:t>¿El </a:t>
            </a:r>
            <a:r>
              <a:rPr lang="es-419" sz="1200" b="1" i="0" dirty="0">
                <a:solidFill>
                  <a:srgbClr val="000000"/>
                </a:solidFill>
                <a:effectLst/>
                <a:latin typeface="Calibri"/>
                <a:ea typeface="Calibri" panose="020F0502020204030204" pitchFamily="34" charset="0"/>
                <a:cs typeface="Calibri"/>
              </a:rPr>
              <a:t>correo electrónico parece profesional o tiene muchos errores?</a:t>
            </a:r>
            <a:endParaRPr lang="es-419" i="0" dirty="0">
              <a:solidFill>
                <a:srgbClr val="000000"/>
              </a:solidFill>
              <a:latin typeface="Calibri"/>
              <a:ea typeface="Calibri" panose="020F0502020204030204" pitchFamily="34" charset="0"/>
              <a:cs typeface="Calibri"/>
            </a:endParaRPr>
          </a:p>
          <a:p>
            <a:pPr>
              <a:lnSpc>
                <a:spcPct val="114999"/>
              </a:lnSpc>
            </a:pPr>
            <a:endParaRPr lang="es-419" dirty="0">
              <a:solidFill>
                <a:srgbClr val="000000"/>
              </a:solidFill>
              <a:latin typeface="Calibri"/>
              <a:ea typeface="Calibri" panose="020F0502020204030204" pitchFamily="34" charset="0"/>
              <a:cs typeface="Calibri"/>
            </a:endParaRPr>
          </a:p>
          <a:p>
            <a:r>
              <a:rPr lang="es-419" sz="1200" kern="1200" dirty="0">
                <a:solidFill>
                  <a:schemeClr val="tx1"/>
                </a:solidFill>
                <a:effectLst/>
                <a:latin typeface="+mn-lt"/>
                <a:ea typeface="+mn-ea"/>
                <a:cs typeface="+mn-cs"/>
              </a:rPr>
              <a:t>¿Puede identificar errores en este correo electrónico? En este ejemplo,  . . .</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la palabra "account" (cuenta) está mal escrita de diferentes maneras a lo largo del correo electrónico. </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la palabra “suspicious” (sospechoso) está mal escrita. </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hay un error gramatical: “please confirming provide the documents” (por favor, confirmar proporcionar los documentos). </a:t>
            </a:r>
          </a:p>
          <a:p>
            <a:pPr marL="628650" lvl="1" indent="-171450">
              <a:buFont typeface="Arial" panose="020B0604020202020204" pitchFamily="34" charset="0"/>
              <a:buChar char="•"/>
            </a:pPr>
            <a:r>
              <a:rPr lang="es-419" sz="1200" kern="1200" dirty="0">
                <a:solidFill>
                  <a:schemeClr val="tx1"/>
                </a:solidFill>
                <a:effectLst/>
                <a:latin typeface="+mn-lt"/>
                <a:ea typeface="+mn-ea"/>
                <a:cs typeface="+mn-cs"/>
              </a:rPr>
              <a:t>hay un espacio adicional entre “asked” (solicitó) y "to" (que) en el primer párrafo.</a:t>
            </a:r>
          </a:p>
          <a:p>
            <a:r>
              <a:rPr lang="es-419" sz="1200" kern="1200" dirty="0">
                <a:solidFill>
                  <a:schemeClr val="tx1"/>
                </a:solidFill>
                <a:effectLst/>
                <a:latin typeface="+mn-lt"/>
                <a:ea typeface="+mn-ea"/>
                <a:cs typeface="+mn-cs"/>
              </a:rPr>
              <a:t> </a:t>
            </a:r>
          </a:p>
          <a:p>
            <a:r>
              <a:rPr lang="es-419" sz="1200" kern="1200" dirty="0">
                <a:solidFill>
                  <a:schemeClr val="tx1"/>
                </a:solidFill>
                <a:effectLst/>
                <a:latin typeface="+mn-lt"/>
                <a:ea typeface="+mn-ea"/>
                <a:cs typeface="+mn-cs"/>
              </a:rPr>
              <a:t>Si el correo electrónico es de una empresa legítima, no tendría esos errores. </a:t>
            </a: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34</a:t>
            </a:fld>
            <a:endParaRPr lang="es-419" dirty="0"/>
          </a:p>
        </p:txBody>
      </p:sp>
    </p:spTree>
    <p:extLst>
      <p:ext uri="{BB962C8B-B14F-4D97-AF65-F5344CB8AC3E}">
        <p14:creationId xmlns:p14="http://schemas.microsoft.com/office/powerpoint/2010/main" val="555844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Comience haciendo la pregunta que figura en la diapositiva: </a:t>
            </a:r>
            <a:r>
              <a:rPr lang="es-419" sz="1800" b="1" i="0" dirty="0">
                <a:solidFill>
                  <a:srgbClr val="00B0F0"/>
                </a:solidFill>
                <a:effectLst/>
                <a:latin typeface="ATT Aleck Sans" panose="020B0503020203020204" pitchFamily="34" charset="0"/>
                <a:ea typeface="Times New Roman" panose="02020603050405020304" pitchFamily="18" charset="0"/>
              </a:rPr>
              <a:t>¿Están intentando apresurarlo a realizar una acción rápida antes de tomarse el tiempo para pensarlo?</a:t>
            </a:r>
            <a:endParaRPr lang="es-419" sz="1800" b="1"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s-419" sz="1800" i="1" dirty="0">
                <a:effectLst/>
                <a:latin typeface="ATT Aleck Sans" panose="020B0503020203020204" pitchFamily="34" charset="0"/>
                <a:ea typeface="Times New Roman" panose="02020603050405020304" pitchFamily="18" charset="0"/>
              </a:rPr>
              <a:t> </a:t>
            </a:r>
            <a:endParaRPr lang="es-419" sz="1800" i="1"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s-419" sz="1800" dirty="0">
                <a:solidFill>
                  <a:srgbClr val="000000"/>
                </a:solidFill>
                <a:effectLst/>
                <a:latin typeface="ATT Aleck Sans" panose="020B0503020203020204" pitchFamily="34" charset="0"/>
                <a:ea typeface="Times New Roman" panose="02020603050405020304" pitchFamily="18" charset="0"/>
              </a:rPr>
              <a:t>¿Qué "frases o palabras alarmantes" está utilizando el estafador para dar urgencia a la solicitud? </a:t>
            </a:r>
          </a:p>
          <a:p>
            <a:pPr marL="0" marR="0" fontAlgn="base">
              <a:spcBef>
                <a:spcPts val="0"/>
              </a:spcBef>
              <a:spcAft>
                <a:spcPts val="0"/>
              </a:spcAft>
            </a:pPr>
            <a:endParaRPr lang="es-419" sz="1800" dirty="0">
              <a:solidFill>
                <a:srgbClr val="000000"/>
              </a:solidFill>
              <a:effectLst/>
              <a:latin typeface="ATT Aleck Sans" panose="020B0503020203020204" pitchFamily="34" charset="0"/>
              <a:ea typeface="Times New Roman" panose="02020603050405020304" pitchFamily="18" charset="0"/>
            </a:endParaRPr>
          </a:p>
          <a:p>
            <a:pPr fontAlgn="base"/>
            <a:r>
              <a:rPr lang="es-419" sz="1800" dirty="0">
                <a:solidFill>
                  <a:srgbClr val="000000"/>
                </a:solidFill>
                <a:effectLst/>
                <a:latin typeface="ATT Aleck Sans"/>
                <a:ea typeface="Times New Roman" panose="02020603050405020304" pitchFamily="18" charset="0"/>
                <a:cs typeface="ATT Aleck Sans"/>
              </a:rPr>
              <a:t>En este ejemplo . . . </a:t>
            </a:r>
            <a:r>
              <a:rPr lang="es-419" sz="1800" dirty="0">
                <a:solidFill>
                  <a:srgbClr val="000000"/>
                </a:solidFill>
                <a:latin typeface="ATT Aleck Sans"/>
                <a:ea typeface="Times New Roman" panose="02020603050405020304" pitchFamily="18" charset="0"/>
                <a:cs typeface="ATT Aleck Sans"/>
              </a:rPr>
              <a:t> </a:t>
            </a:r>
            <a:endParaRPr lang="es-419" sz="1800" dirty="0">
              <a:solidFill>
                <a:srgbClr val="000000"/>
              </a:solidFill>
              <a:effectLst/>
              <a:latin typeface="ATT Aleck Sans" panose="020B0503020203020204" pitchFamily="34" charset="0"/>
              <a:ea typeface="Times New Roman" panose="02020603050405020304" pitchFamily="18" charset="0"/>
              <a:cs typeface="ATT Aleck Sans"/>
            </a:endParaRPr>
          </a:p>
          <a:p>
            <a:pPr marL="285750" marR="0" indent="-285750" fontAlgn="base">
              <a:spcBef>
                <a:spcPts val="0"/>
              </a:spcBef>
              <a:spcAft>
                <a:spcPts val="0"/>
              </a:spcAft>
              <a:buFont typeface="Arial" panose="020B0604020202020204" pitchFamily="34" charset="0"/>
              <a:buChar char="•"/>
            </a:pPr>
            <a:r>
              <a:rPr lang="es-419" sz="1800" dirty="0">
                <a:solidFill>
                  <a:srgbClr val="000000"/>
                </a:solidFill>
                <a:effectLst/>
                <a:latin typeface="ATT Aleck Sans" panose="020B0503020203020204" pitchFamily="34" charset="0"/>
                <a:ea typeface="Times New Roman" panose="02020603050405020304" pitchFamily="18" charset="0"/>
              </a:rPr>
              <a:t>el correo electrónico crea urgencia al sugerir que han estado tratando de comunicarse con usted. </a:t>
            </a:r>
          </a:p>
          <a:p>
            <a:pPr marL="285750" marR="0" indent="-285750" fontAlgn="base">
              <a:spcBef>
                <a:spcPts val="0"/>
              </a:spcBef>
              <a:spcAft>
                <a:spcPts val="0"/>
              </a:spcAft>
              <a:buFont typeface="Arial" panose="020B0604020202020204" pitchFamily="34" charset="0"/>
              <a:buChar char="•"/>
            </a:pPr>
            <a:r>
              <a:rPr lang="es-419" sz="1800" dirty="0">
                <a:solidFill>
                  <a:srgbClr val="000000"/>
                </a:solidFill>
                <a:effectLst/>
                <a:latin typeface="ATT Aleck Sans" panose="020B0503020203020204" pitchFamily="34" charset="0"/>
                <a:ea typeface="Times New Roman" panose="02020603050405020304" pitchFamily="18" charset="0"/>
              </a:rPr>
              <a:t>el mensaje incluye: “expiring soon” (que caduca pronto) en relación con la tarjeta de regalo.</a:t>
            </a:r>
            <a:endParaRPr lang="es-419" sz="180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s-419" sz="1800" dirty="0">
                <a:effectLst/>
                <a:latin typeface="ATT Aleck Sans" panose="020B0503020203020204" pitchFamily="34" charset="0"/>
                <a:ea typeface="Times New Roman" panose="02020603050405020304" pitchFamily="18" charset="0"/>
              </a:rPr>
              <a:t>​</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Algunos estafadores intentan asustarlo para que actúe con rapidez. Lo amenazan con que sucederá algo malo, como que cerrarán una cuenta. Otros estafadores le prometerán algo bueno, pero solo si usted responde de inmediato. </a:t>
            </a:r>
            <a:endParaRPr lang="es-419" sz="1800" dirty="0">
              <a:effectLst/>
              <a:latin typeface="Times New Roman" panose="02020603050405020304" pitchFamily="18" charset="0"/>
              <a:ea typeface="Times New Roman" panose="02020603050405020304" pitchFamily="18" charset="0"/>
            </a:endParaRPr>
          </a:p>
          <a:p>
            <a:pPr>
              <a:lnSpc>
                <a:spcPct val="114999"/>
              </a:lnSpc>
              <a:buFont typeface="Symbol" panose="05050102010706020507" pitchFamily="18" charset="2"/>
            </a:pPr>
            <a:endParaRPr lang="es-419" dirty="0">
              <a:solidFill>
                <a:srgbClr val="000000"/>
              </a:solidFill>
              <a:latin typeface="Calibri"/>
              <a:ea typeface="Calibri" panose="020F0502020204030204" pitchFamily="34" charset="0"/>
              <a:cs typeface="Calibri"/>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35</a:t>
            </a:fld>
            <a:endParaRPr lang="es-419" dirty="0"/>
          </a:p>
        </p:txBody>
      </p:sp>
    </p:spTree>
    <p:extLst>
      <p:ext uri="{BB962C8B-B14F-4D97-AF65-F5344CB8AC3E}">
        <p14:creationId xmlns:p14="http://schemas.microsoft.com/office/powerpoint/2010/main" val="489715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s-419" sz="1800" i="1" dirty="0">
                <a:solidFill>
                  <a:srgbClr val="00B0F0"/>
                </a:solidFill>
                <a:effectLst/>
                <a:latin typeface="ATT Aleck Sans" panose="020B0503020203020204" pitchFamily="34" charset="0"/>
                <a:ea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Times New Roman" panose="02020603050405020304" pitchFamily="18" charset="0"/>
              </a:rPr>
              <a:t>Comience haciendo la pregunta que figura en la diapositiva: </a:t>
            </a:r>
            <a:r>
              <a:rPr lang="es-419" sz="1800" b="1" i="0" dirty="0">
                <a:solidFill>
                  <a:srgbClr val="00B0F0"/>
                </a:solidFill>
                <a:effectLst/>
                <a:latin typeface="ATT Aleck Sans" panose="020B0503020203020204" pitchFamily="34" charset="0"/>
                <a:ea typeface="Times New Roman" panose="02020603050405020304" pitchFamily="18" charset="0"/>
              </a:rPr>
              <a:t>¿Es demasiado bueno para que sea verdad, como que ganó el premio de un concurso en el que no recuerda haber participado?</a:t>
            </a:r>
            <a:endParaRPr lang="es-419" sz="1800" b="1"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s-419" sz="1800"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¿Qué suena "demasiado bueno para ser verdad" en este ejemplo?</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En este ejemplo, al destinatario se le ofrece una tarjeta de regalo de $750.</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 </a:t>
            </a:r>
            <a:endParaRPr lang="es-419"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Si suena demasiado bueno para ser verdad, probablemente lo sea. </a:t>
            </a:r>
            <a:endParaRPr lang="es-419" sz="1800" dirty="0">
              <a:effectLst/>
              <a:latin typeface="Times New Roman" panose="02020603050405020304" pitchFamily="18" charset="0"/>
              <a:ea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36</a:t>
            </a:fld>
            <a:endParaRPr lang="es-419" dirty="0"/>
          </a:p>
        </p:txBody>
      </p:sp>
    </p:spTree>
    <p:extLst>
      <p:ext uri="{BB962C8B-B14F-4D97-AF65-F5344CB8AC3E}">
        <p14:creationId xmlns:p14="http://schemas.microsoft.com/office/powerpoint/2010/main" val="18180312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dirty="0"/>
              <a:t>NOTA AL INSTRUCTOR: </a:t>
            </a:r>
            <a:r>
              <a:rPr lang="es-419" i="0" dirty="0"/>
              <a:t>Dirija a los asistentes a la Actividad 3 en la página 4 de la Hoja de actividades. </a:t>
            </a:r>
          </a:p>
          <a:p>
            <a:endParaRPr lang="es-419" i="0" dirty="0"/>
          </a:p>
          <a:p>
            <a:pPr marL="0" marR="0" lvl="0" indent="0">
              <a:spcBef>
                <a:spcPts val="0"/>
              </a:spcBef>
              <a:spcAft>
                <a:spcPts val="0"/>
              </a:spcAft>
              <a:buFont typeface="+mj-lt"/>
              <a:buNone/>
            </a:pPr>
            <a:r>
              <a:rPr lang="es-419" sz="1800" i="0" dirty="0">
                <a:solidFill>
                  <a:srgbClr val="000000"/>
                </a:solidFill>
                <a:effectLst/>
                <a:latin typeface="Calibri" panose="020F0502020204030204" pitchFamily="34" charset="0"/>
                <a:ea typeface="Calibri" panose="020F0502020204030204" pitchFamily="34" charset="0"/>
              </a:rPr>
              <a:t>Cuando los asistentes hayan completado las actividades, realice un debate sobre lo que se les ocurrió a las personas.</a:t>
            </a:r>
            <a:endParaRPr lang="es-419" sz="1800" i="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37</a:t>
            </a:fld>
            <a:endParaRPr lang="es-419" dirty="0"/>
          </a:p>
        </p:txBody>
      </p:sp>
    </p:spTree>
    <p:extLst>
      <p:ext uri="{BB962C8B-B14F-4D97-AF65-F5344CB8AC3E}">
        <p14:creationId xmlns:p14="http://schemas.microsoft.com/office/powerpoint/2010/main" val="893939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200" i="1" dirty="0">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200" i="0" dirty="0">
                <a:effectLst/>
                <a:latin typeface="ATT Aleck Sans" panose="020B0503020203020204" pitchFamily="34" charset="0"/>
                <a:ea typeface="Calibri" panose="020F0502020204030204" pitchFamily="34" charset="0"/>
                <a:cs typeface="Times New Roman" panose="02020603050405020304" pitchFamily="18" charset="0"/>
              </a:rPr>
              <a:t>Use la diapositiva para informar sobre la actividad o como guía para usted mismo si está haciendo una demostración.</a:t>
            </a:r>
            <a:endParaRPr lang="es-419" sz="1200" i="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i="0" dirty="0"/>
          </a:p>
          <a:p>
            <a:r>
              <a:rPr lang="es-419" dirty="0">
                <a:cs typeface="Calibri" panose="020F0502020204030204"/>
              </a:rPr>
              <a:t>Las cosas que indican una estafa son . . .  </a:t>
            </a:r>
            <a:r>
              <a:rPr lang="es-419" i="0" dirty="0">
                <a:cs typeface="Calibri" panose="020F0502020204030204"/>
              </a:rPr>
              <a:t>(Señale cada respuesta en la diapositiva para repasarla con los alumnos).</a:t>
            </a:r>
          </a:p>
          <a:p>
            <a:pPr marL="171450" indent="-171450">
              <a:buFont typeface="Arial" panose="020B0604020202020204" pitchFamily="34" charset="0"/>
              <a:buChar char="•"/>
            </a:pPr>
            <a:r>
              <a:rPr lang="es-419" dirty="0">
                <a:cs typeface="Calibri" panose="020F0502020204030204"/>
              </a:rPr>
              <a:t>el correo electrónico del remitente no es el de la farmacia. Además, incluye una cantidad excesiva de letras y números, a diferencia de la mayoría de las direcciones de correo electrónico comerciales.</a:t>
            </a:r>
          </a:p>
          <a:p>
            <a:pPr marL="171450" indent="-171450">
              <a:buFont typeface="Arial" panose="020B0604020202020204" pitchFamily="34" charset="0"/>
              <a:buChar char="•"/>
            </a:pPr>
            <a:r>
              <a:rPr lang="es-419" dirty="0">
                <a:cs typeface="Calibri" panose="020F0502020204030204"/>
              </a:rPr>
              <a:t>el correo electrónico incluye espacios adicionales entre palabras en las líneas 1, 3 y 4.</a:t>
            </a:r>
          </a:p>
          <a:p>
            <a:pPr marL="171450" indent="-171450">
              <a:buFont typeface="Arial" panose="020B0604020202020204" pitchFamily="34" charset="0"/>
              <a:buChar char="•"/>
            </a:pPr>
            <a:r>
              <a:rPr lang="es-419" dirty="0">
                <a:cs typeface="Calibri" panose="020F0502020204030204"/>
              </a:rPr>
              <a:t>el correo electrónico tiene errores gramaticales: “accounts coming in from palpability of account so the Pharmacy suspends the account service…” (cuentas procedentes de cuentas en evidencias por lo que la Farmacia suspende el servicio de cuenta…)</a:t>
            </a:r>
          </a:p>
          <a:p>
            <a:pPr marL="171450" indent="-171450">
              <a:buFont typeface="Arial" panose="020B0604020202020204" pitchFamily="34" charset="0"/>
              <a:buChar char="•"/>
            </a:pPr>
            <a:r>
              <a:rPr lang="es-419" dirty="0">
                <a:cs typeface="Calibri" panose="020F0502020204030204"/>
              </a:rPr>
              <a:t>el correo electrónico incluye un archivo adjunto.</a:t>
            </a:r>
          </a:p>
        </p:txBody>
      </p:sp>
      <p:sp>
        <p:nvSpPr>
          <p:cNvPr id="4" name="Slide Number Placeholder 3"/>
          <p:cNvSpPr>
            <a:spLocks noGrp="1"/>
          </p:cNvSpPr>
          <p:nvPr>
            <p:ph type="sldNum" sz="quarter" idx="5"/>
          </p:nvPr>
        </p:nvSpPr>
        <p:spPr/>
        <p:txBody>
          <a:bodyPr/>
          <a:lstStyle/>
          <a:p>
            <a:fld id="{0A1A2D79-0A70-4F98-91B6-5265C658D6AD}" type="slidenum">
              <a:rPr lang="en-US" smtClean="0"/>
              <a:t>38</a:t>
            </a:fld>
            <a:endParaRPr lang="es-419" dirty="0"/>
          </a:p>
        </p:txBody>
      </p:sp>
    </p:spTree>
    <p:extLst>
      <p:ext uri="{BB962C8B-B14F-4D97-AF65-F5344CB8AC3E}">
        <p14:creationId xmlns:p14="http://schemas.microsoft.com/office/powerpoint/2010/main" val="17817546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s-419" sz="1800" dirty="0">
                <a:effectLst/>
                <a:latin typeface="ATT Aleck Sans" panose="020B0503020203020204" pitchFamily="34" charset="0"/>
                <a:ea typeface="Times New Roman" panose="02020603050405020304" pitchFamily="18" charset="0"/>
              </a:rPr>
              <a:t>Aquí hay algunos consejos para mantenerse a salvo cuando se trata de estafas en línea. Los veremos uno por uno, y esta lista también se encuentra en su Folleto del alumno.</a:t>
            </a:r>
            <a:endParaRPr lang="es-419" sz="1800" dirty="0">
              <a:effectLst/>
              <a:latin typeface="Times New Roman" panose="02020603050405020304" pitchFamily="18" charset="0"/>
              <a:ea typeface="Times New Roman" panose="02020603050405020304" pitchFamily="18" charset="0"/>
            </a:endParaRPr>
          </a:p>
          <a:p>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39</a:t>
            </a:fld>
            <a:endParaRPr lang="es-419" dirty="0"/>
          </a:p>
        </p:txBody>
      </p:sp>
    </p:spTree>
    <p:extLst>
      <p:ext uri="{BB962C8B-B14F-4D97-AF65-F5344CB8AC3E}">
        <p14:creationId xmlns:p14="http://schemas.microsoft.com/office/powerpoint/2010/main" val="2602475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ciberseguridad tiene que ver con la seguridad de la información (nuestra identidad, nuestros datos personales y nuestros activos financieros) cuando estamos en línea.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r>
              <a:rPr lang="es-419" sz="1800" dirty="0">
                <a:solidFill>
                  <a:srgbClr val="000000"/>
                </a:solidFill>
                <a:effectLst/>
                <a:latin typeface="Calibri" panose="020F0502020204030204" pitchFamily="34" charset="0"/>
                <a:ea typeface="Calibri" panose="020F0502020204030204" pitchFamily="34" charset="0"/>
              </a:rPr>
              <a:t>Para personas como usted y yo, la ciberseguridad significa que 1) sus datos personales son accesibles solo para usted u otras personas que usted autorice, y 2) sus dispositivos (computadoras portátiles, computadoras de escritorio, teléfonos móviles, tabletas) funcionan correctamente y no tienen malware. </a:t>
            </a:r>
          </a:p>
          <a:p>
            <a:endParaRPr lang="es-419"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r>
              <a:rPr lang="es-419"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El malware es un</a:t>
            </a:r>
            <a:r>
              <a:rPr lang="es-419" sz="2800" dirty="0"/>
              <a:t> software malicioso. Puede tomar muchas formas: desde virus que infectan sus dispositivos favoritos hasta spyware y adware que rastrean sus actividades en línea.</a:t>
            </a:r>
            <a:endParaRPr lang="es-419"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a:t>
            </a:fld>
            <a:endParaRPr lang="es-419" dirty="0"/>
          </a:p>
        </p:txBody>
      </p:sp>
    </p:spTree>
    <p:extLst>
      <p:ext uri="{BB962C8B-B14F-4D97-AF65-F5344CB8AC3E}">
        <p14:creationId xmlns:p14="http://schemas.microsoft.com/office/powerpoint/2010/main" val="1980166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 proporcione información personal a algo que podría ser una estafa. Esto incluye el nombre, la dirección de correo electrónico, el número de tarjeta de crédito o la contraseña.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40</a:t>
            </a:fld>
            <a:endParaRPr lang="es-419" dirty="0"/>
          </a:p>
        </p:txBody>
      </p:sp>
    </p:spTree>
    <p:extLst>
      <p:ext uri="{BB962C8B-B14F-4D97-AF65-F5344CB8AC3E}">
        <p14:creationId xmlns:p14="http://schemas.microsoft.com/office/powerpoint/2010/main" val="30516820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 responda ni se comunique con el estafador. Esto puede notificarle al estafador que se ha comunicado con una persona real, lo que puede dar lugar a más correos electrónicos fraudulentos.</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41</a:t>
            </a:fld>
            <a:endParaRPr lang="es-419" dirty="0"/>
          </a:p>
        </p:txBody>
      </p:sp>
    </p:spTree>
    <p:extLst>
      <p:ext uri="{BB962C8B-B14F-4D97-AF65-F5344CB8AC3E}">
        <p14:creationId xmlns:p14="http://schemas.microsoft.com/office/powerpoint/2010/main" val="33790241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s-419" sz="1800" dirty="0">
                <a:solidFill>
                  <a:srgbClr val="000000"/>
                </a:solidFill>
                <a:effectLst/>
                <a:latin typeface="Calibri"/>
                <a:ea typeface="Calibri" panose="020F0502020204030204" pitchFamily="34" charset="0"/>
                <a:cs typeface="Calibri"/>
              </a:rPr>
              <a:t>No haga clic en ninguno de los enlaces o botones en un mensaje de correo electrónico de estafa. Hacer esto puede llevarlo a sitios web no confiables.</a:t>
            </a:r>
            <a:r>
              <a:rPr lang="es-419" sz="1800" dirty="0">
                <a:solidFill>
                  <a:srgbClr val="000000"/>
                </a:solidFill>
                <a:latin typeface="Calibri"/>
                <a:ea typeface="Calibri" panose="020F0502020204030204" pitchFamily="34" charset="0"/>
                <a:cs typeface="Calibri"/>
              </a:rPr>
              <a:t> </a:t>
            </a:r>
            <a:endParaRPr lang="es-419" sz="1800" kern="1200" dirty="0">
              <a:solidFill>
                <a:schemeClr val="tx1"/>
              </a:solidFill>
              <a:effectLst/>
              <a:latin typeface="+mn-lt"/>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42</a:t>
            </a:fld>
            <a:endParaRPr lang="es-419" dirty="0"/>
          </a:p>
        </p:txBody>
      </p:sp>
    </p:spTree>
    <p:extLst>
      <p:ext uri="{BB962C8B-B14F-4D97-AF65-F5344CB8AC3E}">
        <p14:creationId xmlns:p14="http://schemas.microsoft.com/office/powerpoint/2010/main" val="35405194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 descargue ningún archivo ni documento adjunto de un sitio web poco confiable. Pueden contener virus o malware que dañan su computadora o que recolectan su información personal. </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43</a:t>
            </a:fld>
            <a:endParaRPr lang="es-419" dirty="0"/>
          </a:p>
        </p:txBody>
      </p:sp>
    </p:spTree>
    <p:extLst>
      <p:ext uri="{BB962C8B-B14F-4D97-AF65-F5344CB8AC3E}">
        <p14:creationId xmlns:p14="http://schemas.microsoft.com/office/powerpoint/2010/main" val="3564818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Sea escéptico. Si cree que algo es una estafa, probablemente lo es.</a:t>
            </a: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44</a:t>
            </a:fld>
            <a:endParaRPr lang="es-419" dirty="0"/>
          </a:p>
        </p:txBody>
      </p:sp>
    </p:spTree>
    <p:extLst>
      <p:ext uri="{BB962C8B-B14F-4D97-AF65-F5344CB8AC3E}">
        <p14:creationId xmlns:p14="http://schemas.microsoft.com/office/powerpoint/2010/main" val="15134374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Recuerde leer atentamente los correos electrónicos y los mensajes de texto, asegurándose de que conoce al remitente. Aplique los otros consejos que presentamos para determinar si algo es una estafa.</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45</a:t>
            </a:fld>
            <a:endParaRPr lang="es-419" dirty="0"/>
          </a:p>
        </p:txBody>
      </p:sp>
    </p:spTree>
    <p:extLst>
      <p:ext uri="{BB962C8B-B14F-4D97-AF65-F5344CB8AC3E}">
        <p14:creationId xmlns:p14="http://schemas.microsoft.com/office/powerpoint/2010/main" val="25395786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200" kern="1200" dirty="0">
                <a:solidFill>
                  <a:schemeClr val="tx1"/>
                </a:solidFill>
                <a:effectLst/>
                <a:latin typeface="+mn-lt"/>
                <a:ea typeface="+mn-ea"/>
                <a:cs typeface="+mn-cs"/>
              </a:rPr>
              <a:t>Busque por sí mismo la información de contacto, los detalles sobre una empresa o la información de su cuenta. Vaya directamente al sitio web de la empresa o a la información de su propia cuenta para verificar. No visite ningún sitio web a través del correo electrónico fraudulento que le enviaron.  </a:t>
            </a:r>
          </a:p>
        </p:txBody>
      </p:sp>
      <p:sp>
        <p:nvSpPr>
          <p:cNvPr id="4" name="Slide Number Placeholder 3"/>
          <p:cNvSpPr>
            <a:spLocks noGrp="1"/>
          </p:cNvSpPr>
          <p:nvPr>
            <p:ph type="sldNum" sz="quarter" idx="5"/>
          </p:nvPr>
        </p:nvSpPr>
        <p:spPr/>
        <p:txBody>
          <a:bodyPr/>
          <a:lstStyle/>
          <a:p>
            <a:fld id="{0A1A2D79-0A70-4F98-91B6-5265C658D6AD}" type="slidenum">
              <a:rPr lang="en-US" smtClean="0"/>
              <a:t>46</a:t>
            </a:fld>
            <a:endParaRPr lang="es-419" dirty="0"/>
          </a:p>
        </p:txBody>
      </p:sp>
    </p:spTree>
    <p:extLst>
      <p:ext uri="{BB962C8B-B14F-4D97-AF65-F5344CB8AC3E}">
        <p14:creationId xmlns:p14="http://schemas.microsoft.com/office/powerpoint/2010/main" val="5263235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800" dirty="0"/>
              <a:t>En esta actividad, practicaremos lo que hemos cubierto y veremos lo que todos han aprendido.</a:t>
            </a:r>
          </a:p>
          <a:p>
            <a:endParaRPr lang="es-419" sz="1800" dirty="0">
              <a:solidFill>
                <a:srgbClr val="000000"/>
              </a:solidFill>
              <a:latin typeface="Calibri"/>
              <a:ea typeface="Calibri" panose="020F050202020403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200" kern="1200" dirty="0">
                <a:solidFill>
                  <a:schemeClr val="tx1"/>
                </a:solidFill>
                <a:effectLst/>
                <a:latin typeface="+mn-lt"/>
                <a:ea typeface="+mn-ea"/>
                <a:cs typeface="+mn-cs"/>
              </a:rPr>
              <a:t>NOTA AL INSTRUCTOR: Recorra las siguientes diapositivas y anime a los alumnos a responder en grupo.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200" kern="1200" dirty="0">
                <a:solidFill>
                  <a:schemeClr val="tx1"/>
                </a:solidFill>
                <a:effectLst/>
                <a:latin typeface="+mn-lt"/>
                <a:ea typeface="+mn-ea"/>
                <a:cs typeface="+mn-cs"/>
              </a:rPr>
              <a:t>NOTA AL INSTRUCTOR: </a:t>
            </a:r>
            <a:r>
              <a:rPr lang="es-419" sz="1800" i="0" dirty="0">
                <a:solidFill>
                  <a:srgbClr val="000000"/>
                </a:solidFill>
                <a:latin typeface="Calibri"/>
                <a:ea typeface="Calibri" panose="020F0502020204030204" pitchFamily="34" charset="0"/>
                <a:cs typeface="Calibri"/>
              </a:rPr>
              <a:t>No es necesario hacer referencia a la Hoja de actividades del alumno para esta actividad.</a:t>
            </a:r>
          </a:p>
          <a:p>
            <a:endParaRPr lang="es-419" sz="1800" dirty="0">
              <a:solidFill>
                <a:srgbClr val="000000"/>
              </a:solidFill>
              <a:latin typeface="Calibri"/>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47</a:t>
            </a:fld>
            <a:endParaRPr lang="es-419" dirty="0"/>
          </a:p>
        </p:txBody>
      </p:sp>
    </p:spTree>
    <p:extLst>
      <p:ext uri="{BB962C8B-B14F-4D97-AF65-F5344CB8AC3E}">
        <p14:creationId xmlns:p14="http://schemas.microsoft.com/office/powerpoint/2010/main" val="18180707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¿Cómo sabe que un sitio web es seguro?</a:t>
            </a:r>
          </a:p>
          <a:p>
            <a:r>
              <a:rPr lang="es-419" dirty="0"/>
              <a:t>Respuesta: La dirección del sitio web comienza con HTTPS y se muestra un ícono de candado.</a:t>
            </a:r>
          </a:p>
          <a:p>
            <a:r>
              <a:rPr lang="es-419" sz="1800" dirty="0">
                <a:effectLst/>
                <a:latin typeface="Calibri" panose="020F0502020204030204" pitchFamily="34" charset="0"/>
                <a:ea typeface="Calibri" panose="020F0502020204030204" pitchFamily="34" charset="0"/>
                <a:cs typeface="Times New Roman" panose="02020603050405020304" pitchFamily="18" charset="0"/>
              </a:rPr>
              <a:t>Los sitios que comienzan con "HTTPS" y un candado son sitios web que son seguros y protegen la información de su contraseña. </a:t>
            </a:r>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48</a:t>
            </a:fld>
            <a:endParaRPr lang="es-419" dirty="0"/>
          </a:p>
        </p:txBody>
      </p:sp>
    </p:spTree>
    <p:extLst>
      <p:ext uri="{BB962C8B-B14F-4D97-AF65-F5344CB8AC3E}">
        <p14:creationId xmlns:p14="http://schemas.microsoft.com/office/powerpoint/2010/main" val="33585621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¿Cuál de estas contraseñas es la más segura?</a:t>
            </a:r>
          </a:p>
          <a:p>
            <a:r>
              <a:rPr lang="es-419" dirty="0"/>
              <a:t>Respuesta: vacasayudanahacerqueso</a:t>
            </a:r>
          </a:p>
          <a:p>
            <a:r>
              <a:rPr lang="es-419" sz="1800" dirty="0">
                <a:effectLst/>
                <a:latin typeface="Calibri" panose="020F0502020204030204" pitchFamily="34" charset="0"/>
                <a:ea typeface="Calibri" panose="020F0502020204030204" pitchFamily="34" charset="0"/>
                <a:cs typeface="Times New Roman" panose="02020603050405020304" pitchFamily="18" charset="0"/>
              </a:rPr>
              <a:t>Las contraseñas más largas son más seguras. Es importante que no utilice información personal ni nada demasiado fácil de adivinar como contraseña.</a:t>
            </a:r>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49</a:t>
            </a:fld>
            <a:endParaRPr lang="es-419" dirty="0"/>
          </a:p>
        </p:txBody>
      </p:sp>
    </p:spTree>
    <p:extLst>
      <p:ext uri="{BB962C8B-B14F-4D97-AF65-F5344CB8AC3E}">
        <p14:creationId xmlns:p14="http://schemas.microsoft.com/office/powerpoint/2010/main" val="58839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Haga la pregunta de la diapositiva a los asistentes, pídales que compartan sus ideas y, luego, continúe con la viñeta. O bien, puede hacer la pregunta, esperar un momento para que los asistentes piensen en ella y continuar con la información.</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s-419" sz="1200" kern="1200" dirty="0">
                <a:solidFill>
                  <a:schemeClr val="tx1"/>
                </a:solidFill>
                <a:effectLst/>
                <a:latin typeface="+mn-lt"/>
                <a:ea typeface="+mn-ea"/>
                <a:cs typeface="+mn-cs"/>
              </a:rPr>
              <a:t>Comencemos hablando de los sitios web seguros. ¿Por qué un sitio web debe ser seguro? </a:t>
            </a:r>
          </a:p>
          <a:p>
            <a:endParaRPr lang="es-419" sz="1200" kern="1200" dirty="0">
              <a:solidFill>
                <a:schemeClr val="tx1"/>
              </a:solidFill>
              <a:effectLst/>
              <a:latin typeface="+mn-lt"/>
              <a:ea typeface="+mn-ea"/>
              <a:cs typeface="+mn-cs"/>
            </a:endParaRPr>
          </a:p>
          <a:p>
            <a:r>
              <a:rPr lang="es-419" sz="1200" kern="1200" dirty="0">
                <a:solidFill>
                  <a:schemeClr val="tx1"/>
                </a:solidFill>
                <a:effectLst/>
                <a:latin typeface="+mn-lt"/>
                <a:ea typeface="+mn-ea"/>
                <a:cs typeface="+mn-cs"/>
              </a:rPr>
              <a:t>Si va a ingresar información personal en un sitio web, desea mantener su información segura.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a:t>
            </a:fld>
            <a:endParaRPr lang="es-419" dirty="0"/>
          </a:p>
        </p:txBody>
      </p:sp>
    </p:spTree>
    <p:extLst>
      <p:ext uri="{BB962C8B-B14F-4D97-AF65-F5344CB8AC3E}">
        <p14:creationId xmlns:p14="http://schemas.microsoft.com/office/powerpoint/2010/main" val="186182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sz="1800" dirty="0">
                <a:effectLst/>
                <a:latin typeface="Calibri" panose="020F0502020204030204" pitchFamily="34" charset="0"/>
                <a:ea typeface="Calibri" panose="020F0502020204030204" pitchFamily="34" charset="0"/>
                <a:cs typeface="Times New Roman" panose="02020603050405020304" pitchFamily="18" charset="0"/>
              </a:rPr>
              <a:t>¿Cuál es la mejor opción para recordar su contraseña?</a:t>
            </a:r>
          </a:p>
          <a:p>
            <a:r>
              <a:rPr lang="es-419" sz="1800" dirty="0">
                <a:effectLst/>
                <a:latin typeface="Calibri" panose="020F0502020204030204" pitchFamily="34" charset="0"/>
                <a:ea typeface="Calibri" panose="020F0502020204030204" pitchFamily="34" charset="0"/>
                <a:cs typeface="Times New Roman" panose="02020603050405020304" pitchFamily="18" charset="0"/>
              </a:rPr>
              <a:t>Respuesta: Cuaderno guardado en un lugar seguro. </a:t>
            </a:r>
          </a:p>
          <a:p>
            <a:r>
              <a:rPr lang="es-419" sz="1800" dirty="0">
                <a:effectLst/>
                <a:latin typeface="Calibri" panose="020F0502020204030204" pitchFamily="34" charset="0"/>
                <a:ea typeface="Calibri" panose="020F0502020204030204" pitchFamily="34" charset="0"/>
                <a:cs typeface="Times New Roman" panose="02020603050405020304" pitchFamily="18" charset="0"/>
              </a:rPr>
              <a:t>La opción más segura de estas tres es escribir la contraseña en un cuaderno que se guarda en un lugar seguro y protegido. Las demás personas pueden ver fácilmente una nota adhesiva en su computadora. Si usa su nombre y apellido, será fácil de adivinar para alguien que quiere acceder a sus cuentas.</a:t>
            </a:r>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50</a:t>
            </a:fld>
            <a:endParaRPr lang="es-419" dirty="0"/>
          </a:p>
        </p:txBody>
      </p:sp>
    </p:spTree>
    <p:extLst>
      <p:ext uri="{BB962C8B-B14F-4D97-AF65-F5344CB8AC3E}">
        <p14:creationId xmlns:p14="http://schemas.microsoft.com/office/powerpoint/2010/main" val="36030994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¿Cuáles son tres cosas que indican que se trata de una estafa?</a:t>
            </a:r>
          </a:p>
          <a:p>
            <a:r>
              <a:rPr lang="es-419" dirty="0"/>
              <a:t>Respuestas: </a:t>
            </a:r>
          </a:p>
          <a:p>
            <a:pPr marL="171450" indent="-171450">
              <a:buFont typeface="Arial" panose="020B0604020202020204" pitchFamily="34" charset="0"/>
              <a:buChar char="•"/>
            </a:pPr>
            <a:r>
              <a:rPr lang="es-419" dirty="0"/>
              <a:t>No sabe de quién es el correo electrónico.</a:t>
            </a:r>
          </a:p>
          <a:p>
            <a:pPr marL="171450" indent="-171450">
              <a:buFont typeface="Arial" panose="020B0604020202020204" pitchFamily="34" charset="0"/>
              <a:buChar char="•"/>
            </a:pPr>
            <a:r>
              <a:rPr lang="es-419" dirty="0"/>
              <a:t>Nunca se ha registrado para obtener puntos en la farmacia.</a:t>
            </a:r>
          </a:p>
          <a:p>
            <a:pPr marL="171450" indent="-171450">
              <a:buFont typeface="Arial" panose="020B0604020202020204" pitchFamily="34" charset="0"/>
              <a:buChar char="•"/>
            </a:pPr>
            <a:r>
              <a:rPr lang="es-419" dirty="0"/>
              <a:t>El mensaje tiene errores gramaticales.</a:t>
            </a:r>
          </a:p>
          <a:p>
            <a:pPr marL="171450" indent="-171450">
              <a:buFont typeface="Arial" panose="020B0604020202020204" pitchFamily="34" charset="0"/>
              <a:buChar char="•"/>
            </a:pPr>
            <a:r>
              <a:rPr lang="es-419" dirty="0"/>
              <a:t>El mensaje está tratando de apresurarlo para que realice una acción.</a:t>
            </a:r>
          </a:p>
          <a:p>
            <a:pPr marL="171450" indent="-171450">
              <a:buFont typeface="Arial" panose="020B0604020202020204" pitchFamily="34" charset="0"/>
              <a:buChar char="•"/>
            </a:pPr>
            <a:r>
              <a:rPr lang="es-419" dirty="0"/>
              <a:t>El mensaje dice que perderá algo si no actúa.</a:t>
            </a:r>
          </a:p>
          <a:p>
            <a:pPr marL="171450" indent="-171450">
              <a:buFont typeface="Arial" panose="020B0604020202020204" pitchFamily="34" charset="0"/>
              <a:buChar char="•"/>
            </a:pPr>
            <a:r>
              <a:rPr lang="es-419" dirty="0"/>
              <a:t>El mensaje incluye un enlace que puede llevarlo a un sitio web nefasto o puede llevarlo a descargar un software malicioso.</a:t>
            </a:r>
          </a:p>
        </p:txBody>
      </p:sp>
      <p:sp>
        <p:nvSpPr>
          <p:cNvPr id="4" name="Slide Number Placeholder 3"/>
          <p:cNvSpPr>
            <a:spLocks noGrp="1"/>
          </p:cNvSpPr>
          <p:nvPr>
            <p:ph type="sldNum" sz="quarter" idx="5"/>
          </p:nvPr>
        </p:nvSpPr>
        <p:spPr/>
        <p:txBody>
          <a:bodyPr/>
          <a:lstStyle/>
          <a:p>
            <a:fld id="{0A1A2D79-0A70-4F98-91B6-5265C658D6AD}" type="slidenum">
              <a:rPr lang="en-US" smtClean="0"/>
              <a:t>51</a:t>
            </a:fld>
            <a:endParaRPr lang="es-419" dirty="0"/>
          </a:p>
        </p:txBody>
      </p:sp>
    </p:spTree>
    <p:extLst>
      <p:ext uri="{BB962C8B-B14F-4D97-AF65-F5344CB8AC3E}">
        <p14:creationId xmlns:p14="http://schemas.microsoft.com/office/powerpoint/2010/main" val="37470267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¿Cuáles son tres cosas que indican que se trata de una estafa?</a:t>
            </a:r>
          </a:p>
          <a:p>
            <a:r>
              <a:rPr lang="es-419" dirty="0"/>
              <a:t>Respuestas: </a:t>
            </a:r>
          </a:p>
          <a:p>
            <a:pPr marL="171450" indent="-171450">
              <a:buFont typeface="Arial" panose="020B0604020202020204" pitchFamily="34" charset="0"/>
              <a:buChar char="•"/>
            </a:pPr>
            <a:r>
              <a:rPr lang="es-419" dirty="0"/>
              <a:t>El mensaje no incluye su nombre, solo dice "Miembro adorable".</a:t>
            </a:r>
          </a:p>
          <a:p>
            <a:pPr marL="171450" indent="-171450">
              <a:buFont typeface="Arial" panose="020B0604020202020204" pitchFamily="34" charset="0"/>
              <a:buChar char="•"/>
            </a:pPr>
            <a:r>
              <a:rPr lang="es-419" dirty="0"/>
              <a:t>“Miembro adorable” no es lo que podríamos llamar “profesional” para este tipo de correspondencia.</a:t>
            </a:r>
          </a:p>
          <a:p>
            <a:pPr marL="171450" indent="-171450">
              <a:buFont typeface="Arial" panose="020B0604020202020204" pitchFamily="34" charset="0"/>
              <a:buChar char="•"/>
            </a:pPr>
            <a:r>
              <a:rPr lang="es-419" dirty="0"/>
              <a:t>Nunca se registró para el soporte técnico.</a:t>
            </a:r>
          </a:p>
          <a:p>
            <a:pPr marL="171450" indent="-171450">
              <a:buFont typeface="Arial" panose="020B0604020202020204" pitchFamily="34" charset="0"/>
              <a:buChar char="•"/>
            </a:pPr>
            <a:r>
              <a:rPr lang="es-419" dirty="0"/>
              <a:t>El mensaje tiene errores gramaticales.</a:t>
            </a:r>
          </a:p>
          <a:p>
            <a:pPr marL="171450" indent="-171450">
              <a:buFont typeface="Arial" panose="020B0604020202020204" pitchFamily="34" charset="0"/>
              <a:buChar char="•"/>
            </a:pPr>
            <a:r>
              <a:rPr lang="es-419" dirty="0"/>
              <a:t>El mensaje dice que ha gastado dinero que no gastó y está tratando de que reaccione.</a:t>
            </a:r>
          </a:p>
        </p:txBody>
      </p:sp>
      <p:sp>
        <p:nvSpPr>
          <p:cNvPr id="4" name="Slide Number Placeholder 3"/>
          <p:cNvSpPr>
            <a:spLocks noGrp="1"/>
          </p:cNvSpPr>
          <p:nvPr>
            <p:ph type="sldNum" sz="quarter" idx="5"/>
          </p:nvPr>
        </p:nvSpPr>
        <p:spPr/>
        <p:txBody>
          <a:bodyPr/>
          <a:lstStyle/>
          <a:p>
            <a:fld id="{0A1A2D79-0A70-4F98-91B6-5265C658D6AD}" type="slidenum">
              <a:rPr lang="en-US" smtClean="0"/>
              <a:t>52</a:t>
            </a:fld>
            <a:endParaRPr lang="es-419" dirty="0"/>
          </a:p>
        </p:txBody>
      </p:sp>
    </p:spTree>
    <p:extLst>
      <p:ext uri="{BB962C8B-B14F-4D97-AF65-F5344CB8AC3E}">
        <p14:creationId xmlns:p14="http://schemas.microsoft.com/office/powerpoint/2010/main" val="32691298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Recibe un correo electrónico que dice que ha ganado un premio. Usted piensa que es una estafa. ¿Qué debería hacer?</a:t>
            </a:r>
          </a:p>
          <a:p>
            <a:r>
              <a:rPr lang="es-419" dirty="0"/>
              <a:t>Respuesta: Colocarlo en su carpeta de correos no deseados o ignorarlo.</a:t>
            </a:r>
          </a:p>
          <a:p>
            <a:pPr marL="0" marR="0">
              <a:lnSpc>
                <a:spcPct val="107000"/>
              </a:lnSpc>
              <a:spcBef>
                <a:spcPts val="0"/>
              </a:spcBef>
              <a:spcAft>
                <a:spcPts val="800"/>
              </a:spcAft>
            </a:pPr>
            <a:r>
              <a:rPr lang="es-419" sz="1800" dirty="0">
                <a:effectLst/>
                <a:latin typeface="Calibri" panose="020F0502020204030204" pitchFamily="34" charset="0"/>
                <a:ea typeface="Calibri" panose="020F0502020204030204" pitchFamily="34" charset="0"/>
                <a:cs typeface="Times New Roman" panose="02020603050405020304" pitchFamily="18" charset="0"/>
              </a:rPr>
              <a:t>Comunicarse con el remitente puede ocasionar que reciba más mensajes de correo electrónico no deseados. Hacer clic en cualquier enlace de un correo electrónico fraudulento puede ocasionar que reciba más mensajes no deseados y que lo lleve a sitios web inseguros. </a:t>
            </a:r>
          </a:p>
          <a:p>
            <a:pPr marL="0" marR="0">
              <a:lnSpc>
                <a:spcPct val="107000"/>
              </a:lnSpc>
              <a:spcBef>
                <a:spcPts val="0"/>
              </a:spcBef>
              <a:spcAft>
                <a:spcPts val="800"/>
              </a:spcAft>
            </a:pPr>
            <a:r>
              <a:rPr lang="es-419"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53</a:t>
            </a:fld>
            <a:endParaRPr lang="es-419" dirty="0"/>
          </a:p>
        </p:txBody>
      </p:sp>
    </p:spTree>
    <p:extLst>
      <p:ext uri="{BB962C8B-B14F-4D97-AF65-F5344CB8AC3E}">
        <p14:creationId xmlns:p14="http://schemas.microsoft.com/office/powerpoint/2010/main" val="2250902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kern="1200" dirty="0">
                <a:solidFill>
                  <a:schemeClr val="tx1"/>
                </a:solidFill>
                <a:effectLst/>
                <a:latin typeface="+mn-lt"/>
                <a:ea typeface="+mn-ea"/>
                <a:cs typeface="+mn-cs"/>
              </a:rPr>
              <a:t>Averigüe si hay otras preguntas finales y responda las que hayan quedado pendientes en las secciones del "lugar de estacionamiento".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54</a:t>
            </a:fld>
            <a:endParaRPr lang="es-419" dirty="0"/>
          </a:p>
        </p:txBody>
      </p:sp>
    </p:spTree>
    <p:extLst>
      <p:ext uri="{BB962C8B-B14F-4D97-AF65-F5344CB8AC3E}">
        <p14:creationId xmlns:p14="http://schemas.microsoft.com/office/powerpoint/2010/main" val="4554182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solidFill>
                  <a:schemeClr val="tx1"/>
                </a:solidFill>
              </a:rPr>
              <a:t>¡Felicitaciones! En el día de hoy, usted . . .</a:t>
            </a:r>
            <a:endParaRPr lang="es-419" dirty="0"/>
          </a:p>
          <a:p>
            <a:endParaRPr lang="es-419" dirty="0"/>
          </a:p>
          <a:p>
            <a:pPr marL="171450" indent="-171450">
              <a:buFont typeface="Arial" panose="020B0604020202020204" pitchFamily="34" charset="0"/>
              <a:buChar char="•"/>
            </a:pPr>
            <a:r>
              <a:rPr lang="es-419" dirty="0"/>
              <a:t>aprendió acerca de la ciberseguridad. </a:t>
            </a:r>
            <a:endParaRPr lang="es-419" dirty="0">
              <a:cs typeface="Calibri" panose="020F0502020204030204"/>
            </a:endParaRPr>
          </a:p>
          <a:p>
            <a:pPr marL="171450" indent="-171450">
              <a:lnSpc>
                <a:spcPct val="150000"/>
              </a:lnSpc>
              <a:buFont typeface="Arial" panose="020B0604020202020204" pitchFamily="34" charset="0"/>
              <a:buChar char="•"/>
            </a:pPr>
            <a:r>
              <a:rPr lang="es-419" dirty="0"/>
              <a:t>desarrolló habilidades para </a:t>
            </a:r>
          </a:p>
          <a:p>
            <a:pPr marL="628650" lvl="1" indent="-171450">
              <a:lnSpc>
                <a:spcPct val="150000"/>
              </a:lnSpc>
              <a:buFont typeface="Arial" panose="020B0604020202020204" pitchFamily="34" charset="0"/>
              <a:buChar char="•"/>
            </a:pPr>
            <a:r>
              <a:rPr lang="es-419" dirty="0"/>
              <a:t>reconocer un sitio web seguro.</a:t>
            </a:r>
            <a:endParaRPr lang="es-419" dirty="0">
              <a:cs typeface="Calibri" panose="020F0502020204030204"/>
            </a:endParaRPr>
          </a:p>
          <a:p>
            <a:pPr marL="628650" lvl="1" indent="-171450">
              <a:lnSpc>
                <a:spcPct val="150000"/>
              </a:lnSpc>
              <a:buFont typeface="Arial" panose="020B0604020202020204" pitchFamily="34" charset="0"/>
              <a:buChar char="•"/>
            </a:pPr>
            <a:r>
              <a:rPr lang="es-419" dirty="0"/>
              <a:t>descubrió cómo crear contraseñas seguras y fáciles de recordar.</a:t>
            </a:r>
            <a:endParaRPr lang="es-419" dirty="0">
              <a:cs typeface="Calibri" panose="020F0502020204030204"/>
            </a:endParaRPr>
          </a:p>
          <a:p>
            <a:pPr marL="628650" lvl="1" indent="-171450">
              <a:lnSpc>
                <a:spcPct val="150000"/>
              </a:lnSpc>
              <a:buFont typeface="Arial" panose="020B0604020202020204" pitchFamily="34" charset="0"/>
              <a:buChar char="•"/>
            </a:pPr>
            <a:r>
              <a:rPr lang="es-419" dirty="0"/>
              <a:t>descubrió cómo reconocer y evitar las estafas en línea.</a:t>
            </a:r>
          </a:p>
          <a:p>
            <a:pPr marL="171450" indent="-171450">
              <a:lnSpc>
                <a:spcPct val="150000"/>
              </a:lnSpc>
              <a:buFont typeface="Arial" panose="020B0604020202020204" pitchFamily="34" charset="0"/>
              <a:buChar char="•"/>
            </a:pPr>
            <a:r>
              <a:rPr lang="es-419" dirty="0">
                <a:cs typeface="+mn-lt"/>
              </a:rPr>
              <a:t>aprendió consejos útiles para ayudarle a mantenerse seguro en línea.</a:t>
            </a:r>
            <a:br>
              <a:rPr lang="en-US" dirty="0">
                <a:cs typeface="+mn-lt"/>
              </a:rPr>
            </a:br>
            <a:endParaRPr lang="es-419" dirty="0">
              <a:solidFill>
                <a:schemeClr val="tx1"/>
              </a:solidFill>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200" i="1" kern="1200" dirty="0">
                <a:solidFill>
                  <a:schemeClr val="tx1"/>
                </a:solidFill>
                <a:effectLst/>
                <a:latin typeface="+mn-lt"/>
                <a:ea typeface="+mn-ea"/>
                <a:cs typeface="+mn-cs"/>
              </a:rPr>
              <a:t>NOTA AL INSTRUCTOR: </a:t>
            </a:r>
            <a:r>
              <a:rPr lang="es-419" i="0" dirty="0"/>
              <a:t>Proporcione a los asistentes un certificado de finalización. </a:t>
            </a: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55</a:t>
            </a:fld>
            <a:endParaRPr lang="es-419" dirty="0"/>
          </a:p>
        </p:txBody>
      </p:sp>
    </p:spTree>
    <p:extLst>
      <p:ext uri="{BB962C8B-B14F-4D97-AF65-F5344CB8AC3E}">
        <p14:creationId xmlns:p14="http://schemas.microsoft.com/office/powerpoint/2010/main" val="23305033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s-419" sz="1200" i="1" kern="1200" dirty="0">
                <a:solidFill>
                  <a:schemeClr val="tx1"/>
                </a:solidFill>
                <a:effectLst/>
                <a:latin typeface="+mn-lt"/>
                <a:ea typeface="+mn-ea"/>
                <a:cs typeface="+mn-cs"/>
              </a:rPr>
              <a:t>NOTA AL INSTRUCTOR: </a:t>
            </a:r>
            <a:r>
              <a:rPr lang="es-419" sz="1200" i="0" kern="1200" dirty="0">
                <a:solidFill>
                  <a:schemeClr val="tx1"/>
                </a:solidFill>
                <a:effectLst/>
                <a:latin typeface="+mn-lt"/>
                <a:ea typeface="+mn-ea"/>
                <a:cs typeface="+mn-cs"/>
              </a:rPr>
              <a:t>Dirija a los alumnos a cursos adicionales que están disponibles. Dirija la atención de los alumnos a la dirección del sitio web que aparece en la diapositiva.</a:t>
            </a:r>
          </a:p>
          <a:p>
            <a:pPr marL="0" lvl="0" indent="0">
              <a:buFont typeface="Arial" panose="020B0604020202020204" pitchFamily="34" charset="0"/>
              <a:buNone/>
            </a:pPr>
            <a:endParaRPr lang="es-419" sz="1200" i="1" kern="1200" dirty="0">
              <a:solidFill>
                <a:schemeClr val="tx1"/>
              </a:solidFill>
              <a:effectLst/>
              <a:latin typeface="+mn-lt"/>
              <a:ea typeface="+mn-ea"/>
              <a:cs typeface="+mn-cs"/>
            </a:endParaRP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56</a:t>
            </a:fld>
            <a:endParaRPr lang="es-419" dirty="0"/>
          </a:p>
        </p:txBody>
      </p:sp>
    </p:spTree>
    <p:extLst>
      <p:ext uri="{BB962C8B-B14F-4D97-AF65-F5344CB8AC3E}">
        <p14:creationId xmlns:p14="http://schemas.microsoft.com/office/powerpoint/2010/main" val="32187650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s-419" sz="1200" i="0" kern="1200" dirty="0">
                <a:solidFill>
                  <a:schemeClr val="tx1"/>
                </a:solidFill>
                <a:effectLst/>
                <a:latin typeface="+mn-lt"/>
                <a:ea typeface="+mn-ea"/>
                <a:cs typeface="+mn-cs"/>
              </a:rPr>
              <a:t>Gracias nuevamente a AT&amp;T y PLA por este taller. ¡Agradecemos a todos nuestros participantes por venir y les animamos a que sigan aprendiendo! </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57</a:t>
            </a:fld>
            <a:endParaRPr lang="es-419" dirty="0"/>
          </a:p>
        </p:txBody>
      </p:sp>
    </p:spTree>
    <p:extLst>
      <p:ext uri="{BB962C8B-B14F-4D97-AF65-F5344CB8AC3E}">
        <p14:creationId xmlns:p14="http://schemas.microsoft.com/office/powerpoint/2010/main" val="3362037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Hay dos cosas que debe buscar cuando visita un sitio web: 1) un ícono de candado junto a la barra de direcciones y 2) que la dirección del sitio web comience con HTTPS.</a:t>
            </a:r>
          </a:p>
          <a:p>
            <a:endParaRPr lang="es-419" dirty="0"/>
          </a:p>
          <a:p>
            <a:pPr marL="0" marR="0" lvl="0" indent="0" algn="l" defTabSz="914400" rtl="0" eaLnBrk="1" fontAlgn="auto" latinLnBrk="0" hangingPunct="1">
              <a:lnSpc>
                <a:spcPct val="100000"/>
              </a:lnSpc>
              <a:spcBef>
                <a:spcPts val="0"/>
              </a:spcBef>
              <a:spcAft>
                <a:spcPts val="0"/>
              </a:spcAft>
              <a:buClrTx/>
              <a:buSzTx/>
              <a:buFontTx/>
              <a:buNone/>
              <a:tabLst/>
              <a:defRPr/>
            </a:pPr>
            <a:r>
              <a:rPr lang="es-419"/>
              <a:t>[Presione Enter (Intro) para agrandar la imagen y el símbolo] </a:t>
            </a:r>
            <a:r>
              <a:rPr lang="es-419" sz="1200" kern="1200" dirty="0">
                <a:solidFill>
                  <a:schemeClr val="tx1"/>
                </a:solidFill>
                <a:effectLst/>
                <a:latin typeface="+mn-lt"/>
                <a:ea typeface="+mn-ea"/>
                <a:cs typeface="+mn-cs"/>
              </a:rPr>
              <a:t>Si el sitio web tiene una o las dos cosas, el sitio web es seguro. Eso significa que es seguro explorar sin ser rastreado, y que es seguro crear una cuenta y compartir información personal. </a:t>
            </a:r>
          </a:p>
          <a:p>
            <a:endParaRPr lang="es-419" dirty="0"/>
          </a:p>
          <a:p>
            <a:endParaRPr lang="es-419" sz="1800" dirty="0">
              <a:effectLst/>
              <a:latin typeface="ATT Aleck Sans" panose="020B0503020203020204" pitchFamily="34" charset="0"/>
              <a:ea typeface="Calibri" panose="020F0502020204030204" pitchFamily="34" charset="0"/>
              <a:cs typeface="Times New Roman" panose="02020603050405020304" pitchFamily="18" charset="0"/>
            </a:endParaRPr>
          </a:p>
          <a:p>
            <a:r>
              <a:rPr lang="es-419" sz="1800" dirty="0">
                <a:effectLst/>
                <a:latin typeface="ATT Aleck Sans"/>
                <a:ea typeface="Calibri" panose="020F0502020204030204" pitchFamily="34" charset="0"/>
                <a:cs typeface="ATT Aleck Sans"/>
              </a:rPr>
              <a:t>En muchos navegadores modernos, es posible que la dirección del sitio web no muestre el comienzo de </a:t>
            </a:r>
            <a:r>
              <a:rPr lang="es-419" sz="1800" dirty="0">
                <a:latin typeface="ATT Aleck Sans"/>
                <a:ea typeface="Calibri" panose="020F0502020204030204" pitchFamily="34" charset="0"/>
                <a:cs typeface="ATT Aleck Sans"/>
              </a:rPr>
              <a:t>la URL a menos que haga doble clic en la dirección. Recuerde, si </a:t>
            </a:r>
            <a:r>
              <a:rPr lang="es-419" sz="1800" dirty="0">
                <a:effectLst/>
                <a:latin typeface="ATT Aleck Sans"/>
                <a:ea typeface="Calibri" panose="020F0502020204030204" pitchFamily="34" charset="0"/>
                <a:cs typeface="ATT Aleck Sans"/>
              </a:rPr>
              <a:t>no puede ver el HTTPS</a:t>
            </a:r>
            <a:r>
              <a:rPr lang="es-419" sz="1800" dirty="0">
                <a:latin typeface="ATT Aleck Sans"/>
                <a:ea typeface="Calibri" panose="020F0502020204030204" pitchFamily="34" charset="0"/>
                <a:cs typeface="ATT Aleck Sans"/>
              </a:rPr>
              <a:t>,</a:t>
            </a:r>
            <a:r>
              <a:rPr lang="es-419" sz="1800" dirty="0">
                <a:effectLst/>
                <a:latin typeface="ATT Aleck Sans"/>
                <a:ea typeface="Calibri" panose="020F0502020204030204" pitchFamily="34" charset="0"/>
                <a:cs typeface="ATT Aleck Sans"/>
              </a:rPr>
              <a:t>, asegúrese de poder ver el ícono del candado.</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6</a:t>
            </a:fld>
            <a:endParaRPr lang="es-419" dirty="0"/>
          </a:p>
        </p:txBody>
      </p:sp>
    </p:spTree>
    <p:extLst>
      <p:ext uri="{BB962C8B-B14F-4D97-AF65-F5344CB8AC3E}">
        <p14:creationId xmlns:p14="http://schemas.microsoft.com/office/powerpoint/2010/main" val="2593606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dirty="0"/>
              <a:t>Si el sitio web no tiene un ícono de candado, no es seguro. Si la dirección del sitio web no comienza con HTTPS, sino con HTTP sin la S, el sitio no es seguro.</a:t>
            </a:r>
          </a:p>
          <a:p>
            <a:endParaRPr lang="es-419" dirty="0"/>
          </a:p>
          <a:p>
            <a:r>
              <a:rPr lang="es-419" dirty="0"/>
              <a:t>[Presione Enter (Intro) para agrandar la imagen y el símbolo] La mayoría de los navegadores modernos muestran algún tipo de advertencia para ayudarle a determinar si el sitio es seguro. En este ejemplo, ¿puede ver cómo el navegador muestra un signo de exclamación en un círculo rojo para llamar su atención?</a:t>
            </a:r>
          </a:p>
          <a:p>
            <a:endParaRPr lang="es-419" dirty="0"/>
          </a:p>
          <a:p>
            <a:r>
              <a:rPr lang="es-419" sz="1800" dirty="0">
                <a:solidFill>
                  <a:srgbClr val="000000"/>
                </a:solidFill>
                <a:effectLst/>
                <a:latin typeface="Calibri" panose="020F0502020204030204" pitchFamily="34" charset="0"/>
                <a:ea typeface="Calibri" panose="020F0502020204030204" pitchFamily="34" charset="0"/>
              </a:rPr>
              <a:t>Si no ve el candado, use un sitio web diferente si es posible.</a:t>
            </a:r>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7</a:t>
            </a:fld>
            <a:endParaRPr lang="es-419" dirty="0"/>
          </a:p>
        </p:txBody>
      </p:sp>
    </p:spTree>
    <p:extLst>
      <p:ext uri="{BB962C8B-B14F-4D97-AF65-F5344CB8AC3E}">
        <p14:creationId xmlns:p14="http://schemas.microsoft.com/office/powerpoint/2010/main" val="2690564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Facilite un breve debate con los participantes. Por ejemplo: ¿Han creado una cuenta en línea? ¿Qué tipos de cuentas han creado? ¿Por qué alguien crearía una cuenta en un sitio web? </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Posibles tipos de cuentas sobre las que los asistentes pueden debatir: correo electrónico, redes sociales, sitios de búsqueda de empleo, escuelas, bancos y tarjetas de crédito, plataformas de medios y noticias, sitios de transmisión de video y sitios de ventas minoristas.</a:t>
            </a:r>
            <a:endParaRPr lang="es-419"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Temas de conversación: Una cuenta personal es esencial para servicios como el correo electrónico, donde desea tener su propia cuenta que sea privada para usted. Muchos sitios web y aplicaciones ofrecen o, a veces, requieren una cuenta personal para usarlos. Una de las razones principales para crear una cuenta personal es poder realizar un seguimiento de lo que hace en un sitio web o una aplicación, como ver transmisiones de video, solicitar empleos, realizar un seguimiento de las compras y mucho más. Algunos contenidos de los sitios web están disponibles solo si ha iniciado sesión en su cuenta. Con una cuenta en línea, puede pagar facturas, como las de los teléfonos, el alquiler o la hipoteca, y los servicios públicos. Una cuenta en línea es fundamental para las cuentas bancarias y otras cuentas financieras. ¿Por qué? Para que solo usted pueda acceder a ellas.</a:t>
            </a:r>
            <a:endParaRPr lang="es-419"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buClr>
                <a:schemeClr val="tx2"/>
              </a:buClr>
              <a:buFont typeface="Arial" panose="020B0604020202020204" pitchFamily="34" charset="0"/>
              <a:buNone/>
            </a:pPr>
            <a:r>
              <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[Presione Enter (Intro) para la viñeta 1] </a:t>
            </a:r>
            <a:r>
              <a:rPr lang="es-419" sz="1800" dirty="0">
                <a:latin typeface="ATT Aleck Sans" panose="020B0503020203020204" pitchFamily="34" charset="0"/>
                <a:cs typeface="ATT Aleck Sans" panose="020B0503020203020204" pitchFamily="34" charset="0"/>
              </a:rPr>
              <a:t>Usted crea una cuenta personal para que su información sea </a:t>
            </a:r>
            <a:r>
              <a:rPr lang="es-419" sz="1800" b="1" dirty="0">
                <a:latin typeface="ATT Aleck Sans" panose="020B0503020203020204" pitchFamily="34" charset="0"/>
                <a:cs typeface="ATT Aleck Sans" panose="020B0503020203020204" pitchFamily="34" charset="0"/>
              </a:rPr>
              <a:t>accesible solo para usted.</a:t>
            </a:r>
          </a:p>
          <a:p>
            <a:pPr lvl="0"/>
            <a:endParaRPr lang="es-419"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8</a:t>
            </a:fld>
            <a:endParaRPr lang="es-419" dirty="0"/>
          </a:p>
        </p:txBody>
      </p:sp>
    </p:spTree>
    <p:extLst>
      <p:ext uri="{BB962C8B-B14F-4D97-AF65-F5344CB8AC3E}">
        <p14:creationId xmlns:p14="http://schemas.microsoft.com/office/powerpoint/2010/main" val="2334846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s-419"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NOTA AL INSTRUCTOR: </a:t>
            </a:r>
            <a:r>
              <a:rPr lang="es-419"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Vincule la información de las cuentas personales con la importancia de los sitios web seguros. Reitere la información sobre los sitios web seguros.</a:t>
            </a:r>
          </a:p>
          <a:p>
            <a:pPr marL="0" marR="0">
              <a:lnSpc>
                <a:spcPct val="107000"/>
              </a:lnSpc>
              <a:spcBef>
                <a:spcPts val="0"/>
              </a:spcBef>
              <a:spcAft>
                <a:spcPts val="800"/>
              </a:spcAft>
            </a:pPr>
            <a:endParaRPr lang="es-419"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s-419" sz="1200" kern="1200" dirty="0">
                <a:solidFill>
                  <a:schemeClr val="tx1"/>
                </a:solidFill>
                <a:effectLst/>
                <a:latin typeface="+mn-lt"/>
                <a:ea typeface="+mn-ea"/>
                <a:cs typeface="+mn-cs"/>
              </a:rPr>
              <a:t>Esta es la razón por la que los sitios web seguros son importantes: para que sus datos estén protegidos. Es importante mantener su cuenta segura en cualquier sitio web. Si alguien obtiene acceso a una de sus cuentas en línea, su información personal también podría usarse para acceder a otras cuentas. O su cuenta podría incluso ser utilizada por piratas informáticos e impostores para cometer delitos.</a:t>
            </a:r>
          </a:p>
          <a:p>
            <a:endParaRPr lang="es-419" dirty="0"/>
          </a:p>
          <a:p>
            <a:pPr marL="0" marR="0" lvl="0" indent="0" algn="l" defTabSz="914400" rtl="0" eaLnBrk="1" fontAlgn="auto" latinLnBrk="0" hangingPunct="1">
              <a:lnSpc>
                <a:spcPct val="100000"/>
              </a:lnSpc>
              <a:spcBef>
                <a:spcPts val="0"/>
              </a:spcBef>
              <a:spcAft>
                <a:spcPts val="0"/>
              </a:spcAft>
              <a:buClrTx/>
              <a:buSzTx/>
              <a:buFontTx/>
              <a:buNone/>
              <a:tabLst/>
              <a:defRPr/>
            </a:pPr>
            <a:r>
              <a:rPr lang="es-419" sz="1200" kern="1200" dirty="0">
                <a:solidFill>
                  <a:schemeClr val="tx1"/>
                </a:solidFill>
                <a:effectLst/>
                <a:latin typeface="+mn-lt"/>
                <a:ea typeface="+mn-ea"/>
                <a:cs typeface="+mn-cs"/>
              </a:rPr>
              <a:t>NOTA AL INSTRUCTOR: Antes de pasar a la Actividad 1, revise las preguntas del “lugar de estacionamiento”. Si no hay preguntas en el "lugar de estacionamiento", averigüe con los asistentes si tienen alguna pregunta antes de pasar a la Actividad 1.</a:t>
            </a:r>
          </a:p>
          <a:p>
            <a:endParaRPr lang="es-419" dirty="0"/>
          </a:p>
        </p:txBody>
      </p:sp>
      <p:sp>
        <p:nvSpPr>
          <p:cNvPr id="4" name="Slide Number Placeholder 3"/>
          <p:cNvSpPr>
            <a:spLocks noGrp="1"/>
          </p:cNvSpPr>
          <p:nvPr>
            <p:ph type="sldNum" sz="quarter" idx="5"/>
          </p:nvPr>
        </p:nvSpPr>
        <p:spPr/>
        <p:txBody>
          <a:bodyPr/>
          <a:lstStyle/>
          <a:p>
            <a:fld id="{0A1A2D79-0A70-4F98-91B6-5265C658D6AD}" type="slidenum">
              <a:rPr lang="en-US" smtClean="0"/>
              <a:t>9</a:t>
            </a:fld>
            <a:endParaRPr lang="es-419" dirty="0"/>
          </a:p>
        </p:txBody>
      </p:sp>
    </p:spTree>
    <p:extLst>
      <p:ext uri="{BB962C8B-B14F-4D97-AF65-F5344CB8AC3E}">
        <p14:creationId xmlns:p14="http://schemas.microsoft.com/office/powerpoint/2010/main" val="131134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5F76515-3323-B0DC-A6FB-8076070A0BDF}"/>
              </a:ext>
            </a:extLst>
          </p:cNvPr>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5" name="Rectangle 4">
            <a:extLst>
              <a:ext uri="{FF2B5EF4-FFF2-40B4-BE49-F238E27FC236}">
                <a16:creationId xmlns:a16="http://schemas.microsoft.com/office/drawing/2014/main" id="{09E61F5B-B742-84B1-A858-0EE8DD509A2D}"/>
              </a:ext>
            </a:extLst>
          </p:cNvPr>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6" name="Rectangle 5">
            <a:extLst>
              <a:ext uri="{FF2B5EF4-FFF2-40B4-BE49-F238E27FC236}">
                <a16:creationId xmlns:a16="http://schemas.microsoft.com/office/drawing/2014/main" id="{4735E622-79FF-0A63-C245-A13D6B944057}"/>
              </a:ext>
            </a:extLst>
          </p:cNvPr>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7" name="Rectangle 6">
            <a:extLst>
              <a:ext uri="{FF2B5EF4-FFF2-40B4-BE49-F238E27FC236}">
                <a16:creationId xmlns:a16="http://schemas.microsoft.com/office/drawing/2014/main" id="{0CAE6735-E5F1-3329-F191-EA6054583AFF}"/>
              </a:ext>
            </a:extLst>
          </p:cNvPr>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0" name="Rectangle 9">
            <a:extLst>
              <a:ext uri="{FF2B5EF4-FFF2-40B4-BE49-F238E27FC236}">
                <a16:creationId xmlns:a16="http://schemas.microsoft.com/office/drawing/2014/main" id="{65DB373E-09B3-68FD-65E7-AE3EC69D6D4E}"/>
              </a:ext>
            </a:extLst>
          </p:cNvPr>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useBgFill="1">
        <p:nvSpPr>
          <p:cNvPr id="11" name="Rounded Rectangle 10">
            <a:extLst>
              <a:ext uri="{FF2B5EF4-FFF2-40B4-BE49-F238E27FC236}">
                <a16:creationId xmlns:a16="http://schemas.microsoft.com/office/drawing/2014/main" id="{B013DBAD-9861-C2C7-9E09-0190DF83EF18}"/>
              </a:ext>
            </a:extLst>
          </p:cNvPr>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useBgFill="1">
        <p:nvSpPr>
          <p:cNvPr id="12" name="Rounded Rectangle 11">
            <a:extLst>
              <a:ext uri="{FF2B5EF4-FFF2-40B4-BE49-F238E27FC236}">
                <a16:creationId xmlns:a16="http://schemas.microsoft.com/office/drawing/2014/main" id="{504D6F5E-594E-B257-9595-2971963AD4BE}"/>
              </a:ext>
            </a:extLst>
          </p:cNvPr>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3" name="Rectangle 12">
            <a:extLst>
              <a:ext uri="{FF2B5EF4-FFF2-40B4-BE49-F238E27FC236}">
                <a16:creationId xmlns:a16="http://schemas.microsoft.com/office/drawing/2014/main" id="{DD702D44-59B2-9297-18C4-A3CBEE4BF9CF}"/>
              </a:ext>
            </a:extLst>
          </p:cNvPr>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4" name="Rectangle 13">
            <a:extLst>
              <a:ext uri="{FF2B5EF4-FFF2-40B4-BE49-F238E27FC236}">
                <a16:creationId xmlns:a16="http://schemas.microsoft.com/office/drawing/2014/main" id="{073969DE-54C3-88F2-B449-42A8B6E575D4}"/>
              </a:ext>
            </a:extLst>
          </p:cNvPr>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5" name="Rectangle 14">
            <a:extLst>
              <a:ext uri="{FF2B5EF4-FFF2-40B4-BE49-F238E27FC236}">
                <a16:creationId xmlns:a16="http://schemas.microsoft.com/office/drawing/2014/main" id="{B25A4460-74E6-A4C8-BD9B-F3E928A34C7E}"/>
              </a:ext>
            </a:extLst>
          </p:cNvPr>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6" name="Rectangle 15">
            <a:extLst>
              <a:ext uri="{FF2B5EF4-FFF2-40B4-BE49-F238E27FC236}">
                <a16:creationId xmlns:a16="http://schemas.microsoft.com/office/drawing/2014/main" id="{FF5C5510-553D-D617-AC20-901D0E7319E3}"/>
              </a:ext>
            </a:extLst>
          </p:cNvPr>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9" name="Subtitle 8"/>
          <p:cNvSpPr>
            <a:spLocks noGrp="1"/>
          </p:cNvSpPr>
          <p:nvPr>
            <p:ph type="subTitle" idx="1"/>
          </p:nvPr>
        </p:nvSpPr>
        <p:spPr>
          <a:xfrm>
            <a:off x="457200" y="3899938"/>
            <a:ext cx="4953000" cy="1752600"/>
          </a:xfrm>
        </p:spPr>
        <p:txBody>
          <a:bodyPr/>
          <a:lstStyle>
            <a:lvl1pPr marL="48006" indent="0" algn="l">
              <a:buNone/>
              <a:defRPr sz="1800">
                <a:solidFill>
                  <a:schemeClr val="tx2"/>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lang="en-US"/>
              <a:t>Click to edit Master subtitle style</a:t>
            </a:r>
          </a:p>
        </p:txBody>
      </p:sp>
      <p:sp>
        <p:nvSpPr>
          <p:cNvPr id="8" name="Title 7"/>
          <p:cNvSpPr>
            <a:spLocks noGrp="1"/>
          </p:cNvSpPr>
          <p:nvPr>
            <p:ph type="ctrTitle"/>
          </p:nvPr>
        </p:nvSpPr>
        <p:spPr>
          <a:xfrm>
            <a:off x="457200" y="2401889"/>
            <a:ext cx="8458200" cy="1470025"/>
          </a:xfrm>
        </p:spPr>
        <p:txBody>
          <a:bodyPr anchor="b"/>
          <a:lstStyle>
            <a:lvl1pPr>
              <a:defRPr sz="3300">
                <a:solidFill>
                  <a:schemeClr val="bg1"/>
                </a:solidFill>
              </a:defRPr>
            </a:lvl1pPr>
          </a:lstStyle>
          <a:p>
            <a:r>
              <a:rPr lang="en-US"/>
              <a:t>Click to edit Master title style</a:t>
            </a:r>
          </a:p>
        </p:txBody>
      </p:sp>
      <p:sp>
        <p:nvSpPr>
          <p:cNvPr id="17" name="Date Placeholder 27">
            <a:extLst>
              <a:ext uri="{FF2B5EF4-FFF2-40B4-BE49-F238E27FC236}">
                <a16:creationId xmlns:a16="http://schemas.microsoft.com/office/drawing/2014/main" id="{3C818C78-8366-F003-42AB-61E305252DDE}"/>
              </a:ext>
            </a:extLst>
          </p:cNvPr>
          <p:cNvSpPr>
            <a:spLocks noGrp="1"/>
          </p:cNvSpPr>
          <p:nvPr>
            <p:ph type="dt" sz="half" idx="10"/>
          </p:nvPr>
        </p:nvSpPr>
        <p:spPr>
          <a:xfrm>
            <a:off x="6705600" y="4206875"/>
            <a:ext cx="960438" cy="457200"/>
          </a:xfrm>
        </p:spPr>
        <p:txBody>
          <a:bodyPr/>
          <a:lstStyle>
            <a:lvl1pPr>
              <a:defRPr/>
            </a:lvl1pPr>
          </a:lstStyle>
          <a:p>
            <a:pPr>
              <a:defRPr/>
            </a:pPr>
            <a:fld id="{481639FE-B1AF-9747-918A-64351CC7A164}" type="datetime1">
              <a:rPr lang="en-US"/>
              <a:pPr>
                <a:defRPr/>
              </a:pPr>
              <a:t>7/17/22</a:t>
            </a:fld>
            <a:endParaRPr lang="en-US"/>
          </a:p>
        </p:txBody>
      </p:sp>
      <p:sp>
        <p:nvSpPr>
          <p:cNvPr id="18" name="Footer Placeholder 16">
            <a:extLst>
              <a:ext uri="{FF2B5EF4-FFF2-40B4-BE49-F238E27FC236}">
                <a16:creationId xmlns:a16="http://schemas.microsoft.com/office/drawing/2014/main" id="{AB083D92-E4E3-98DC-6CBA-906D1DCD4387}"/>
              </a:ext>
            </a:extLst>
          </p:cNvPr>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a:extLst>
              <a:ext uri="{FF2B5EF4-FFF2-40B4-BE49-F238E27FC236}">
                <a16:creationId xmlns:a16="http://schemas.microsoft.com/office/drawing/2014/main" id="{0EFF7D0F-1EE2-031C-D9A3-2BE265DA520B}"/>
              </a:ext>
            </a:extLst>
          </p:cNvPr>
          <p:cNvSpPr>
            <a:spLocks noGrp="1"/>
          </p:cNvSpPr>
          <p:nvPr>
            <p:ph type="sldNum" sz="quarter" idx="12"/>
          </p:nvPr>
        </p:nvSpPr>
        <p:spPr>
          <a:xfrm>
            <a:off x="8320088" y="1588"/>
            <a:ext cx="747712" cy="365125"/>
          </a:xfrm>
        </p:spPr>
        <p:txBody>
          <a:bodyPr/>
          <a:lstStyle>
            <a:lvl1pPr algn="r">
              <a:defRPr sz="1350" smtClean="0">
                <a:solidFill>
                  <a:schemeClr val="bg1"/>
                </a:solidFill>
              </a:defRPr>
            </a:lvl1pPr>
          </a:lstStyle>
          <a:p>
            <a:pPr>
              <a:defRPr/>
            </a:pPr>
            <a:fld id="{DF34894B-F688-F943-A1AA-179285537E9A}" type="slidenum">
              <a:rPr lang="en-US"/>
              <a:pPr>
                <a:defRPr/>
              </a:pPr>
              <a:t>‹#›</a:t>
            </a:fld>
            <a:endParaRPr lang="en-US"/>
          </a:p>
        </p:txBody>
      </p:sp>
    </p:spTree>
    <p:extLst>
      <p:ext uri="{BB962C8B-B14F-4D97-AF65-F5344CB8AC3E}">
        <p14:creationId xmlns:p14="http://schemas.microsoft.com/office/powerpoint/2010/main" val="2549805833"/>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13">
            <a:extLst>
              <a:ext uri="{FF2B5EF4-FFF2-40B4-BE49-F238E27FC236}">
                <a16:creationId xmlns:a16="http://schemas.microsoft.com/office/drawing/2014/main" id="{DEEBC53D-7ACD-A2D6-812E-864F94570233}"/>
              </a:ext>
            </a:extLst>
          </p:cNvPr>
          <p:cNvSpPr>
            <a:spLocks noGrp="1"/>
          </p:cNvSpPr>
          <p:nvPr>
            <p:ph type="dt" sz="half" idx="10"/>
          </p:nvPr>
        </p:nvSpPr>
        <p:spPr/>
        <p:txBody>
          <a:bodyPr/>
          <a:lstStyle>
            <a:lvl1pPr>
              <a:defRPr/>
            </a:lvl1pPr>
          </a:lstStyle>
          <a:p>
            <a:pPr>
              <a:defRPr/>
            </a:pPr>
            <a:fld id="{2EFCF3FC-91EC-6648-AD2F-A98A5B5BB68C}" type="datetime1">
              <a:rPr lang="en-US"/>
              <a:pPr>
                <a:defRPr/>
              </a:pPr>
              <a:t>7/17/22</a:t>
            </a:fld>
            <a:endParaRPr lang="en-US"/>
          </a:p>
        </p:txBody>
      </p:sp>
      <p:sp>
        <p:nvSpPr>
          <p:cNvPr id="5" name="Footer Placeholder 2">
            <a:extLst>
              <a:ext uri="{FF2B5EF4-FFF2-40B4-BE49-F238E27FC236}">
                <a16:creationId xmlns:a16="http://schemas.microsoft.com/office/drawing/2014/main" id="{44A070C2-E559-3124-D8EB-DEA1D5CF9FE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59A53A2B-10A4-B6F5-8853-9429F0BCBF10}"/>
              </a:ext>
            </a:extLst>
          </p:cNvPr>
          <p:cNvSpPr>
            <a:spLocks noGrp="1"/>
          </p:cNvSpPr>
          <p:nvPr>
            <p:ph type="sldNum" sz="quarter" idx="12"/>
          </p:nvPr>
        </p:nvSpPr>
        <p:spPr/>
        <p:txBody>
          <a:bodyPr/>
          <a:lstStyle>
            <a:lvl1pPr>
              <a:defRPr/>
            </a:lvl1pPr>
          </a:lstStyle>
          <a:p>
            <a:pPr>
              <a:defRPr/>
            </a:pPr>
            <a:fld id="{9D7F79BF-B141-5741-8253-6D854762AD1F}" type="slidenum">
              <a:rPr lang="en-US"/>
              <a:pPr>
                <a:defRPr/>
              </a:pPr>
              <a:t>‹#›</a:t>
            </a:fld>
            <a:endParaRPr lang="en-US"/>
          </a:p>
        </p:txBody>
      </p:sp>
    </p:spTree>
    <p:extLst>
      <p:ext uri="{BB962C8B-B14F-4D97-AF65-F5344CB8AC3E}">
        <p14:creationId xmlns:p14="http://schemas.microsoft.com/office/powerpoint/2010/main" val="2469682724"/>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1143000"/>
            <a:ext cx="6248400" cy="5448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81800" y="1143000"/>
            <a:ext cx="1905000" cy="5448300"/>
          </a:xfrm>
        </p:spPr>
        <p:txBody>
          <a:bodyPr vert="eaVert"/>
          <a:lstStyle/>
          <a:p>
            <a:r>
              <a:rPr lang="en-US"/>
              <a:t>Click to edit Master title style</a:t>
            </a:r>
          </a:p>
        </p:txBody>
      </p:sp>
      <p:sp>
        <p:nvSpPr>
          <p:cNvPr id="4" name="Date Placeholder 13">
            <a:extLst>
              <a:ext uri="{FF2B5EF4-FFF2-40B4-BE49-F238E27FC236}">
                <a16:creationId xmlns:a16="http://schemas.microsoft.com/office/drawing/2014/main" id="{D0CDC506-BAEC-A8F0-E4CA-76A009F21B2D}"/>
              </a:ext>
            </a:extLst>
          </p:cNvPr>
          <p:cNvSpPr>
            <a:spLocks noGrp="1"/>
          </p:cNvSpPr>
          <p:nvPr>
            <p:ph type="dt" sz="half" idx="10"/>
          </p:nvPr>
        </p:nvSpPr>
        <p:spPr/>
        <p:txBody>
          <a:bodyPr/>
          <a:lstStyle>
            <a:lvl1pPr>
              <a:defRPr/>
            </a:lvl1pPr>
          </a:lstStyle>
          <a:p>
            <a:pPr>
              <a:defRPr/>
            </a:pPr>
            <a:fld id="{B326B8C6-9165-2E4C-8ADD-D7E10C9AEFD2}" type="datetime1">
              <a:rPr lang="en-US"/>
              <a:pPr>
                <a:defRPr/>
              </a:pPr>
              <a:t>7/17/22</a:t>
            </a:fld>
            <a:endParaRPr lang="en-US"/>
          </a:p>
        </p:txBody>
      </p:sp>
      <p:sp>
        <p:nvSpPr>
          <p:cNvPr id="5" name="Footer Placeholder 2">
            <a:extLst>
              <a:ext uri="{FF2B5EF4-FFF2-40B4-BE49-F238E27FC236}">
                <a16:creationId xmlns:a16="http://schemas.microsoft.com/office/drawing/2014/main" id="{9BA07D2C-5E11-27FC-4A69-904FF7739BF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1E962B85-6481-BB82-C226-78C1B84E9382}"/>
              </a:ext>
            </a:extLst>
          </p:cNvPr>
          <p:cNvSpPr>
            <a:spLocks noGrp="1"/>
          </p:cNvSpPr>
          <p:nvPr>
            <p:ph type="sldNum" sz="quarter" idx="12"/>
          </p:nvPr>
        </p:nvSpPr>
        <p:spPr/>
        <p:txBody>
          <a:bodyPr/>
          <a:lstStyle>
            <a:lvl1pPr>
              <a:defRPr/>
            </a:lvl1pPr>
          </a:lstStyle>
          <a:p>
            <a:pPr>
              <a:defRPr/>
            </a:pPr>
            <a:fld id="{308B01C2-8119-764D-B598-0833CBC1FC16}" type="slidenum">
              <a:rPr lang="en-US"/>
              <a:pPr>
                <a:defRPr/>
              </a:pPr>
              <a:t>‹#›</a:t>
            </a:fld>
            <a:endParaRPr lang="en-US"/>
          </a:p>
        </p:txBody>
      </p:sp>
    </p:spTree>
    <p:extLst>
      <p:ext uri="{BB962C8B-B14F-4D97-AF65-F5344CB8AC3E}">
        <p14:creationId xmlns:p14="http://schemas.microsoft.com/office/powerpoint/2010/main" val="180923288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13">
            <a:extLst>
              <a:ext uri="{FF2B5EF4-FFF2-40B4-BE49-F238E27FC236}">
                <a16:creationId xmlns:a16="http://schemas.microsoft.com/office/drawing/2014/main" id="{9D5355CD-9593-8FC7-8CB5-2EF940338DA1}"/>
              </a:ext>
            </a:extLst>
          </p:cNvPr>
          <p:cNvSpPr>
            <a:spLocks noGrp="1"/>
          </p:cNvSpPr>
          <p:nvPr>
            <p:ph type="dt" sz="half" idx="10"/>
          </p:nvPr>
        </p:nvSpPr>
        <p:spPr/>
        <p:txBody>
          <a:bodyPr/>
          <a:lstStyle>
            <a:lvl1pPr>
              <a:defRPr/>
            </a:lvl1pPr>
          </a:lstStyle>
          <a:p>
            <a:pPr>
              <a:defRPr/>
            </a:pPr>
            <a:fld id="{9016C67C-BC56-4B4A-B686-9F151C10ED9F}" type="datetime1">
              <a:rPr lang="en-US"/>
              <a:pPr>
                <a:defRPr/>
              </a:pPr>
              <a:t>7/17/22</a:t>
            </a:fld>
            <a:endParaRPr lang="en-US"/>
          </a:p>
        </p:txBody>
      </p:sp>
      <p:sp>
        <p:nvSpPr>
          <p:cNvPr id="5" name="Footer Placeholder 2">
            <a:extLst>
              <a:ext uri="{FF2B5EF4-FFF2-40B4-BE49-F238E27FC236}">
                <a16:creationId xmlns:a16="http://schemas.microsoft.com/office/drawing/2014/main" id="{86850EF5-0FFF-104A-4E0E-E6EB6D04EB1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8057CB20-26F4-58DE-072B-747E1610103D}"/>
              </a:ext>
            </a:extLst>
          </p:cNvPr>
          <p:cNvSpPr>
            <a:spLocks noGrp="1"/>
          </p:cNvSpPr>
          <p:nvPr>
            <p:ph type="sldNum" sz="quarter" idx="12"/>
          </p:nvPr>
        </p:nvSpPr>
        <p:spPr/>
        <p:txBody>
          <a:bodyPr/>
          <a:lstStyle>
            <a:lvl1pPr>
              <a:defRPr/>
            </a:lvl1pPr>
          </a:lstStyle>
          <a:p>
            <a:pPr>
              <a:defRPr/>
            </a:pPr>
            <a:fld id="{43B555D7-2457-AD4A-80A7-E2F2600279BE}" type="slidenum">
              <a:rPr lang="en-US"/>
              <a:pPr>
                <a:defRPr/>
              </a:pPr>
              <a:t>‹#›</a:t>
            </a:fld>
            <a:endParaRPr lang="en-US"/>
          </a:p>
        </p:txBody>
      </p:sp>
    </p:spTree>
    <p:extLst>
      <p:ext uri="{BB962C8B-B14F-4D97-AF65-F5344CB8AC3E}">
        <p14:creationId xmlns:p14="http://schemas.microsoft.com/office/powerpoint/2010/main" val="1683799719"/>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3367088"/>
            <a:ext cx="7772400" cy="1509712"/>
          </a:xfrm>
        </p:spPr>
        <p:txBody>
          <a:bodyPr anchor="t"/>
          <a:lstStyle>
            <a:lvl1pPr marL="34290" indent="0">
              <a:buNone/>
              <a:defRPr sz="1575" b="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722313" y="1981202"/>
            <a:ext cx="7772400" cy="1362075"/>
          </a:xfrm>
        </p:spPr>
        <p:txBody>
          <a:bodyPr anchor="b">
            <a:noAutofit/>
          </a:bodyPr>
          <a:lstStyle>
            <a:lvl1pPr algn="l">
              <a:buNone/>
              <a:defRPr sz="3225" b="1" cap="none" baseline="0">
                <a:ln w="12700">
                  <a:solidFill>
                    <a:schemeClr val="accent2">
                      <a:shade val="90000"/>
                      <a:satMod val="150000"/>
                    </a:schemeClr>
                  </a:solidFill>
                </a:ln>
                <a:solidFill>
                  <a:schemeClr val="accent2"/>
                </a:solidFill>
                <a:effectLst/>
              </a:defRPr>
            </a:lvl1pPr>
          </a:lstStyle>
          <a:p>
            <a:r>
              <a:rPr lang="en-US"/>
              <a:t>Click to edit Master title style</a:t>
            </a:r>
            <a:endParaRPr lang="en-US" dirty="0"/>
          </a:p>
        </p:txBody>
      </p:sp>
      <p:sp>
        <p:nvSpPr>
          <p:cNvPr id="4" name="Date Placeholder 13">
            <a:extLst>
              <a:ext uri="{FF2B5EF4-FFF2-40B4-BE49-F238E27FC236}">
                <a16:creationId xmlns:a16="http://schemas.microsoft.com/office/drawing/2014/main" id="{8E0A6036-B075-B109-4EFF-8327B49DF10B}"/>
              </a:ext>
            </a:extLst>
          </p:cNvPr>
          <p:cNvSpPr>
            <a:spLocks noGrp="1"/>
          </p:cNvSpPr>
          <p:nvPr>
            <p:ph type="dt" sz="half" idx="10"/>
          </p:nvPr>
        </p:nvSpPr>
        <p:spPr/>
        <p:txBody>
          <a:bodyPr/>
          <a:lstStyle>
            <a:lvl1pPr>
              <a:defRPr/>
            </a:lvl1pPr>
          </a:lstStyle>
          <a:p>
            <a:pPr>
              <a:defRPr/>
            </a:pPr>
            <a:fld id="{9F90E0BC-997C-5841-83AB-2383107C8EAC}" type="datetime1">
              <a:rPr lang="en-US"/>
              <a:pPr>
                <a:defRPr/>
              </a:pPr>
              <a:t>7/17/22</a:t>
            </a:fld>
            <a:endParaRPr lang="en-US"/>
          </a:p>
        </p:txBody>
      </p:sp>
      <p:sp>
        <p:nvSpPr>
          <p:cNvPr id="5" name="Footer Placeholder 2">
            <a:extLst>
              <a:ext uri="{FF2B5EF4-FFF2-40B4-BE49-F238E27FC236}">
                <a16:creationId xmlns:a16="http://schemas.microsoft.com/office/drawing/2014/main" id="{1162F201-DBD1-915C-BAA2-1098D4DFF69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A35702E5-1EAB-812D-CBC0-BE482AD72A03}"/>
              </a:ext>
            </a:extLst>
          </p:cNvPr>
          <p:cNvSpPr>
            <a:spLocks noGrp="1"/>
          </p:cNvSpPr>
          <p:nvPr>
            <p:ph type="sldNum" sz="quarter" idx="12"/>
          </p:nvPr>
        </p:nvSpPr>
        <p:spPr/>
        <p:txBody>
          <a:bodyPr/>
          <a:lstStyle>
            <a:lvl1pPr>
              <a:defRPr/>
            </a:lvl1pPr>
          </a:lstStyle>
          <a:p>
            <a:pPr>
              <a:defRPr/>
            </a:pPr>
            <a:fld id="{06784164-906D-F941-A4C5-407FE09E71E6}" type="slidenum">
              <a:rPr lang="en-US"/>
              <a:pPr>
                <a:defRPr/>
              </a:pPr>
              <a:t>‹#›</a:t>
            </a:fld>
            <a:endParaRPr lang="en-US"/>
          </a:p>
        </p:txBody>
      </p:sp>
    </p:spTree>
    <p:extLst>
      <p:ext uri="{BB962C8B-B14F-4D97-AF65-F5344CB8AC3E}">
        <p14:creationId xmlns:p14="http://schemas.microsoft.com/office/powerpoint/2010/main" val="19737474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2249426"/>
            <a:ext cx="4038600" cy="4341875"/>
          </a:xfrm>
        </p:spPr>
        <p:txBody>
          <a:bodyPr/>
          <a:lstStyle>
            <a:lvl1pPr>
              <a:defRPr sz="1500"/>
            </a:lvl1pPr>
            <a:lvl2pPr>
              <a:defRPr sz="1425"/>
            </a:lvl2pPr>
            <a:lvl3pPr>
              <a:defRPr sz="1350"/>
            </a:lvl3pPr>
            <a:lvl4pPr>
              <a:defRPr sz="1350"/>
            </a:lvl4pPr>
            <a:lvl5pPr>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half" idx="1"/>
          </p:nvPr>
        </p:nvSpPr>
        <p:spPr>
          <a:xfrm>
            <a:off x="457200" y="2249426"/>
            <a:ext cx="4038600" cy="4341875"/>
          </a:xfrm>
        </p:spPr>
        <p:txBody>
          <a:bodyPr/>
          <a:lstStyle>
            <a:lvl1pPr>
              <a:defRPr sz="1500"/>
            </a:lvl1pPr>
            <a:lvl2pPr>
              <a:defRPr sz="1425"/>
            </a:lvl2pPr>
            <a:lvl3pPr>
              <a:defRPr sz="1350"/>
            </a:lvl3pPr>
            <a:lvl4pPr>
              <a:defRPr sz="1350"/>
            </a:lvl4pPr>
            <a:lvl5pPr>
              <a:defRPr sz="13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13">
            <a:extLst>
              <a:ext uri="{FF2B5EF4-FFF2-40B4-BE49-F238E27FC236}">
                <a16:creationId xmlns:a16="http://schemas.microsoft.com/office/drawing/2014/main" id="{AFA106E9-EA0C-66BE-BA87-991864896A3F}"/>
              </a:ext>
            </a:extLst>
          </p:cNvPr>
          <p:cNvSpPr>
            <a:spLocks noGrp="1"/>
          </p:cNvSpPr>
          <p:nvPr>
            <p:ph type="dt" sz="half" idx="10"/>
          </p:nvPr>
        </p:nvSpPr>
        <p:spPr/>
        <p:txBody>
          <a:bodyPr/>
          <a:lstStyle>
            <a:lvl1pPr>
              <a:defRPr/>
            </a:lvl1pPr>
          </a:lstStyle>
          <a:p>
            <a:pPr>
              <a:defRPr/>
            </a:pPr>
            <a:fld id="{D4C56420-8E38-8C47-BD75-0BDDF0595C8F}" type="datetime1">
              <a:rPr lang="en-US"/>
              <a:pPr>
                <a:defRPr/>
              </a:pPr>
              <a:t>7/17/22</a:t>
            </a:fld>
            <a:endParaRPr lang="en-US"/>
          </a:p>
        </p:txBody>
      </p:sp>
      <p:sp>
        <p:nvSpPr>
          <p:cNvPr id="6" name="Footer Placeholder 2">
            <a:extLst>
              <a:ext uri="{FF2B5EF4-FFF2-40B4-BE49-F238E27FC236}">
                <a16:creationId xmlns:a16="http://schemas.microsoft.com/office/drawing/2014/main" id="{3DC0C915-A1FA-A231-16AB-0CC51FB19C4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2">
            <a:extLst>
              <a:ext uri="{FF2B5EF4-FFF2-40B4-BE49-F238E27FC236}">
                <a16:creationId xmlns:a16="http://schemas.microsoft.com/office/drawing/2014/main" id="{ED11FB71-1D56-778C-4077-8C6C89975F96}"/>
              </a:ext>
            </a:extLst>
          </p:cNvPr>
          <p:cNvSpPr>
            <a:spLocks noGrp="1"/>
          </p:cNvSpPr>
          <p:nvPr>
            <p:ph type="sldNum" sz="quarter" idx="12"/>
          </p:nvPr>
        </p:nvSpPr>
        <p:spPr/>
        <p:txBody>
          <a:bodyPr/>
          <a:lstStyle>
            <a:lvl1pPr>
              <a:defRPr/>
            </a:lvl1pPr>
          </a:lstStyle>
          <a:p>
            <a:pPr>
              <a:defRPr/>
            </a:pPr>
            <a:fld id="{EE068258-DAD2-014D-88BF-E050238ED79A}" type="slidenum">
              <a:rPr lang="en-US"/>
              <a:pPr>
                <a:defRPr/>
              </a:pPr>
              <a:t>‹#›</a:t>
            </a:fld>
            <a:endParaRPr lang="en-US"/>
          </a:p>
        </p:txBody>
      </p:sp>
    </p:spTree>
    <p:extLst>
      <p:ext uri="{BB962C8B-B14F-4D97-AF65-F5344CB8AC3E}">
        <p14:creationId xmlns:p14="http://schemas.microsoft.com/office/powerpoint/2010/main" val="875110419"/>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718305" y="2708519"/>
            <a:ext cx="4041775" cy="3886200"/>
          </a:xfrm>
        </p:spPr>
        <p:txBody>
          <a:bodyPr/>
          <a:lstStyle>
            <a:lvl1pPr>
              <a:defRPr sz="1500"/>
            </a:lvl1pPr>
            <a:lvl2pPr>
              <a:defRPr sz="1500"/>
            </a:lvl2pPr>
            <a:lvl3pPr>
              <a:defRPr sz="135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3"/>
          </p:nvPr>
        </p:nvSpPr>
        <p:spPr>
          <a:xfrm>
            <a:off x="4721226" y="2244970"/>
            <a:ext cx="4041775" cy="457200"/>
          </a:xfrm>
          <a:solidFill>
            <a:schemeClr val="accent2">
              <a:lumMod val="60000"/>
              <a:lumOff val="40000"/>
              <a:alpha val="25000"/>
            </a:schemeClr>
          </a:solidFill>
          <a:ln w="12700">
            <a:solidFill>
              <a:schemeClr val="accent2"/>
            </a:solidFill>
          </a:ln>
        </p:spPr>
        <p:txBody>
          <a:bodyPr anchor="ctr">
            <a:noAutofit/>
          </a:bodyPr>
          <a:lstStyle>
            <a:lvl1pPr marL="34290" indent="0">
              <a:buNone/>
              <a:defRPr sz="1425" b="1">
                <a:solidFill>
                  <a:schemeClr val="tx1">
                    <a:tint val="95000"/>
                  </a:schemeClr>
                </a:solidFill>
              </a:defRPr>
            </a:lvl1pPr>
            <a:lvl2pPr>
              <a:buNone/>
              <a:defRPr sz="1500" b="1"/>
            </a:lvl2pPr>
            <a:lvl3pPr>
              <a:buNone/>
              <a:defRPr sz="1350" b="1"/>
            </a:lvl3pPr>
            <a:lvl4pPr>
              <a:buNone/>
              <a:defRPr sz="1200" b="1"/>
            </a:lvl4pPr>
            <a:lvl5pPr>
              <a:buNone/>
              <a:defRPr sz="1200" b="1"/>
            </a:lvl5pPr>
          </a:lstStyle>
          <a:p>
            <a:pPr lvl="0"/>
            <a:r>
              <a:rPr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1500"/>
            </a:lvl1pPr>
            <a:lvl2pPr>
              <a:defRPr sz="1500"/>
            </a:lvl2pPr>
            <a:lvl3pPr>
              <a:defRPr sz="135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2"/>
          <p:cNvSpPr>
            <a:spLocks noGrp="1"/>
          </p:cNvSpPr>
          <p:nvPr>
            <p:ph type="body" idx="1"/>
          </p:nvPr>
        </p:nvSpPr>
        <p:spPr>
          <a:xfrm>
            <a:off x="381000" y="2244970"/>
            <a:ext cx="4041648" cy="457200"/>
          </a:xfrm>
          <a:solidFill>
            <a:schemeClr val="accent2">
              <a:lumMod val="60000"/>
              <a:lumOff val="40000"/>
              <a:alpha val="25000"/>
            </a:schemeClr>
          </a:solidFill>
          <a:ln w="12700">
            <a:solidFill>
              <a:schemeClr val="accent2"/>
            </a:solidFill>
          </a:ln>
        </p:spPr>
        <p:txBody>
          <a:bodyPr anchor="ctr">
            <a:noAutofit/>
          </a:bodyPr>
          <a:lstStyle>
            <a:lvl1pPr marL="34290" indent="0">
              <a:buNone/>
              <a:defRPr sz="1425" b="1">
                <a:solidFill>
                  <a:schemeClr val="tx1">
                    <a:tint val="95000"/>
                  </a:schemeClr>
                </a:solidFill>
              </a:defRPr>
            </a:lvl1pPr>
            <a:lvl2pPr>
              <a:buNone/>
              <a:defRPr sz="1500" b="1"/>
            </a:lvl2pPr>
            <a:lvl3pPr>
              <a:buNone/>
              <a:defRPr sz="1350" b="1"/>
            </a:lvl3pPr>
            <a:lvl4pPr>
              <a:buNone/>
              <a:defRPr sz="1200" b="1"/>
            </a:lvl4pPr>
            <a:lvl5pPr>
              <a:buNone/>
              <a:defRPr sz="1200" b="1"/>
            </a:lvl5pPr>
          </a:lstStyle>
          <a:p>
            <a:pPr lvl="0"/>
            <a:r>
              <a:rPr lang="en-US"/>
              <a:t>Click to edit Master text styles</a:t>
            </a:r>
          </a:p>
        </p:txBody>
      </p:sp>
      <p:sp>
        <p:nvSpPr>
          <p:cNvPr id="2" name="Title 1"/>
          <p:cNvSpPr>
            <a:spLocks noGrp="1"/>
          </p:cNvSpPr>
          <p:nvPr>
            <p:ph type="title"/>
          </p:nvPr>
        </p:nvSpPr>
        <p:spPr>
          <a:xfrm>
            <a:off x="381000" y="1143000"/>
            <a:ext cx="8382000" cy="1069848"/>
          </a:xfrm>
        </p:spPr>
        <p:txBody>
          <a:bodyPr/>
          <a:lstStyle>
            <a:lvl1pPr>
              <a:defRPr sz="3000" b="0" i="0" cap="none" baseline="0"/>
            </a:lvl1pPr>
          </a:lstStyle>
          <a:p>
            <a:r>
              <a:rPr lang="en-US"/>
              <a:t>Click to edit Master title style</a:t>
            </a:r>
          </a:p>
        </p:txBody>
      </p:sp>
      <p:sp>
        <p:nvSpPr>
          <p:cNvPr id="7" name="Date Placeholder 25">
            <a:extLst>
              <a:ext uri="{FF2B5EF4-FFF2-40B4-BE49-F238E27FC236}">
                <a16:creationId xmlns:a16="http://schemas.microsoft.com/office/drawing/2014/main" id="{68808BEB-5986-DC05-ACC7-CC0495F5E161}"/>
              </a:ext>
            </a:extLst>
          </p:cNvPr>
          <p:cNvSpPr>
            <a:spLocks noGrp="1"/>
          </p:cNvSpPr>
          <p:nvPr>
            <p:ph type="dt" sz="half" idx="10"/>
          </p:nvPr>
        </p:nvSpPr>
        <p:spPr/>
        <p:txBody>
          <a:bodyPr rtlCol="0"/>
          <a:lstStyle>
            <a:lvl1pPr>
              <a:defRPr/>
            </a:lvl1pPr>
          </a:lstStyle>
          <a:p>
            <a:pPr>
              <a:defRPr/>
            </a:pPr>
            <a:fld id="{F48711B1-D2AB-434E-B899-581451D87EAB}" type="datetime1">
              <a:rPr lang="en-US"/>
              <a:pPr>
                <a:defRPr/>
              </a:pPr>
              <a:t>7/17/22</a:t>
            </a:fld>
            <a:endParaRPr lang="en-US"/>
          </a:p>
        </p:txBody>
      </p:sp>
      <p:sp>
        <p:nvSpPr>
          <p:cNvPr id="8" name="Slide Number Placeholder 26">
            <a:extLst>
              <a:ext uri="{FF2B5EF4-FFF2-40B4-BE49-F238E27FC236}">
                <a16:creationId xmlns:a16="http://schemas.microsoft.com/office/drawing/2014/main" id="{83DEF966-C473-7F76-D477-CFCE623BE0DD}"/>
              </a:ext>
            </a:extLst>
          </p:cNvPr>
          <p:cNvSpPr>
            <a:spLocks noGrp="1"/>
          </p:cNvSpPr>
          <p:nvPr>
            <p:ph type="sldNum" sz="quarter" idx="11"/>
          </p:nvPr>
        </p:nvSpPr>
        <p:spPr/>
        <p:txBody>
          <a:bodyPr rtlCol="0"/>
          <a:lstStyle>
            <a:lvl1pPr>
              <a:defRPr/>
            </a:lvl1pPr>
          </a:lstStyle>
          <a:p>
            <a:pPr>
              <a:defRPr/>
            </a:pPr>
            <a:fld id="{AE1522CE-B6F6-C14D-AEC4-E08801BA39BC}" type="slidenum">
              <a:rPr lang="en-US"/>
              <a:pPr>
                <a:defRPr/>
              </a:pPr>
              <a:t>‹#›</a:t>
            </a:fld>
            <a:endParaRPr lang="en-US"/>
          </a:p>
        </p:txBody>
      </p:sp>
      <p:sp>
        <p:nvSpPr>
          <p:cNvPr id="9" name="Footer Placeholder 27">
            <a:extLst>
              <a:ext uri="{FF2B5EF4-FFF2-40B4-BE49-F238E27FC236}">
                <a16:creationId xmlns:a16="http://schemas.microsoft.com/office/drawing/2014/main" id="{2D0AA59C-FEA3-0C67-4FA9-10A660B93192}"/>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70927543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3000">
                <a:solidFill>
                  <a:schemeClr val="tx2"/>
                </a:solidFill>
              </a:defRPr>
            </a:lvl1pPr>
          </a:lstStyle>
          <a:p>
            <a:r>
              <a:rPr lang="en-US"/>
              <a:t>Click to edit Master title style</a:t>
            </a:r>
          </a:p>
        </p:txBody>
      </p:sp>
      <p:sp>
        <p:nvSpPr>
          <p:cNvPr id="3" name="Date Placeholder 2">
            <a:extLst>
              <a:ext uri="{FF2B5EF4-FFF2-40B4-BE49-F238E27FC236}">
                <a16:creationId xmlns:a16="http://schemas.microsoft.com/office/drawing/2014/main" id="{0F7FD9A1-ED75-CBBD-0099-7D3DE2193B8C}"/>
              </a:ext>
            </a:extLst>
          </p:cNvPr>
          <p:cNvSpPr>
            <a:spLocks noGrp="1"/>
          </p:cNvSpPr>
          <p:nvPr>
            <p:ph type="dt" sz="half" idx="10"/>
          </p:nvPr>
        </p:nvSpPr>
        <p:spPr>
          <a:xfrm>
            <a:off x="6583363" y="612775"/>
            <a:ext cx="957262" cy="457200"/>
          </a:xfrm>
        </p:spPr>
        <p:txBody>
          <a:bodyPr/>
          <a:lstStyle>
            <a:lvl1pPr>
              <a:defRPr/>
            </a:lvl1pPr>
          </a:lstStyle>
          <a:p>
            <a:pPr>
              <a:defRPr/>
            </a:pPr>
            <a:fld id="{1178ED1A-782E-3045-8363-D79CEEFE9EFE}" type="datetime1">
              <a:rPr lang="en-US"/>
              <a:pPr>
                <a:defRPr/>
              </a:pPr>
              <a:t>7/17/22</a:t>
            </a:fld>
            <a:endParaRPr lang="en-US"/>
          </a:p>
        </p:txBody>
      </p:sp>
      <p:sp>
        <p:nvSpPr>
          <p:cNvPr id="4" name="Footer Placeholder 3">
            <a:extLst>
              <a:ext uri="{FF2B5EF4-FFF2-40B4-BE49-F238E27FC236}">
                <a16:creationId xmlns:a16="http://schemas.microsoft.com/office/drawing/2014/main" id="{7BC251A6-3943-4F9F-BEA1-9C3CC17C5D52}"/>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4">
            <a:extLst>
              <a:ext uri="{FF2B5EF4-FFF2-40B4-BE49-F238E27FC236}">
                <a16:creationId xmlns:a16="http://schemas.microsoft.com/office/drawing/2014/main" id="{19AA276A-B241-C2F8-439E-9B8EF6F284FC}"/>
              </a:ext>
            </a:extLst>
          </p:cNvPr>
          <p:cNvSpPr>
            <a:spLocks noGrp="1"/>
          </p:cNvSpPr>
          <p:nvPr>
            <p:ph type="sldNum" sz="quarter" idx="12"/>
          </p:nvPr>
        </p:nvSpPr>
        <p:spPr/>
        <p:txBody>
          <a:bodyPr/>
          <a:lstStyle>
            <a:lvl1pPr>
              <a:defRPr/>
            </a:lvl1pPr>
          </a:lstStyle>
          <a:p>
            <a:pPr>
              <a:defRPr/>
            </a:pPr>
            <a:fld id="{D50DAD23-1CCF-1248-B7EF-E3E7DBD3016A}" type="slidenum">
              <a:rPr lang="en-US"/>
              <a:pPr>
                <a:defRPr/>
              </a:pPr>
              <a:t>‹#›</a:t>
            </a:fld>
            <a:endParaRPr lang="en-US"/>
          </a:p>
        </p:txBody>
      </p:sp>
    </p:spTree>
    <p:extLst>
      <p:ext uri="{BB962C8B-B14F-4D97-AF65-F5344CB8AC3E}">
        <p14:creationId xmlns:p14="http://schemas.microsoft.com/office/powerpoint/2010/main" val="350960025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a:extLst>
              <a:ext uri="{FF2B5EF4-FFF2-40B4-BE49-F238E27FC236}">
                <a16:creationId xmlns:a16="http://schemas.microsoft.com/office/drawing/2014/main" id="{DD242DCE-B827-5815-350D-A97B96C3C9A7}"/>
              </a:ext>
            </a:extLst>
          </p:cNvPr>
          <p:cNvSpPr>
            <a:spLocks noGrp="1"/>
          </p:cNvSpPr>
          <p:nvPr>
            <p:ph type="dt" sz="half" idx="10"/>
          </p:nvPr>
        </p:nvSpPr>
        <p:spPr/>
        <p:txBody>
          <a:bodyPr/>
          <a:lstStyle>
            <a:lvl1pPr>
              <a:defRPr/>
            </a:lvl1pPr>
          </a:lstStyle>
          <a:p>
            <a:pPr>
              <a:defRPr/>
            </a:pPr>
            <a:fld id="{4103F775-D426-FB4E-94E8-F5ACBD86ABCC}" type="datetime1">
              <a:rPr lang="en-US"/>
              <a:pPr>
                <a:defRPr/>
              </a:pPr>
              <a:t>7/17/22</a:t>
            </a:fld>
            <a:endParaRPr lang="en-US"/>
          </a:p>
        </p:txBody>
      </p:sp>
      <p:sp>
        <p:nvSpPr>
          <p:cNvPr id="3" name="Footer Placeholder 2">
            <a:extLst>
              <a:ext uri="{FF2B5EF4-FFF2-40B4-BE49-F238E27FC236}">
                <a16:creationId xmlns:a16="http://schemas.microsoft.com/office/drawing/2014/main" id="{DE20850B-84A9-95E4-6178-0D87C427700A}"/>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22">
            <a:extLst>
              <a:ext uri="{FF2B5EF4-FFF2-40B4-BE49-F238E27FC236}">
                <a16:creationId xmlns:a16="http://schemas.microsoft.com/office/drawing/2014/main" id="{649C92F0-D23A-3960-557A-15C052F42E0D}"/>
              </a:ext>
            </a:extLst>
          </p:cNvPr>
          <p:cNvSpPr>
            <a:spLocks noGrp="1"/>
          </p:cNvSpPr>
          <p:nvPr>
            <p:ph type="sldNum" sz="quarter" idx="12"/>
          </p:nvPr>
        </p:nvSpPr>
        <p:spPr/>
        <p:txBody>
          <a:bodyPr/>
          <a:lstStyle>
            <a:lvl1pPr>
              <a:defRPr/>
            </a:lvl1pPr>
          </a:lstStyle>
          <a:p>
            <a:pPr>
              <a:defRPr/>
            </a:pPr>
            <a:fld id="{FDC7267C-DCBB-714B-8103-2321988D94CD}" type="slidenum">
              <a:rPr lang="en-US"/>
              <a:pPr>
                <a:defRPr/>
              </a:pPr>
              <a:t>‹#›</a:t>
            </a:fld>
            <a:endParaRPr lang="en-US"/>
          </a:p>
        </p:txBody>
      </p:sp>
    </p:spTree>
    <p:extLst>
      <p:ext uri="{BB962C8B-B14F-4D97-AF65-F5344CB8AC3E}">
        <p14:creationId xmlns:p14="http://schemas.microsoft.com/office/powerpoint/2010/main" val="19188137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52400" y="776288"/>
            <a:ext cx="5102352" cy="5805083"/>
          </a:xfrm>
        </p:spPr>
        <p:txBody>
          <a:bodyPr/>
          <a:lstStyle>
            <a:lvl1pPr>
              <a:defRPr sz="2400"/>
            </a:lvl1pPr>
            <a:lvl2pPr>
              <a:defRPr sz="2100"/>
            </a:lvl2pPr>
            <a:lvl3pPr>
              <a:defRPr sz="18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2"/>
          <p:cNvSpPr>
            <a:spLocks noGrp="1"/>
          </p:cNvSpPr>
          <p:nvPr>
            <p:ph type="body" idx="2"/>
          </p:nvPr>
        </p:nvSpPr>
        <p:spPr>
          <a:xfrm>
            <a:off x="5353496" y="2010728"/>
            <a:ext cx="3383280" cy="4580573"/>
          </a:xfrm>
        </p:spPr>
        <p:txBody>
          <a:bodyPr/>
          <a:lstStyle>
            <a:lvl1pPr marL="6858" indent="0">
              <a:buNone/>
              <a:defRPr sz="1050"/>
            </a:lvl1pPr>
            <a:lvl2pPr>
              <a:buNone/>
              <a:defRPr sz="900"/>
            </a:lvl2pPr>
            <a:lvl3pPr>
              <a:buNone/>
              <a:defRPr sz="750"/>
            </a:lvl3pPr>
            <a:lvl4pPr>
              <a:buNone/>
              <a:defRPr sz="675"/>
            </a:lvl4pPr>
            <a:lvl5pPr>
              <a:buNone/>
              <a:defRPr sz="675"/>
            </a:lvl5pPr>
          </a:lstStyle>
          <a:p>
            <a:pPr lvl="0"/>
            <a:r>
              <a:rPr lang="en-US"/>
              <a:t>Click to edit Master text styles</a:t>
            </a:r>
          </a:p>
        </p:txBody>
      </p:sp>
      <p:sp>
        <p:nvSpPr>
          <p:cNvPr id="2" name="Title 1"/>
          <p:cNvSpPr>
            <a:spLocks noGrp="1"/>
          </p:cNvSpPr>
          <p:nvPr>
            <p:ph type="title"/>
          </p:nvPr>
        </p:nvSpPr>
        <p:spPr>
          <a:xfrm>
            <a:off x="5353496" y="1101970"/>
            <a:ext cx="3383280" cy="877824"/>
          </a:xfrm>
        </p:spPr>
        <p:txBody>
          <a:bodyPr anchor="b"/>
          <a:lstStyle>
            <a:lvl1pPr algn="l">
              <a:buNone/>
              <a:defRPr sz="1350" b="1"/>
            </a:lvl1pPr>
          </a:lstStyle>
          <a:p>
            <a:r>
              <a:rPr lang="en-US"/>
              <a:t>Click to edit Master title style</a:t>
            </a:r>
          </a:p>
        </p:txBody>
      </p:sp>
      <p:sp>
        <p:nvSpPr>
          <p:cNvPr id="5" name="Date Placeholder 13">
            <a:extLst>
              <a:ext uri="{FF2B5EF4-FFF2-40B4-BE49-F238E27FC236}">
                <a16:creationId xmlns:a16="http://schemas.microsoft.com/office/drawing/2014/main" id="{A9ADA49B-F8E0-7E32-ADCA-E30F906D9368}"/>
              </a:ext>
            </a:extLst>
          </p:cNvPr>
          <p:cNvSpPr>
            <a:spLocks noGrp="1"/>
          </p:cNvSpPr>
          <p:nvPr>
            <p:ph type="dt" sz="half" idx="10"/>
          </p:nvPr>
        </p:nvSpPr>
        <p:spPr/>
        <p:txBody>
          <a:bodyPr/>
          <a:lstStyle>
            <a:lvl1pPr>
              <a:defRPr/>
            </a:lvl1pPr>
          </a:lstStyle>
          <a:p>
            <a:pPr>
              <a:defRPr/>
            </a:pPr>
            <a:fld id="{6FABEEED-CCBC-4A45-935F-AADF34F8CA73}" type="datetime1">
              <a:rPr lang="en-US"/>
              <a:pPr>
                <a:defRPr/>
              </a:pPr>
              <a:t>7/17/22</a:t>
            </a:fld>
            <a:endParaRPr lang="en-US"/>
          </a:p>
        </p:txBody>
      </p:sp>
      <p:sp>
        <p:nvSpPr>
          <p:cNvPr id="6" name="Footer Placeholder 2">
            <a:extLst>
              <a:ext uri="{FF2B5EF4-FFF2-40B4-BE49-F238E27FC236}">
                <a16:creationId xmlns:a16="http://schemas.microsoft.com/office/drawing/2014/main" id="{D7C7B3F7-F3BC-0E1D-7ABF-7AFA7E25C92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2">
            <a:extLst>
              <a:ext uri="{FF2B5EF4-FFF2-40B4-BE49-F238E27FC236}">
                <a16:creationId xmlns:a16="http://schemas.microsoft.com/office/drawing/2014/main" id="{B6977FA7-99E1-C64C-042E-7CE526E77426}"/>
              </a:ext>
            </a:extLst>
          </p:cNvPr>
          <p:cNvSpPr>
            <a:spLocks noGrp="1"/>
          </p:cNvSpPr>
          <p:nvPr>
            <p:ph type="sldNum" sz="quarter" idx="12"/>
          </p:nvPr>
        </p:nvSpPr>
        <p:spPr/>
        <p:txBody>
          <a:bodyPr/>
          <a:lstStyle>
            <a:lvl1pPr>
              <a:defRPr/>
            </a:lvl1pPr>
          </a:lstStyle>
          <a:p>
            <a:pPr>
              <a:defRPr/>
            </a:pPr>
            <a:fld id="{E66B43A5-AF70-2F43-A8E0-44908E0BD353}" type="slidenum">
              <a:rPr lang="en-US"/>
              <a:pPr>
                <a:defRPr/>
              </a:pPr>
              <a:t>‹#›</a:t>
            </a:fld>
            <a:endParaRPr lang="en-US"/>
          </a:p>
        </p:txBody>
      </p:sp>
    </p:spTree>
    <p:extLst>
      <p:ext uri="{BB962C8B-B14F-4D97-AF65-F5344CB8AC3E}">
        <p14:creationId xmlns:p14="http://schemas.microsoft.com/office/powerpoint/2010/main" val="116868737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24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88443" y="3274310"/>
            <a:ext cx="2590800" cy="2516489"/>
          </a:xfrm>
        </p:spPr>
        <p:txBody>
          <a:bodyPr lIns="0" tIns="0" rIns="45720" anchor="t"/>
          <a:lstStyle>
            <a:lvl1pPr marL="0" indent="0">
              <a:lnSpc>
                <a:spcPct val="100000"/>
              </a:lnSpc>
              <a:spcBef>
                <a:spcPts val="0"/>
              </a:spcBef>
              <a:buFontTx/>
              <a:buNone/>
              <a:defRPr sz="975"/>
            </a:lvl1pPr>
            <a:lvl2pPr>
              <a:buFontTx/>
              <a:buNone/>
              <a:defRPr sz="900"/>
            </a:lvl2pPr>
            <a:lvl3pPr>
              <a:buFontTx/>
              <a:buNone/>
              <a:defRPr sz="750"/>
            </a:lvl3pPr>
            <a:lvl4pPr>
              <a:buFontTx/>
              <a:buNone/>
              <a:defRPr sz="675"/>
            </a:lvl4pPr>
            <a:lvl5pPr>
              <a:buFontTx/>
              <a:buNone/>
              <a:defRPr sz="675"/>
            </a:lvl5pPr>
          </a:lstStyle>
          <a:p>
            <a:pPr lvl="0"/>
            <a:r>
              <a:rPr lang="en-US"/>
              <a:t>Click to edit Master text styles</a:t>
            </a:r>
          </a:p>
        </p:txBody>
      </p:sp>
      <p:sp>
        <p:nvSpPr>
          <p:cNvPr id="2" name="Title 1"/>
          <p:cNvSpPr>
            <a:spLocks noGrp="1"/>
          </p:cNvSpPr>
          <p:nvPr>
            <p:ph type="title"/>
          </p:nvPr>
        </p:nvSpPr>
        <p:spPr>
          <a:xfrm>
            <a:off x="5440435" y="1109162"/>
            <a:ext cx="586803" cy="4681637"/>
          </a:xfrm>
        </p:spPr>
        <p:txBody>
          <a:bodyPr vert="vert270" lIns="45720" tIns="0" rIns="45720" anchor="t"/>
          <a:lstStyle>
            <a:lvl1pPr algn="ctr">
              <a:buNone/>
              <a:defRPr sz="1500" b="1"/>
            </a:lvl1pPr>
          </a:lstStyle>
          <a:p>
            <a:r>
              <a:rPr lang="en-US"/>
              <a:t>Click to edit Master title style</a:t>
            </a:r>
          </a:p>
        </p:txBody>
      </p:sp>
      <p:sp>
        <p:nvSpPr>
          <p:cNvPr id="5" name="Date Placeholder 13">
            <a:extLst>
              <a:ext uri="{FF2B5EF4-FFF2-40B4-BE49-F238E27FC236}">
                <a16:creationId xmlns:a16="http://schemas.microsoft.com/office/drawing/2014/main" id="{4C7C9F57-2B93-FC9E-1AEC-631509F89EEA}"/>
              </a:ext>
            </a:extLst>
          </p:cNvPr>
          <p:cNvSpPr>
            <a:spLocks noGrp="1"/>
          </p:cNvSpPr>
          <p:nvPr>
            <p:ph type="dt" sz="half" idx="10"/>
          </p:nvPr>
        </p:nvSpPr>
        <p:spPr/>
        <p:txBody>
          <a:bodyPr/>
          <a:lstStyle>
            <a:lvl1pPr>
              <a:defRPr/>
            </a:lvl1pPr>
          </a:lstStyle>
          <a:p>
            <a:pPr>
              <a:defRPr/>
            </a:pPr>
            <a:fld id="{78D80650-F695-904D-BF00-B53044552A51}" type="datetime1">
              <a:rPr lang="en-US"/>
              <a:pPr>
                <a:defRPr/>
              </a:pPr>
              <a:t>7/17/22</a:t>
            </a:fld>
            <a:endParaRPr lang="en-US"/>
          </a:p>
        </p:txBody>
      </p:sp>
      <p:sp>
        <p:nvSpPr>
          <p:cNvPr id="6" name="Footer Placeholder 2">
            <a:extLst>
              <a:ext uri="{FF2B5EF4-FFF2-40B4-BE49-F238E27FC236}">
                <a16:creationId xmlns:a16="http://schemas.microsoft.com/office/drawing/2014/main" id="{78944A5D-005C-2F1B-FA03-17C74EB6D5A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2">
            <a:extLst>
              <a:ext uri="{FF2B5EF4-FFF2-40B4-BE49-F238E27FC236}">
                <a16:creationId xmlns:a16="http://schemas.microsoft.com/office/drawing/2014/main" id="{BDD553C3-9B59-5866-A4A3-E93831EFB749}"/>
              </a:ext>
            </a:extLst>
          </p:cNvPr>
          <p:cNvSpPr>
            <a:spLocks noGrp="1"/>
          </p:cNvSpPr>
          <p:nvPr>
            <p:ph type="sldNum" sz="quarter" idx="12"/>
          </p:nvPr>
        </p:nvSpPr>
        <p:spPr/>
        <p:txBody>
          <a:bodyPr/>
          <a:lstStyle>
            <a:lvl1pPr>
              <a:defRPr/>
            </a:lvl1pPr>
          </a:lstStyle>
          <a:p>
            <a:pPr>
              <a:defRPr/>
            </a:pPr>
            <a:fld id="{D8CCB325-3874-0144-BF6E-97820FFEB281}" type="slidenum">
              <a:rPr lang="en-US"/>
              <a:pPr>
                <a:defRPr/>
              </a:pPr>
              <a:t>‹#›</a:t>
            </a:fld>
            <a:endParaRPr lang="en-US"/>
          </a:p>
        </p:txBody>
      </p:sp>
    </p:spTree>
    <p:extLst>
      <p:ext uri="{BB962C8B-B14F-4D97-AF65-F5344CB8AC3E}">
        <p14:creationId xmlns:p14="http://schemas.microsoft.com/office/powerpoint/2010/main" val="277709870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1B0AB95-8305-EBE9-7682-8DC06B7E38CA}"/>
              </a:ext>
            </a:extLst>
          </p:cNvPr>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29" name="Rectangle 28">
            <a:extLst>
              <a:ext uri="{FF2B5EF4-FFF2-40B4-BE49-F238E27FC236}">
                <a16:creationId xmlns:a16="http://schemas.microsoft.com/office/drawing/2014/main" id="{DBA10349-EC41-C877-22ED-7B1BAD6B4131}"/>
              </a:ext>
            </a:extLst>
          </p:cNvPr>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0" name="Rectangle 29">
            <a:extLst>
              <a:ext uri="{FF2B5EF4-FFF2-40B4-BE49-F238E27FC236}">
                <a16:creationId xmlns:a16="http://schemas.microsoft.com/office/drawing/2014/main" id="{33C152CC-F6B6-ECB7-B5EA-0E00CC3E9FA2}"/>
              </a:ext>
            </a:extLst>
          </p:cNvPr>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1" name="Rectangle 30">
            <a:extLst>
              <a:ext uri="{FF2B5EF4-FFF2-40B4-BE49-F238E27FC236}">
                <a16:creationId xmlns:a16="http://schemas.microsoft.com/office/drawing/2014/main" id="{517304D0-DB9B-23B7-AE19-C4282E4D1AF9}"/>
              </a:ext>
            </a:extLst>
          </p:cNvPr>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2" name="Rectangle 31">
            <a:extLst>
              <a:ext uri="{FF2B5EF4-FFF2-40B4-BE49-F238E27FC236}">
                <a16:creationId xmlns:a16="http://schemas.microsoft.com/office/drawing/2014/main" id="{E4255F55-A5CC-D406-2CD4-A7B70F70738B}"/>
              </a:ext>
            </a:extLst>
          </p:cNvPr>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useBgFill="1">
        <p:nvSpPr>
          <p:cNvPr id="33" name="Rounded Rectangle 32">
            <a:extLst>
              <a:ext uri="{FF2B5EF4-FFF2-40B4-BE49-F238E27FC236}">
                <a16:creationId xmlns:a16="http://schemas.microsoft.com/office/drawing/2014/main" id="{DC1BF93A-072E-22C1-042C-8FE8DAEF82ED}"/>
              </a:ext>
            </a:extLst>
          </p:cNvPr>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useBgFill="1">
        <p:nvSpPr>
          <p:cNvPr id="34" name="Rounded Rectangle 33">
            <a:extLst>
              <a:ext uri="{FF2B5EF4-FFF2-40B4-BE49-F238E27FC236}">
                <a16:creationId xmlns:a16="http://schemas.microsoft.com/office/drawing/2014/main" id="{6147E9DA-21A9-3854-8A90-5084E27C60DC}"/>
              </a:ext>
            </a:extLst>
          </p:cNvPr>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5" name="Rectangle 34">
            <a:extLst>
              <a:ext uri="{FF2B5EF4-FFF2-40B4-BE49-F238E27FC236}">
                <a16:creationId xmlns:a16="http://schemas.microsoft.com/office/drawing/2014/main" id="{C06A6DC7-6026-CF83-2C6F-BB1D490F8390}"/>
              </a:ext>
            </a:extLst>
          </p:cNvPr>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6" name="Rectangle 35">
            <a:extLst>
              <a:ext uri="{FF2B5EF4-FFF2-40B4-BE49-F238E27FC236}">
                <a16:creationId xmlns:a16="http://schemas.microsoft.com/office/drawing/2014/main" id="{E715A588-3818-EDBC-2BC7-803487E00B3A}"/>
              </a:ext>
            </a:extLst>
          </p:cNvPr>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7" name="Rectangle 36">
            <a:extLst>
              <a:ext uri="{FF2B5EF4-FFF2-40B4-BE49-F238E27FC236}">
                <a16:creationId xmlns:a16="http://schemas.microsoft.com/office/drawing/2014/main" id="{AF53327D-EB0C-4027-3B79-9A5283222DE1}"/>
              </a:ext>
            </a:extLst>
          </p:cNvPr>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8" name="Rectangle 37">
            <a:extLst>
              <a:ext uri="{FF2B5EF4-FFF2-40B4-BE49-F238E27FC236}">
                <a16:creationId xmlns:a16="http://schemas.microsoft.com/office/drawing/2014/main" id="{7B693BCB-F7EE-8AC9-3573-7A0463BFECF4}"/>
              </a:ext>
            </a:extLst>
          </p:cNvPr>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39" name="Rectangle 38">
            <a:extLst>
              <a:ext uri="{FF2B5EF4-FFF2-40B4-BE49-F238E27FC236}">
                <a16:creationId xmlns:a16="http://schemas.microsoft.com/office/drawing/2014/main" id="{A7DA29DE-4841-161D-E4A1-DA7C77950B3A}"/>
              </a:ext>
            </a:extLst>
          </p:cNvPr>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40" name="Rectangle 39">
            <a:extLst>
              <a:ext uri="{FF2B5EF4-FFF2-40B4-BE49-F238E27FC236}">
                <a16:creationId xmlns:a16="http://schemas.microsoft.com/office/drawing/2014/main" id="{AC4CDC86-CB12-AE5C-CC50-20BD154CC9F6}"/>
              </a:ext>
            </a:extLst>
          </p:cNvPr>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350" dirty="0"/>
          </a:p>
        </p:txBody>
      </p:sp>
      <p:sp>
        <p:nvSpPr>
          <p:cNvPr id="14" name="Date Placeholder 13">
            <a:extLst>
              <a:ext uri="{FF2B5EF4-FFF2-40B4-BE49-F238E27FC236}">
                <a16:creationId xmlns:a16="http://schemas.microsoft.com/office/drawing/2014/main" id="{A38E097F-92E1-F5CA-F450-98624B9BB3CA}"/>
              </a:ext>
            </a:extLst>
          </p:cNvPr>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600" smtClean="0">
                <a:solidFill>
                  <a:schemeClr val="accent2"/>
                </a:solidFill>
                <a:latin typeface="+mn-lt"/>
              </a:defRPr>
            </a:lvl1pPr>
          </a:lstStyle>
          <a:p>
            <a:pPr>
              <a:defRPr/>
            </a:pPr>
            <a:fld id="{711811F4-A651-2B47-87F5-6A6E0F9DF641}" type="datetime1">
              <a:rPr lang="en-US"/>
              <a:pPr>
                <a:defRPr/>
              </a:pPr>
              <a:t>7/17/22</a:t>
            </a:fld>
            <a:endParaRPr lang="en-US"/>
          </a:p>
        </p:txBody>
      </p:sp>
      <p:sp>
        <p:nvSpPr>
          <p:cNvPr id="3" name="Footer Placeholder 2">
            <a:extLst>
              <a:ext uri="{FF2B5EF4-FFF2-40B4-BE49-F238E27FC236}">
                <a16:creationId xmlns:a16="http://schemas.microsoft.com/office/drawing/2014/main" id="{62CC388D-CAB9-CBB9-DF30-9B3DCC05825B}"/>
              </a:ext>
            </a:extLst>
          </p:cNvPr>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600">
                <a:solidFill>
                  <a:schemeClr val="accent2"/>
                </a:solidFill>
                <a:latin typeface="+mn-lt"/>
              </a:defRPr>
            </a:lvl1pPr>
          </a:lstStyle>
          <a:p>
            <a:pPr>
              <a:defRPr/>
            </a:pPr>
            <a:endParaRPr lang="en-US"/>
          </a:p>
        </p:txBody>
      </p:sp>
      <p:sp>
        <p:nvSpPr>
          <p:cNvPr id="23" name="Slide Number Placeholder 22">
            <a:extLst>
              <a:ext uri="{FF2B5EF4-FFF2-40B4-BE49-F238E27FC236}">
                <a16:creationId xmlns:a16="http://schemas.microsoft.com/office/drawing/2014/main" id="{1E04FFAE-E308-78B3-E572-A75D9B5AF2C5}"/>
              </a:ext>
            </a:extLst>
          </p:cNvPr>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350" smtClean="0">
                <a:solidFill>
                  <a:srgbClr val="FFFFFF"/>
                </a:solidFill>
                <a:latin typeface="+mn-lt"/>
              </a:defRPr>
            </a:lvl1pPr>
          </a:lstStyle>
          <a:p>
            <a:pPr>
              <a:defRPr/>
            </a:pPr>
            <a:fld id="{E5C9195A-29F1-1C4F-A194-E15E6105DA70}" type="slidenum">
              <a:rPr lang="en-US"/>
              <a:pPr>
                <a:defRPr/>
              </a:pPr>
              <a:t>‹#›</a:t>
            </a:fld>
            <a:endParaRPr lang="en-US"/>
          </a:p>
        </p:txBody>
      </p:sp>
      <p:sp>
        <p:nvSpPr>
          <p:cNvPr id="13" name="Text Placeholder 12">
            <a:extLst>
              <a:ext uri="{FF2B5EF4-FFF2-40B4-BE49-F238E27FC236}">
                <a16:creationId xmlns:a16="http://schemas.microsoft.com/office/drawing/2014/main" id="{B90E4E56-AB01-6525-93AF-AEE9AF3F41D3}"/>
              </a:ext>
            </a:extLst>
          </p:cNvPr>
          <p:cNvSpPr>
            <a:spLocks noGrp="1"/>
          </p:cNvSpPr>
          <p:nvPr>
            <p:ph type="body" idx="1"/>
          </p:nvPr>
        </p:nvSpPr>
        <p:spPr>
          <a:xfrm>
            <a:off x="457200" y="2249488"/>
            <a:ext cx="8229600" cy="4324350"/>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43" name="Title Placeholder 21">
            <a:extLst>
              <a:ext uri="{FF2B5EF4-FFF2-40B4-BE49-F238E27FC236}">
                <a16:creationId xmlns:a16="http://schemas.microsoft.com/office/drawing/2014/main" id="{D853475D-C487-9015-5331-E5EBACBD12A5}"/>
              </a:ext>
            </a:extLst>
          </p:cNvPr>
          <p:cNvSpPr>
            <a:spLocks noGrp="1" noChangeArrowheads="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Tree>
  </p:cSld>
  <p:clrMap bg1="lt1" tx1="dk1" bg2="lt2" tx2="dk2" accent1="accent1" accent2="accent2" accent3="accent3" accent4="accent4" accent5="accent5" accent6="accent6" hlink="hlink" folHlink="folHlink"/>
  <p:sldLayoutIdLst>
    <p:sldLayoutId id="2147483827" r:id="rId1"/>
    <p:sldLayoutId id="2147483819" r:id="rId2"/>
    <p:sldLayoutId id="2147483820" r:id="rId3"/>
    <p:sldLayoutId id="2147483821" r:id="rId4"/>
    <p:sldLayoutId id="2147483828" r:id="rId5"/>
    <p:sldLayoutId id="2147483829" r:id="rId6"/>
    <p:sldLayoutId id="2147483822" r:id="rId7"/>
    <p:sldLayoutId id="2147483823" r:id="rId8"/>
    <p:sldLayoutId id="2147483824" r:id="rId9"/>
    <p:sldLayoutId id="2147483825" r:id="rId10"/>
    <p:sldLayoutId id="2147483826" r:id="rId11"/>
  </p:sldLayoutIdLst>
  <p:transition spd="med">
    <p:fade/>
  </p:transition>
  <p:hf hdr="0" ftr="0" dt="0"/>
  <p:txStyles>
    <p:titleStyle>
      <a:lvl1pPr algn="l" rtl="0" fontAlgn="base">
        <a:spcBef>
          <a:spcPct val="0"/>
        </a:spcBef>
        <a:spcAft>
          <a:spcPct val="0"/>
        </a:spcAft>
        <a:defRPr sz="3000" kern="1200">
          <a:solidFill>
            <a:schemeClr val="tx2"/>
          </a:solidFill>
          <a:latin typeface="+mj-lt"/>
          <a:ea typeface="+mj-ea"/>
          <a:cs typeface="+mj-cs"/>
        </a:defRPr>
      </a:lvl1pPr>
      <a:lvl2pPr algn="l" rtl="0" fontAlgn="base">
        <a:spcBef>
          <a:spcPct val="0"/>
        </a:spcBef>
        <a:spcAft>
          <a:spcPct val="0"/>
        </a:spcAft>
        <a:defRPr sz="3000">
          <a:solidFill>
            <a:schemeClr val="tx2"/>
          </a:solidFill>
          <a:latin typeface="Segoe UI Semibold" panose="020B0502040204020203" pitchFamily="34" charset="0"/>
        </a:defRPr>
      </a:lvl2pPr>
      <a:lvl3pPr algn="l" rtl="0" fontAlgn="base">
        <a:spcBef>
          <a:spcPct val="0"/>
        </a:spcBef>
        <a:spcAft>
          <a:spcPct val="0"/>
        </a:spcAft>
        <a:defRPr sz="3000">
          <a:solidFill>
            <a:schemeClr val="tx2"/>
          </a:solidFill>
          <a:latin typeface="Segoe UI Semibold" panose="020B0502040204020203" pitchFamily="34" charset="0"/>
        </a:defRPr>
      </a:lvl3pPr>
      <a:lvl4pPr algn="l" rtl="0" fontAlgn="base">
        <a:spcBef>
          <a:spcPct val="0"/>
        </a:spcBef>
        <a:spcAft>
          <a:spcPct val="0"/>
        </a:spcAft>
        <a:defRPr sz="3000">
          <a:solidFill>
            <a:schemeClr val="tx2"/>
          </a:solidFill>
          <a:latin typeface="Segoe UI Semibold" panose="020B0502040204020203" pitchFamily="34" charset="0"/>
        </a:defRPr>
      </a:lvl4pPr>
      <a:lvl5pPr algn="l" rtl="0" fontAlgn="base">
        <a:spcBef>
          <a:spcPct val="0"/>
        </a:spcBef>
        <a:spcAft>
          <a:spcPct val="0"/>
        </a:spcAft>
        <a:defRPr sz="3000">
          <a:solidFill>
            <a:schemeClr val="tx2"/>
          </a:solidFill>
          <a:latin typeface="Segoe UI Semibold" panose="020B0502040204020203" pitchFamily="34" charset="0"/>
        </a:defRPr>
      </a:lvl5pPr>
      <a:lvl6pPr marL="457200" algn="l" rtl="0" fontAlgn="base">
        <a:spcBef>
          <a:spcPct val="0"/>
        </a:spcBef>
        <a:spcAft>
          <a:spcPct val="0"/>
        </a:spcAft>
        <a:defRPr sz="3000">
          <a:solidFill>
            <a:schemeClr val="tx2"/>
          </a:solidFill>
          <a:latin typeface="Segoe UI Semibold" panose="020B0502040204020203" pitchFamily="34" charset="0"/>
        </a:defRPr>
      </a:lvl6pPr>
      <a:lvl7pPr marL="914400" algn="l" rtl="0" fontAlgn="base">
        <a:spcBef>
          <a:spcPct val="0"/>
        </a:spcBef>
        <a:spcAft>
          <a:spcPct val="0"/>
        </a:spcAft>
        <a:defRPr sz="3000">
          <a:solidFill>
            <a:schemeClr val="tx2"/>
          </a:solidFill>
          <a:latin typeface="Segoe UI Semibold" panose="020B0502040204020203" pitchFamily="34" charset="0"/>
        </a:defRPr>
      </a:lvl7pPr>
      <a:lvl8pPr marL="1371600" algn="l" rtl="0" fontAlgn="base">
        <a:spcBef>
          <a:spcPct val="0"/>
        </a:spcBef>
        <a:spcAft>
          <a:spcPct val="0"/>
        </a:spcAft>
        <a:defRPr sz="3000">
          <a:solidFill>
            <a:schemeClr val="tx2"/>
          </a:solidFill>
          <a:latin typeface="Segoe UI Semibold" panose="020B0502040204020203" pitchFamily="34" charset="0"/>
        </a:defRPr>
      </a:lvl8pPr>
      <a:lvl9pPr marL="1828800" algn="l" rtl="0" fontAlgn="base">
        <a:spcBef>
          <a:spcPct val="0"/>
        </a:spcBef>
        <a:spcAft>
          <a:spcPct val="0"/>
        </a:spcAft>
        <a:defRPr sz="3000">
          <a:solidFill>
            <a:schemeClr val="tx2"/>
          </a:solidFill>
          <a:latin typeface="Segoe UI Semibold" panose="020B0502040204020203" pitchFamily="34" charset="0"/>
        </a:defRPr>
      </a:lvl9pPr>
    </p:titleStyle>
    <p:bodyStyle>
      <a:lvl1pPr marL="273050" indent="-190500" algn="l" rtl="0" fontAlgn="base">
        <a:spcBef>
          <a:spcPts val="225"/>
        </a:spcBef>
        <a:spcAft>
          <a:spcPct val="0"/>
        </a:spcAft>
        <a:buClr>
          <a:srgbClr val="00A4CF"/>
        </a:buClr>
        <a:buFont typeface="Georgia" panose="02040502050405020303" pitchFamily="18" charset="0"/>
        <a:buChar char="•"/>
        <a:defRPr sz="2100" kern="1200">
          <a:solidFill>
            <a:schemeClr val="tx2"/>
          </a:solidFill>
          <a:latin typeface="+mn-lt"/>
          <a:ea typeface="+mn-ea"/>
          <a:cs typeface="+mn-cs"/>
        </a:defRPr>
      </a:lvl1pPr>
      <a:lvl2pPr marL="493713" indent="-184150" algn="l" rtl="0" fontAlgn="base">
        <a:spcBef>
          <a:spcPts val="225"/>
        </a:spcBef>
        <a:spcAft>
          <a:spcPct val="0"/>
        </a:spcAft>
        <a:buClr>
          <a:schemeClr val="accent2"/>
        </a:buClr>
        <a:buFont typeface="Georgia" panose="02040502050405020303" pitchFamily="18" charset="0"/>
        <a:buChar char="▫"/>
        <a:defRPr sz="1900" kern="1200">
          <a:solidFill>
            <a:schemeClr val="tx2"/>
          </a:solidFill>
          <a:latin typeface="+mn-lt"/>
          <a:ea typeface="+mn-ea"/>
          <a:cs typeface="+mn-cs"/>
        </a:defRPr>
      </a:lvl2pPr>
      <a:lvl3pPr marL="692150" indent="-163513" algn="l" rtl="0" fontAlgn="base">
        <a:spcBef>
          <a:spcPts val="225"/>
        </a:spcBef>
        <a:spcAft>
          <a:spcPct val="0"/>
        </a:spcAft>
        <a:buClr>
          <a:schemeClr val="accent1"/>
        </a:buClr>
        <a:buFont typeface="Wingdings 2" pitchFamily="2" charset="2"/>
        <a:buChar char=""/>
        <a:defRPr kern="1200">
          <a:solidFill>
            <a:schemeClr val="tx2"/>
          </a:solidFill>
          <a:latin typeface="+mn-lt"/>
          <a:ea typeface="+mn-ea"/>
          <a:cs typeface="+mn-cs"/>
        </a:defRPr>
      </a:lvl3pPr>
      <a:lvl4pPr marL="884238" indent="-150813" algn="l" rtl="0" fontAlgn="base">
        <a:spcBef>
          <a:spcPts val="225"/>
        </a:spcBef>
        <a:spcAft>
          <a:spcPct val="0"/>
        </a:spcAft>
        <a:buClr>
          <a:schemeClr val="accent1"/>
        </a:buClr>
        <a:buFont typeface="Wingdings 2" pitchFamily="2" charset="2"/>
        <a:buChar char=""/>
        <a:defRPr sz="1600" kern="1200">
          <a:solidFill>
            <a:schemeClr val="tx2"/>
          </a:solidFill>
          <a:latin typeface="+mn-lt"/>
          <a:ea typeface="+mn-ea"/>
          <a:cs typeface="+mn-cs"/>
        </a:defRPr>
      </a:lvl4pPr>
      <a:lvl5pPr marL="1041400" indent="-136525" algn="l" rtl="0" fontAlgn="base">
        <a:spcBef>
          <a:spcPts val="225"/>
        </a:spcBef>
        <a:spcAft>
          <a:spcPct val="0"/>
        </a:spcAft>
        <a:buClr>
          <a:schemeClr val="accent1"/>
        </a:buClr>
        <a:buFont typeface="Wingdings 2" pitchFamily="2" charset="2"/>
        <a:buChar char=""/>
        <a:defRPr sz="1500" kern="1200">
          <a:solidFill>
            <a:schemeClr val="tx2"/>
          </a:solidFill>
          <a:latin typeface="+mn-lt"/>
          <a:ea typeface="+mn-ea"/>
          <a:cs typeface="+mn-cs"/>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5.jpe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23.jpe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14.png"/><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27.png"/><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28.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media/image28.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28.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29.png"/><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29.png"/><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38.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33.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41.xml"/><Relationship Id="rId5" Type="http://schemas.openxmlformats.org/officeDocument/2006/relationships/image" Target="../media/image34.png"/><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28.png"/><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43.xml"/><Relationship Id="rId5" Type="http://schemas.openxmlformats.org/officeDocument/2006/relationships/image" Target="../media/image30.png"/><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44.xml"/><Relationship Id="rId5" Type="http://schemas.openxmlformats.org/officeDocument/2006/relationships/image" Target="../media/image35.png"/><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45.xml"/><Relationship Id="rId5" Type="http://schemas.openxmlformats.org/officeDocument/2006/relationships/image" Target="../media/image28.png"/><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46.xml"/><Relationship Id="rId5" Type="http://schemas.openxmlformats.org/officeDocument/2006/relationships/image" Target="../media/image36.jpeg"/><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3.xml"/><Relationship Id="rId1" Type="http://schemas.openxmlformats.org/officeDocument/2006/relationships/tags" Target="../tags/tag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48.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49.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50.xml"/><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tags" Target="../tags/tag51.xml"/><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ags" Target="../tags/tag52.xml"/><Relationship Id="rId4" Type="http://schemas.openxmlformats.org/officeDocument/2006/relationships/image" Target="../media/image4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tags" Target="../tags/tag53.xml"/><Relationship Id="rId4" Type="http://schemas.openxmlformats.org/officeDocument/2006/relationships/image" Target="../media/image42.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tags" Target="../tags/tag54.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6.xml"/><Relationship Id="rId1" Type="http://schemas.openxmlformats.org/officeDocument/2006/relationships/tags" Target="../tags/tag56.xml"/><Relationship Id="rId5" Type="http://schemas.openxmlformats.org/officeDocument/2006/relationships/image" Target="../media/image2.jpeg"/><Relationship Id="rId4" Type="http://schemas.openxmlformats.org/officeDocument/2006/relationships/hyperlink" Target="https://www.digitallearn.org/" TargetMode="Externa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xml"/><Relationship Id="rId1" Type="http://schemas.openxmlformats.org/officeDocument/2006/relationships/tags" Target="../tags/tag5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429BF2A4-9B58-0A46-A9CC-E72E0285B8D1}"/>
              </a:ext>
            </a:extLst>
          </p:cNvPr>
          <p:cNvSpPr>
            <a:spLocks noGrp="1"/>
          </p:cNvSpPr>
          <p:nvPr>
            <p:ph type="subTitle" idx="1"/>
          </p:nvPr>
        </p:nvSpPr>
        <p:spPr>
          <a:xfrm>
            <a:off x="31595" y="4114800"/>
            <a:ext cx="4953000" cy="1752600"/>
          </a:xfrm>
        </p:spPr>
        <p:txBody>
          <a:bodyPr>
            <a:normAutofit/>
          </a:bodyPr>
          <a:lstStyle/>
          <a:p>
            <a:r>
              <a:rPr lang="es-419" dirty="0"/>
              <a:t>Nombre del instructor voluntario:</a:t>
            </a:r>
          </a:p>
          <a:p>
            <a:r>
              <a:rPr lang="es-419" dirty="0"/>
              <a:t>Afiliación del instructor:</a:t>
            </a:r>
          </a:p>
          <a:p>
            <a:r>
              <a:rPr lang="es-419" dirty="0"/>
              <a:t>Nombre del lugar: </a:t>
            </a:r>
          </a:p>
        </p:txBody>
      </p:sp>
      <p:sp>
        <p:nvSpPr>
          <p:cNvPr id="3" name="Title 2">
            <a:extLst>
              <a:ext uri="{FF2B5EF4-FFF2-40B4-BE49-F238E27FC236}">
                <a16:creationId xmlns:a16="http://schemas.microsoft.com/office/drawing/2014/main" id="{F4713738-5AF9-9343-952E-417C1CF65187}"/>
              </a:ext>
            </a:extLst>
          </p:cNvPr>
          <p:cNvSpPr>
            <a:spLocks noGrp="1"/>
          </p:cNvSpPr>
          <p:nvPr>
            <p:ph type="ctrTitle"/>
          </p:nvPr>
        </p:nvSpPr>
        <p:spPr>
          <a:xfrm>
            <a:off x="457200" y="2030956"/>
            <a:ext cx="8458200" cy="1470025"/>
          </a:xfrm>
        </p:spPr>
        <p:txBody>
          <a:bodyPr>
            <a:normAutofit fontScale="90000"/>
          </a:bodyPr>
          <a:lstStyle/>
          <a:p>
            <a:r>
              <a:rPr lang="es-419" sz="4800" dirty="0"/>
              <a:t>Conceptos básicos de ciberseguridad</a:t>
            </a:r>
          </a:p>
        </p:txBody>
      </p:sp>
      <p:sp>
        <p:nvSpPr>
          <p:cNvPr id="5" name="Slide Number Placeholder 4">
            <a:extLst>
              <a:ext uri="{FF2B5EF4-FFF2-40B4-BE49-F238E27FC236}">
                <a16:creationId xmlns:a16="http://schemas.microsoft.com/office/drawing/2014/main" id="{EBED2F3C-FF39-084F-B5D7-AE6894092780}"/>
              </a:ext>
            </a:extLst>
          </p:cNvPr>
          <p:cNvSpPr>
            <a:spLocks noGrp="1"/>
          </p:cNvSpPr>
          <p:nvPr>
            <p:ph type="sldNum" sz="quarter" idx="12"/>
          </p:nvPr>
        </p:nvSpPr>
        <p:spPr/>
        <p:txBody>
          <a:bodyPr/>
          <a:lstStyle/>
          <a:p>
            <a:fld id="{D852D4E8-E283-404D-80D7-3AF63315721A}" type="slidenum">
              <a:rPr lang="en-US" smtClean="0"/>
              <a:t>1</a:t>
            </a:fld>
            <a:endParaRPr lang="es-419" dirty="0"/>
          </a:p>
        </p:txBody>
      </p:sp>
      <p:pic>
        <p:nvPicPr>
          <p:cNvPr id="9" name="Picture 8" descr="https://www.digitallearn.org">
            <a:extLst>
              <a:ext uri="{FF2B5EF4-FFF2-40B4-BE49-F238E27FC236}">
                <a16:creationId xmlns:a16="http://schemas.microsoft.com/office/drawing/2014/main" id="{DFB13EF5-C1CE-AEC5-9FCF-267E270E535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0200" y="4431261"/>
            <a:ext cx="3135454" cy="733780"/>
          </a:xfrm>
          <a:prstGeom prst="rect">
            <a:avLst/>
          </a:prstGeom>
        </p:spPr>
      </p:pic>
      <p:sp>
        <p:nvSpPr>
          <p:cNvPr id="7" name="TextBox 6">
            <a:extLst>
              <a:ext uri="{FF2B5EF4-FFF2-40B4-BE49-F238E27FC236}">
                <a16:creationId xmlns:a16="http://schemas.microsoft.com/office/drawing/2014/main" id="{FECAF909-A29C-F2DD-4AAE-17CCD0DE230B}"/>
              </a:ext>
            </a:extLst>
          </p:cNvPr>
          <p:cNvSpPr txBox="1"/>
          <p:nvPr/>
        </p:nvSpPr>
        <p:spPr>
          <a:xfrm>
            <a:off x="0" y="6260068"/>
            <a:ext cx="9067800" cy="369332"/>
          </a:xfrm>
          <a:prstGeom prst="rect">
            <a:avLst/>
          </a:prstGeom>
          <a:noFill/>
        </p:spPr>
        <p:txBody>
          <a:bodyPr wrap="square">
            <a:spAutoFit/>
          </a:bodyPr>
          <a:lstStyle/>
          <a:p>
            <a:pPr algn="ctr"/>
            <a:r>
              <a:rPr lang="en-US" sz="1800" dirty="0" err="1"/>
              <a:t>Proporcionado</a:t>
            </a:r>
            <a:r>
              <a:rPr lang="en-US" sz="1800" dirty="0"/>
              <a:t> </a:t>
            </a:r>
            <a:r>
              <a:rPr lang="en-US" sz="1800" dirty="0" err="1"/>
              <a:t>por</a:t>
            </a:r>
            <a:r>
              <a:rPr lang="en-US" sz="1800" dirty="0"/>
              <a:t> AT&amp;T y Public Library Association.</a:t>
            </a:r>
          </a:p>
        </p:txBody>
      </p:sp>
      <p:sp>
        <p:nvSpPr>
          <p:cNvPr id="8" name="TextBox 7">
            <a:extLst>
              <a:ext uri="{FF2B5EF4-FFF2-40B4-BE49-F238E27FC236}">
                <a16:creationId xmlns:a16="http://schemas.microsoft.com/office/drawing/2014/main" id="{4F3F6F1C-4948-ECEA-EF19-E4856E060C5A}"/>
              </a:ext>
            </a:extLst>
          </p:cNvPr>
          <p:cNvSpPr txBox="1"/>
          <p:nvPr/>
        </p:nvSpPr>
        <p:spPr>
          <a:xfrm>
            <a:off x="6352321" y="5509707"/>
            <a:ext cx="1997075" cy="369332"/>
          </a:xfrm>
          <a:prstGeom prst="rect">
            <a:avLst/>
          </a:prstGeom>
          <a:noFill/>
        </p:spPr>
        <p:txBody>
          <a:bodyPr wrap="square">
            <a:spAutoFit/>
          </a:bodyPr>
          <a:lstStyle/>
          <a:p>
            <a:r>
              <a:rPr lang="en-US" dirty="0" err="1"/>
              <a:t>Su</a:t>
            </a:r>
            <a:r>
              <a:rPr lang="en-US" dirty="0"/>
              <a:t> </a:t>
            </a:r>
            <a:r>
              <a:rPr lang="en-US" dirty="0" err="1"/>
              <a:t>logotipo</a:t>
            </a:r>
            <a:r>
              <a:rPr lang="en-US" dirty="0"/>
              <a:t> </a:t>
            </a:r>
            <a:r>
              <a:rPr lang="en-US" dirty="0" err="1"/>
              <a:t>aquí</a:t>
            </a:r>
            <a:endParaRPr lang="en-US" dirty="0"/>
          </a:p>
        </p:txBody>
      </p:sp>
    </p:spTree>
    <p:custDataLst>
      <p:tags r:id="rId1"/>
    </p:custDataLst>
    <p:extLst>
      <p:ext uri="{BB962C8B-B14F-4D97-AF65-F5344CB8AC3E}">
        <p14:creationId xmlns:p14="http://schemas.microsoft.com/office/powerpoint/2010/main" val="177179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10</a:t>
            </a:fld>
            <a:endParaRPr lang="es-419"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s-419" sz="4800" dirty="0"/>
              <a:t>Actividad 1</a:t>
            </a:r>
          </a:p>
        </p:txBody>
      </p:sp>
    </p:spTree>
    <p:custDataLst>
      <p:tags r:id="rId1"/>
    </p:custDataLst>
    <p:extLst>
      <p:ext uri="{BB962C8B-B14F-4D97-AF65-F5344CB8AC3E}">
        <p14:creationId xmlns:p14="http://schemas.microsoft.com/office/powerpoint/2010/main" val="174782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D5E6E6-F59E-48EF-98F9-7FF84C20EEB7}"/>
              </a:ext>
            </a:extLst>
          </p:cNvPr>
          <p:cNvSpPr>
            <a:spLocks noGrp="1"/>
          </p:cNvSpPr>
          <p:nvPr>
            <p:ph type="sldNum" sz="quarter" idx="12"/>
          </p:nvPr>
        </p:nvSpPr>
        <p:spPr/>
        <p:txBody>
          <a:bodyPr/>
          <a:lstStyle/>
          <a:p>
            <a:fld id="{D852D4E8-E283-404D-80D7-3AF63315721A}" type="slidenum">
              <a:rPr lang="en-US" smtClean="0"/>
              <a:t>11</a:t>
            </a:fld>
            <a:endParaRPr lang="es-419" dirty="0"/>
          </a:p>
        </p:txBody>
      </p:sp>
      <p:sp>
        <p:nvSpPr>
          <p:cNvPr id="3" name="TextBox 2">
            <a:extLst>
              <a:ext uri="{FF2B5EF4-FFF2-40B4-BE49-F238E27FC236}">
                <a16:creationId xmlns:a16="http://schemas.microsoft.com/office/drawing/2014/main" id="{E5C3990B-13AD-4DAA-90F4-1C8ED20A8B35}"/>
              </a:ext>
            </a:extLst>
          </p:cNvPr>
          <p:cNvSpPr txBox="1"/>
          <p:nvPr/>
        </p:nvSpPr>
        <p:spPr>
          <a:xfrm>
            <a:off x="207034" y="701615"/>
            <a:ext cx="8792962" cy="5909310"/>
          </a:xfrm>
          <a:prstGeom prst="rect">
            <a:avLst/>
          </a:prstGeom>
          <a:noFill/>
        </p:spPr>
        <p:txBody>
          <a:bodyPr wrap="square" rtlCol="0">
            <a:spAutoFit/>
          </a:bodyPr>
          <a:lstStyle/>
          <a:p>
            <a:r>
              <a:rPr lang="es-419" b="1" dirty="0">
                <a:latin typeface="+mn-lt"/>
                <a:cs typeface="ATT Aleck Sans Light" panose="020B0403020203020204" pitchFamily="34" charset="0"/>
              </a:rPr>
              <a:t>ACTIVIDAD 1: Sitios web seguros</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Use un explorador web para navegar por un sitio web donde podría hacer compras, transacciones bancarias, utilizar las redes sociales o cualquier otra cosa que sea de su interés. </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Si no tiene una computadora propia, siga al instructor para completar las siguientes tareas. </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Sitio web visitado: ___________________________________________________________</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¿Es seguro el sitio web que visité?	______ Sí	______ No</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¿Cómo determinó que el sitio web era seguro?</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1.	___________________________________________________________________</a:t>
            </a:r>
          </a:p>
          <a:p>
            <a:endParaRPr lang="es-419" dirty="0">
              <a:latin typeface="+mn-lt"/>
              <a:cs typeface="ATT Aleck Sans Light" panose="020B0403020203020204" pitchFamily="34" charset="0"/>
            </a:endParaRPr>
          </a:p>
          <a:p>
            <a:r>
              <a:rPr lang="es-419" dirty="0">
                <a:latin typeface="+mn-lt"/>
                <a:cs typeface="ATT Aleck Sans Light" panose="020B0403020203020204" pitchFamily="34" charset="0"/>
              </a:rPr>
              <a:t>2.	___________________________________________________________________</a:t>
            </a:r>
          </a:p>
          <a:p>
            <a:endParaRPr lang="es-419" dirty="0">
              <a:latin typeface="+mn-lt"/>
              <a:cs typeface="ATT Aleck Sans Light" panose="020B0403020203020204" pitchFamily="34" charset="0"/>
            </a:endParaRPr>
          </a:p>
          <a:p>
            <a:endParaRPr lang="es-419" dirty="0">
              <a:latin typeface="ATT Aleck Sans Light" panose="020B0403020203020204" pitchFamily="34" charset="0"/>
              <a:cs typeface="ATT Aleck Sans Light" panose="020B0403020203020204" pitchFamily="34" charset="0"/>
            </a:endParaRPr>
          </a:p>
          <a:p>
            <a:endParaRPr lang="es-419" dirty="0"/>
          </a:p>
        </p:txBody>
      </p:sp>
    </p:spTree>
    <p:custDataLst>
      <p:tags r:id="rId1"/>
    </p:custDataLst>
    <p:extLst>
      <p:ext uri="{BB962C8B-B14F-4D97-AF65-F5344CB8AC3E}">
        <p14:creationId xmlns:p14="http://schemas.microsoft.com/office/powerpoint/2010/main" val="326754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omputer on a desk&#10;&#10;Description automatically generated with medium confidence">
            <a:extLst>
              <a:ext uri="{FF2B5EF4-FFF2-40B4-BE49-F238E27FC236}">
                <a16:creationId xmlns:a16="http://schemas.microsoft.com/office/drawing/2014/main" id="{E3F3DBA1-969D-46A3-B2B5-61BBB48F7C7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679517" y="1583017"/>
            <a:ext cx="5784966" cy="3691966"/>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Contraseñas seguras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12</a:t>
            </a:fld>
            <a:endParaRPr lang="es-419" dirty="0"/>
          </a:p>
        </p:txBody>
      </p:sp>
      <p:sp>
        <p:nvSpPr>
          <p:cNvPr id="17" name="TextBox 16">
            <a:extLst>
              <a:ext uri="{FF2B5EF4-FFF2-40B4-BE49-F238E27FC236}">
                <a16:creationId xmlns:a16="http://schemas.microsoft.com/office/drawing/2014/main" id="{0540B9A2-2CD5-4574-BED6-F6A8EABB507C}"/>
              </a:ext>
            </a:extLst>
          </p:cNvPr>
          <p:cNvSpPr txBox="1"/>
          <p:nvPr/>
        </p:nvSpPr>
        <p:spPr>
          <a:xfrm>
            <a:off x="1371600" y="5537915"/>
            <a:ext cx="6477000" cy="369332"/>
          </a:xfrm>
          <a:prstGeom prst="rect">
            <a:avLst/>
          </a:prstGeom>
          <a:noFill/>
        </p:spPr>
        <p:txBody>
          <a:bodyPr wrap="square" rtlCol="0">
            <a:spAutoFit/>
          </a:bodyPr>
          <a:lstStyle/>
          <a:p>
            <a:pPr algn="ctr"/>
            <a:r>
              <a:rPr lang="es-419" dirty="0">
                <a:latin typeface="+mn-lt"/>
                <a:cs typeface="ATT Aleck Sans" panose="020B0503020203020204" pitchFamily="34" charset="0"/>
              </a:rPr>
              <a:t>Una contraseña segura es aquella que es </a:t>
            </a:r>
            <a:r>
              <a:rPr lang="es-419" b="1" dirty="0">
                <a:latin typeface="+mn-lt"/>
                <a:cs typeface="ATT Aleck Sans" panose="020B0503020203020204" pitchFamily="34" charset="0"/>
              </a:rPr>
              <a:t>difícil de adivinar</a:t>
            </a:r>
          </a:p>
        </p:txBody>
      </p:sp>
    </p:spTree>
    <p:custDataLst>
      <p:tags r:id="rId1"/>
    </p:custDataLst>
    <p:extLst>
      <p:ext uri="{BB962C8B-B14F-4D97-AF65-F5344CB8AC3E}">
        <p14:creationId xmlns:p14="http://schemas.microsoft.com/office/powerpoint/2010/main" val="379514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762000"/>
            <a:ext cx="8229600" cy="1066800"/>
          </a:xfrm>
        </p:spPr>
        <p:txBody>
          <a:bodyPr/>
          <a:lstStyle/>
          <a:p>
            <a:r>
              <a:rPr lang="es-419" dirty="0"/>
              <a:t>Contraseñas seguras (continuación)</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13</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57728" y="1388538"/>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2304871"/>
            <a:ext cx="5306096" cy="1200329"/>
          </a:xfrm>
          <a:prstGeom prst="rect">
            <a:avLst/>
          </a:prstGeom>
          <a:noFill/>
        </p:spPr>
        <p:txBody>
          <a:bodyPr wrap="square" rtlCol="0">
            <a:spAutoFit/>
          </a:bodyPr>
          <a:lstStyle/>
          <a:p>
            <a:r>
              <a:rPr lang="es-419" sz="2400" dirty="0">
                <a:latin typeface="+mn-lt"/>
                <a:cs typeface="ATT Aleck Sans" panose="020B0503020203020204" pitchFamily="34" charset="0"/>
              </a:rPr>
              <a:t>¿Cómo inventa una contraseña? </a:t>
            </a:r>
          </a:p>
          <a:p>
            <a:endParaRPr lang="es-419" sz="2400" dirty="0">
              <a:latin typeface="ATT Aleck Sans" panose="020B0503020203020204" pitchFamily="34" charset="0"/>
              <a:cs typeface="ATT Aleck Sans" panose="020B0503020203020204" pitchFamily="34" charset="0"/>
            </a:endParaRPr>
          </a:p>
          <a:p>
            <a:r>
              <a:rPr lang="es-419" sz="2400" dirty="0">
                <a:latin typeface="+mn-lt"/>
                <a:cs typeface="ATT Aleck Sans" panose="020B0503020203020204" pitchFamily="34" charset="0"/>
              </a:rPr>
              <a:t>¿Cómo hace que sea fuerte y segura?</a:t>
            </a:r>
          </a:p>
        </p:txBody>
      </p:sp>
    </p:spTree>
    <p:custDataLst>
      <p:tags r:id="rId1"/>
    </p:custDataLst>
    <p:extLst>
      <p:ext uri="{BB962C8B-B14F-4D97-AF65-F5344CB8AC3E}">
        <p14:creationId xmlns:p14="http://schemas.microsoft.com/office/powerpoint/2010/main" val="136831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0F26E59-1A5B-45C9-8147-65E08B90EDFF}"/>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p:blipFill>
        <p:spPr>
          <a:xfrm>
            <a:off x="616426" y="1600200"/>
            <a:ext cx="3686875" cy="4777889"/>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Requisitos comunes</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14</a:t>
            </a:fld>
            <a:endParaRPr lang="es-419" dirty="0"/>
          </a:p>
        </p:txBody>
      </p:sp>
      <p:sp>
        <p:nvSpPr>
          <p:cNvPr id="9" name="TextBox 8">
            <a:extLst>
              <a:ext uri="{FF2B5EF4-FFF2-40B4-BE49-F238E27FC236}">
                <a16:creationId xmlns:a16="http://schemas.microsoft.com/office/drawing/2014/main" id="{D132721B-D3EB-4350-8085-C17FCFB8E710}"/>
              </a:ext>
            </a:extLst>
          </p:cNvPr>
          <p:cNvSpPr txBox="1"/>
          <p:nvPr/>
        </p:nvSpPr>
        <p:spPr>
          <a:xfrm>
            <a:off x="5148464" y="2238039"/>
            <a:ext cx="3448190" cy="2031325"/>
          </a:xfrm>
          <a:prstGeom prst="rect">
            <a:avLst/>
          </a:prstGeom>
          <a:noFill/>
        </p:spPr>
        <p:txBody>
          <a:bodyPr wrap="square" rtlCol="0">
            <a:spAutoFit/>
          </a:bodyPr>
          <a:lstStyle/>
          <a:p>
            <a:r>
              <a:rPr lang="es-419" b="1" dirty="0">
                <a:latin typeface="+mn-lt"/>
                <a:cs typeface="ATT Aleck Sans" panose="020B0503020203020204" pitchFamily="34" charset="0"/>
              </a:rPr>
              <a:t>En general, puede incluir:</a:t>
            </a:r>
          </a:p>
          <a:p>
            <a:endParaRPr lang="es-419" b="1" dirty="0">
              <a:latin typeface="+mn-lt"/>
              <a:cs typeface="ATT Aleck Sans" panose="020B0503020203020204" pitchFamily="34" charset="0"/>
            </a:endParaRPr>
          </a:p>
          <a:p>
            <a:pPr marL="285750" indent="-285750">
              <a:buClr>
                <a:schemeClr val="tx2"/>
              </a:buClr>
              <a:buFont typeface="Arial" panose="020B0604020202020204" pitchFamily="34" charset="0"/>
              <a:buChar char="•"/>
            </a:pPr>
            <a:r>
              <a:rPr lang="es-419" dirty="0">
                <a:latin typeface="+mn-lt"/>
                <a:cs typeface="ATT Aleck Sans" panose="020B0503020203020204" pitchFamily="34" charset="0"/>
              </a:rPr>
              <a:t>Números</a:t>
            </a:r>
          </a:p>
          <a:p>
            <a:pPr marL="285750" indent="-285750">
              <a:buClr>
                <a:schemeClr val="tx2"/>
              </a:buClr>
              <a:buFont typeface="Arial" panose="020B0604020202020204" pitchFamily="34" charset="0"/>
              <a:buChar char="•"/>
            </a:pPr>
            <a:r>
              <a:rPr lang="es-419" dirty="0">
                <a:latin typeface="+mn-lt"/>
                <a:cs typeface="ATT Aleck Sans" panose="020B0503020203020204" pitchFamily="34" charset="0"/>
              </a:rPr>
              <a:t>Letras mayúsculas y minúsculas</a:t>
            </a:r>
          </a:p>
          <a:p>
            <a:pPr marL="285750" indent="-285750">
              <a:buClr>
                <a:schemeClr val="tx2"/>
              </a:buClr>
              <a:buFont typeface="Arial" panose="020B0604020202020204" pitchFamily="34" charset="0"/>
              <a:buChar char="•"/>
            </a:pPr>
            <a:r>
              <a:rPr lang="es-419" dirty="0">
                <a:latin typeface="+mn-lt"/>
                <a:cs typeface="ATT Aleck Sans" panose="020B0503020203020204" pitchFamily="34" charset="0"/>
              </a:rPr>
              <a:t>Símbolos, como los signos de puntuación</a:t>
            </a:r>
          </a:p>
        </p:txBody>
      </p:sp>
    </p:spTree>
    <p:custDataLst>
      <p:tags r:id="rId1"/>
    </p:custDataLst>
    <p:extLst>
      <p:ext uri="{BB962C8B-B14F-4D97-AF65-F5344CB8AC3E}">
        <p14:creationId xmlns:p14="http://schemas.microsoft.com/office/powerpoint/2010/main" val="93096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Consejos para crear contraseñas seguras</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15</a:t>
            </a:fld>
            <a:endParaRPr lang="es-419" dirty="0"/>
          </a:p>
        </p:txBody>
      </p:sp>
      <p:pic>
        <p:nvPicPr>
          <p:cNvPr id="8" name="Picture 7">
            <a:extLst>
              <a:ext uri="{FF2B5EF4-FFF2-40B4-BE49-F238E27FC236}">
                <a16:creationId xmlns:a16="http://schemas.microsoft.com/office/drawing/2014/main" id="{2A34BF1F-2D0F-4D71-976D-0D22DA82F28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86199" y="1310640"/>
            <a:ext cx="2681179" cy="2194560"/>
          </a:xfrm>
          <a:prstGeom prst="rect">
            <a:avLst/>
          </a:prstGeom>
        </p:spPr>
      </p:pic>
      <p:grpSp>
        <p:nvGrpSpPr>
          <p:cNvPr id="16" name="Group 15">
            <a:extLst>
              <a:ext uri="{FF2B5EF4-FFF2-40B4-BE49-F238E27FC236}">
                <a16:creationId xmlns:a16="http://schemas.microsoft.com/office/drawing/2014/main" id="{817F1F46-4DEB-480A-848E-2D78E8E5E075}"/>
              </a:ext>
            </a:extLst>
          </p:cNvPr>
          <p:cNvGrpSpPr/>
          <p:nvPr/>
        </p:nvGrpSpPr>
        <p:grpSpPr>
          <a:xfrm>
            <a:off x="781784" y="2057400"/>
            <a:ext cx="4861675" cy="749213"/>
            <a:chOff x="781784" y="2238057"/>
            <a:chExt cx="4861675" cy="749213"/>
          </a:xfrm>
        </p:grpSpPr>
        <p:pic>
          <p:nvPicPr>
            <p:cNvPr id="12" name="Picture 11" descr="Icon&#10;&#10;Description automatically generated">
              <a:extLst>
                <a:ext uri="{FF2B5EF4-FFF2-40B4-BE49-F238E27FC236}">
                  <a16:creationId xmlns:a16="http://schemas.microsoft.com/office/drawing/2014/main" id="{945F9260-083D-4371-9EA9-0E5EBE65A07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15" name="TextBox 14">
              <a:extLst>
                <a:ext uri="{FF2B5EF4-FFF2-40B4-BE49-F238E27FC236}">
                  <a16:creationId xmlns:a16="http://schemas.microsoft.com/office/drawing/2014/main" id="{D16CFE59-0151-4B23-BE3A-482DD560A49F}"/>
                </a:ext>
              </a:extLst>
            </p:cNvPr>
            <p:cNvSpPr txBox="1"/>
            <p:nvPr/>
          </p:nvSpPr>
          <p:spPr>
            <a:xfrm>
              <a:off x="1238984" y="2279384"/>
              <a:ext cx="4404475" cy="707886"/>
            </a:xfrm>
            <a:prstGeom prst="rect">
              <a:avLst/>
            </a:prstGeom>
            <a:noFill/>
          </p:spPr>
          <p:txBody>
            <a:bodyPr wrap="none" rtlCol="0">
              <a:spAutoFit/>
            </a:bodyPr>
            <a:lstStyle/>
            <a:p>
              <a:r>
                <a:rPr lang="es-419" sz="2000" dirty="0">
                  <a:latin typeface="+mn-lt"/>
                  <a:cs typeface="ATT Aleck Sans" panose="020B0503020203020204" pitchFamily="34" charset="0"/>
                </a:rPr>
                <a:t>No incluya </a:t>
              </a:r>
              <a:r>
                <a:rPr lang="es-419" sz="2000" b="1" dirty="0">
                  <a:latin typeface="+mn-lt"/>
                  <a:cs typeface="ATT Aleck Sans" panose="020B0503020203020204" pitchFamily="34" charset="0"/>
                </a:rPr>
                <a:t>palabras comunes </a:t>
              </a:r>
              <a:r>
                <a:rPr lang="es-419" sz="2000" dirty="0">
                  <a:latin typeface="+mn-lt"/>
                  <a:cs typeface="ATT Aleck Sans" panose="020B0503020203020204" pitchFamily="34" charset="0"/>
                </a:rPr>
                <a:t>como </a:t>
              </a:r>
            </a:p>
            <a:p>
              <a:r>
                <a:rPr lang="es-419" sz="2000" dirty="0">
                  <a:latin typeface="+mn-lt"/>
                  <a:cs typeface="ATT Aleck Sans" panose="020B0503020203020204" pitchFamily="34" charset="0"/>
                </a:rPr>
                <a:t>"contraseña"</a:t>
              </a:r>
            </a:p>
          </p:txBody>
        </p:sp>
      </p:grpSp>
      <p:grpSp>
        <p:nvGrpSpPr>
          <p:cNvPr id="17" name="Group 16">
            <a:extLst>
              <a:ext uri="{FF2B5EF4-FFF2-40B4-BE49-F238E27FC236}">
                <a16:creationId xmlns:a16="http://schemas.microsoft.com/office/drawing/2014/main" id="{5F998439-A575-4CB9-BC87-381DA02242AB}"/>
              </a:ext>
            </a:extLst>
          </p:cNvPr>
          <p:cNvGrpSpPr/>
          <p:nvPr/>
        </p:nvGrpSpPr>
        <p:grpSpPr>
          <a:xfrm>
            <a:off x="781784" y="2999608"/>
            <a:ext cx="4489714" cy="457200"/>
            <a:chOff x="781784" y="2238057"/>
            <a:chExt cx="4489714" cy="457200"/>
          </a:xfrm>
        </p:grpSpPr>
        <p:pic>
          <p:nvPicPr>
            <p:cNvPr id="18" name="Picture 17" descr="Icon&#10;&#10;Description automatically generated">
              <a:extLst>
                <a:ext uri="{FF2B5EF4-FFF2-40B4-BE49-F238E27FC236}">
                  <a16:creationId xmlns:a16="http://schemas.microsoft.com/office/drawing/2014/main" id="{19FDB77E-74A2-4BAD-B175-80BBC92BC39F}"/>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19" name="TextBox 18">
              <a:extLst>
                <a:ext uri="{FF2B5EF4-FFF2-40B4-BE49-F238E27FC236}">
                  <a16:creationId xmlns:a16="http://schemas.microsoft.com/office/drawing/2014/main" id="{0E011B7C-65D8-45CA-9AA0-BD78307F80A4}"/>
                </a:ext>
              </a:extLst>
            </p:cNvPr>
            <p:cNvSpPr txBox="1"/>
            <p:nvPr/>
          </p:nvSpPr>
          <p:spPr>
            <a:xfrm>
              <a:off x="1238984" y="2281991"/>
              <a:ext cx="4032514" cy="400110"/>
            </a:xfrm>
            <a:prstGeom prst="rect">
              <a:avLst/>
            </a:prstGeom>
            <a:noFill/>
          </p:spPr>
          <p:txBody>
            <a:bodyPr wrap="none" rtlCol="0">
              <a:spAutoFit/>
            </a:bodyPr>
            <a:lstStyle/>
            <a:p>
              <a:r>
                <a:rPr lang="es-419" sz="2000" dirty="0">
                  <a:latin typeface="+mn-lt"/>
                  <a:cs typeface="ATT Aleck Sans" panose="020B0503020203020204" pitchFamily="34" charset="0"/>
                </a:rPr>
                <a:t>No incluya </a:t>
              </a:r>
              <a:r>
                <a:rPr lang="es-419" sz="2000" b="1" dirty="0">
                  <a:latin typeface="+mn-lt"/>
                  <a:cs typeface="ATT Aleck Sans" panose="020B0503020203020204" pitchFamily="34" charset="0"/>
                </a:rPr>
                <a:t>información personal</a:t>
              </a:r>
            </a:p>
          </p:txBody>
        </p:sp>
      </p:grpSp>
      <p:grpSp>
        <p:nvGrpSpPr>
          <p:cNvPr id="20" name="Group 19">
            <a:extLst>
              <a:ext uri="{FF2B5EF4-FFF2-40B4-BE49-F238E27FC236}">
                <a16:creationId xmlns:a16="http://schemas.microsoft.com/office/drawing/2014/main" id="{DC5A5B6F-232A-4278-83D2-EF67CFB0C8BF}"/>
              </a:ext>
            </a:extLst>
          </p:cNvPr>
          <p:cNvGrpSpPr/>
          <p:nvPr/>
        </p:nvGrpSpPr>
        <p:grpSpPr>
          <a:xfrm>
            <a:off x="781784" y="3761159"/>
            <a:ext cx="7378197" cy="457200"/>
            <a:chOff x="781784" y="2238057"/>
            <a:chExt cx="7378197" cy="457200"/>
          </a:xfrm>
        </p:grpSpPr>
        <p:pic>
          <p:nvPicPr>
            <p:cNvPr id="21" name="Picture 20" descr="Icon&#10;&#10;Description automatically generated">
              <a:extLst>
                <a:ext uri="{FF2B5EF4-FFF2-40B4-BE49-F238E27FC236}">
                  <a16:creationId xmlns:a16="http://schemas.microsoft.com/office/drawing/2014/main" id="{01C1995D-CAA1-44E5-938B-6071C424544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22" name="TextBox 21">
              <a:extLst>
                <a:ext uri="{FF2B5EF4-FFF2-40B4-BE49-F238E27FC236}">
                  <a16:creationId xmlns:a16="http://schemas.microsoft.com/office/drawing/2014/main" id="{48D3EA09-245B-4F0B-8A1E-9EE0995577EE}"/>
                </a:ext>
              </a:extLst>
            </p:cNvPr>
            <p:cNvSpPr txBox="1"/>
            <p:nvPr/>
          </p:nvSpPr>
          <p:spPr>
            <a:xfrm>
              <a:off x="1238984" y="2274136"/>
              <a:ext cx="6920997" cy="400110"/>
            </a:xfrm>
            <a:prstGeom prst="rect">
              <a:avLst/>
            </a:prstGeom>
            <a:noFill/>
          </p:spPr>
          <p:txBody>
            <a:bodyPr wrap="none" rtlCol="0">
              <a:spAutoFit/>
            </a:bodyPr>
            <a:lstStyle/>
            <a:p>
              <a:r>
                <a:rPr lang="es-419" sz="2000" dirty="0">
                  <a:latin typeface="+mn-lt"/>
                  <a:cs typeface="ATT Aleck Sans" panose="020B0503020203020204" pitchFamily="34" charset="0"/>
                </a:rPr>
                <a:t>No use la </a:t>
              </a:r>
              <a:r>
                <a:rPr lang="es-419" sz="2000" b="1" dirty="0">
                  <a:latin typeface="+mn-lt"/>
                  <a:cs typeface="ATT Aleck Sans" panose="020B0503020203020204" pitchFamily="34" charset="0"/>
                </a:rPr>
                <a:t>misma contraseña </a:t>
              </a:r>
              <a:r>
                <a:rPr lang="es-419" sz="2000" dirty="0">
                  <a:latin typeface="+mn-lt"/>
                  <a:cs typeface="ATT Aleck Sans" panose="020B0503020203020204" pitchFamily="34" charset="0"/>
                </a:rPr>
                <a:t>en varias cuentas o sitios web</a:t>
              </a:r>
            </a:p>
          </p:txBody>
        </p:sp>
      </p:grpSp>
      <p:grpSp>
        <p:nvGrpSpPr>
          <p:cNvPr id="26" name="Group 25">
            <a:extLst>
              <a:ext uri="{FF2B5EF4-FFF2-40B4-BE49-F238E27FC236}">
                <a16:creationId xmlns:a16="http://schemas.microsoft.com/office/drawing/2014/main" id="{5BA12743-6D97-471D-B77A-B9C8F587EA9B}"/>
              </a:ext>
            </a:extLst>
          </p:cNvPr>
          <p:cNvGrpSpPr/>
          <p:nvPr/>
        </p:nvGrpSpPr>
        <p:grpSpPr>
          <a:xfrm>
            <a:off x="781784" y="4522709"/>
            <a:ext cx="7905016" cy="743965"/>
            <a:chOff x="781784" y="2238057"/>
            <a:chExt cx="7905016" cy="743965"/>
          </a:xfrm>
        </p:grpSpPr>
        <p:pic>
          <p:nvPicPr>
            <p:cNvPr id="27" name="Picture 26" descr="Icon&#10;&#10;Description automatically generated">
              <a:extLst>
                <a:ext uri="{FF2B5EF4-FFF2-40B4-BE49-F238E27FC236}">
                  <a16:creationId xmlns:a16="http://schemas.microsoft.com/office/drawing/2014/main" id="{FE7320A6-34B6-4A3F-AD57-63E22876F5E4}"/>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28" name="TextBox 27">
              <a:extLst>
                <a:ext uri="{FF2B5EF4-FFF2-40B4-BE49-F238E27FC236}">
                  <a16:creationId xmlns:a16="http://schemas.microsoft.com/office/drawing/2014/main" id="{38CE9150-BEC3-40BB-AE26-512A70A6E05B}"/>
                </a:ext>
              </a:extLst>
            </p:cNvPr>
            <p:cNvSpPr txBox="1"/>
            <p:nvPr/>
          </p:nvSpPr>
          <p:spPr>
            <a:xfrm>
              <a:off x="1238984" y="2274136"/>
              <a:ext cx="7447816" cy="707886"/>
            </a:xfrm>
            <a:prstGeom prst="rect">
              <a:avLst/>
            </a:prstGeom>
            <a:noFill/>
          </p:spPr>
          <p:txBody>
            <a:bodyPr wrap="square" rtlCol="0">
              <a:spAutoFit/>
            </a:bodyPr>
            <a:lstStyle/>
            <a:p>
              <a:r>
                <a:rPr lang="es-419" sz="2000" dirty="0">
                  <a:latin typeface="+mn-lt"/>
                  <a:cs typeface="ATT Aleck Sans" panose="020B0503020203020204" pitchFamily="34" charset="0"/>
                </a:rPr>
                <a:t>No comparta su contraseña con otras personas: manténgala </a:t>
              </a:r>
              <a:r>
                <a:rPr lang="es-419" sz="2000" b="1" dirty="0">
                  <a:latin typeface="+mn-lt"/>
                  <a:cs typeface="ATT Aleck Sans" panose="020B0503020203020204" pitchFamily="34" charset="0"/>
                </a:rPr>
                <a:t>privada</a:t>
              </a:r>
            </a:p>
          </p:txBody>
        </p:sp>
      </p:grpSp>
    </p:spTree>
    <p:custDataLst>
      <p:tags r:id="rId1"/>
    </p:custDataLst>
    <p:extLst>
      <p:ext uri="{BB962C8B-B14F-4D97-AF65-F5344CB8AC3E}">
        <p14:creationId xmlns:p14="http://schemas.microsoft.com/office/powerpoint/2010/main" val="288515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Consejos para lograr contraseñas seguras </a:t>
            </a:r>
            <a:r>
              <a:rPr lang="es-419" sz="2000" dirty="0"/>
              <a:t>(continuación)</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16</a:t>
            </a:fld>
            <a:endParaRPr lang="es-419" dirty="0"/>
          </a:p>
        </p:txBody>
      </p:sp>
      <p:pic>
        <p:nvPicPr>
          <p:cNvPr id="8" name="Picture 7">
            <a:extLst>
              <a:ext uri="{FF2B5EF4-FFF2-40B4-BE49-F238E27FC236}">
                <a16:creationId xmlns:a16="http://schemas.microsoft.com/office/drawing/2014/main" id="{2A34BF1F-2D0F-4D71-976D-0D22DA82F28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183236" y="1345263"/>
            <a:ext cx="2681179" cy="2194560"/>
          </a:xfrm>
          <a:prstGeom prst="rect">
            <a:avLst/>
          </a:prstGeom>
        </p:spPr>
      </p:pic>
      <p:grpSp>
        <p:nvGrpSpPr>
          <p:cNvPr id="7" name="Group 6">
            <a:extLst>
              <a:ext uri="{FF2B5EF4-FFF2-40B4-BE49-F238E27FC236}">
                <a16:creationId xmlns:a16="http://schemas.microsoft.com/office/drawing/2014/main" id="{B14DC7F6-6F06-4D1E-B27C-4D18EB4D6495}"/>
              </a:ext>
            </a:extLst>
          </p:cNvPr>
          <p:cNvGrpSpPr/>
          <p:nvPr/>
        </p:nvGrpSpPr>
        <p:grpSpPr>
          <a:xfrm>
            <a:off x="781784" y="1716459"/>
            <a:ext cx="4044016" cy="457200"/>
            <a:chOff x="781784" y="2238057"/>
            <a:chExt cx="4044016" cy="457200"/>
          </a:xfrm>
        </p:grpSpPr>
        <p:pic>
          <p:nvPicPr>
            <p:cNvPr id="9" name="Picture 8">
              <a:extLst>
                <a:ext uri="{FF2B5EF4-FFF2-40B4-BE49-F238E27FC236}">
                  <a16:creationId xmlns:a16="http://schemas.microsoft.com/office/drawing/2014/main" id="{430380B4-B803-4DC6-8F65-FCF8396C3EA7}"/>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0" name="TextBox 9">
              <a:extLst>
                <a:ext uri="{FF2B5EF4-FFF2-40B4-BE49-F238E27FC236}">
                  <a16:creationId xmlns:a16="http://schemas.microsoft.com/office/drawing/2014/main" id="{B5A95275-5A95-4BD1-8729-36DE01E9D7B9}"/>
                </a:ext>
              </a:extLst>
            </p:cNvPr>
            <p:cNvSpPr txBox="1"/>
            <p:nvPr/>
          </p:nvSpPr>
          <p:spPr>
            <a:xfrm>
              <a:off x="1238984" y="2279384"/>
              <a:ext cx="3586816" cy="400110"/>
            </a:xfrm>
            <a:prstGeom prst="rect">
              <a:avLst/>
            </a:prstGeom>
            <a:noFill/>
          </p:spPr>
          <p:txBody>
            <a:bodyPr wrap="none" rtlCol="0">
              <a:spAutoFit/>
            </a:bodyPr>
            <a:lstStyle/>
            <a:p>
              <a:r>
                <a:rPr lang="es-419" sz="2000" dirty="0">
                  <a:latin typeface="+mn-lt"/>
                  <a:cs typeface="ATT Aleck Sans" panose="020B0503020203020204" pitchFamily="34" charset="0"/>
                </a:rPr>
                <a:t>Haga la contraseña </a:t>
              </a:r>
              <a:r>
                <a:rPr lang="es-419" sz="2000" b="1" dirty="0">
                  <a:latin typeface="+mn-lt"/>
                  <a:cs typeface="ATT Aleck Sans" panose="020B0503020203020204" pitchFamily="34" charset="0"/>
                </a:rPr>
                <a:t>más larga</a:t>
              </a:r>
            </a:p>
          </p:txBody>
        </p:sp>
      </p:grpSp>
      <p:grpSp>
        <p:nvGrpSpPr>
          <p:cNvPr id="11" name="Group 10">
            <a:extLst>
              <a:ext uri="{FF2B5EF4-FFF2-40B4-BE49-F238E27FC236}">
                <a16:creationId xmlns:a16="http://schemas.microsoft.com/office/drawing/2014/main" id="{3471C949-6AFD-4CC5-BD95-E97D2BF0D404}"/>
              </a:ext>
            </a:extLst>
          </p:cNvPr>
          <p:cNvGrpSpPr/>
          <p:nvPr/>
        </p:nvGrpSpPr>
        <p:grpSpPr>
          <a:xfrm>
            <a:off x="781784" y="5122894"/>
            <a:ext cx="6059568" cy="1059597"/>
            <a:chOff x="781784" y="2238057"/>
            <a:chExt cx="6059568" cy="1059597"/>
          </a:xfrm>
        </p:grpSpPr>
        <p:pic>
          <p:nvPicPr>
            <p:cNvPr id="12" name="Picture 11">
              <a:extLst>
                <a:ext uri="{FF2B5EF4-FFF2-40B4-BE49-F238E27FC236}">
                  <a16:creationId xmlns:a16="http://schemas.microsoft.com/office/drawing/2014/main" id="{751CE19E-5B21-4044-AA38-D4837A731C9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3" name="TextBox 12">
              <a:extLst>
                <a:ext uri="{FF2B5EF4-FFF2-40B4-BE49-F238E27FC236}">
                  <a16:creationId xmlns:a16="http://schemas.microsoft.com/office/drawing/2014/main" id="{BCA0CD85-F54D-483A-8B2A-E03CE7529917}"/>
                </a:ext>
              </a:extLst>
            </p:cNvPr>
            <p:cNvSpPr txBox="1"/>
            <p:nvPr/>
          </p:nvSpPr>
          <p:spPr>
            <a:xfrm>
              <a:off x="1238984" y="2281991"/>
              <a:ext cx="5602368" cy="1015663"/>
            </a:xfrm>
            <a:prstGeom prst="rect">
              <a:avLst/>
            </a:prstGeom>
            <a:noFill/>
          </p:spPr>
          <p:txBody>
            <a:bodyPr wrap="none" rtlCol="0">
              <a:spAutoFit/>
            </a:bodyPr>
            <a:lstStyle/>
            <a:p>
              <a:r>
                <a:rPr lang="es-419" sz="2000" dirty="0">
                  <a:latin typeface="+mn-lt"/>
                  <a:cs typeface="ATT Aleck Sans" panose="020B0503020203020204" pitchFamily="34" charset="0"/>
                </a:rPr>
                <a:t>Use </a:t>
              </a:r>
              <a:r>
                <a:rPr lang="es-419" sz="2000" b="1" dirty="0">
                  <a:latin typeface="+mn-lt"/>
                  <a:cs typeface="ATT Aleck Sans" panose="020B0503020203020204" pitchFamily="34" charset="0"/>
                </a:rPr>
                <a:t>frases cortas </a:t>
              </a:r>
              <a:r>
                <a:rPr lang="es-419" sz="2000" dirty="0">
                  <a:latin typeface="+mn-lt"/>
                  <a:cs typeface="ATT Aleck Sans" panose="020B0503020203020204" pitchFamily="34" charset="0"/>
                </a:rPr>
                <a:t>que son </a:t>
              </a:r>
              <a:r>
                <a:rPr lang="es-419" sz="2000" b="1" dirty="0">
                  <a:latin typeface="+mn-lt"/>
                  <a:cs typeface="ATT Aleck Sans" panose="020B0503020203020204" pitchFamily="34" charset="0"/>
                </a:rPr>
                <a:t>fáciles de recordar: </a:t>
              </a:r>
            </a:p>
            <a:p>
              <a:endParaRPr lang="es-419" sz="2000" b="1" dirty="0">
                <a:latin typeface="+mn-lt"/>
                <a:cs typeface="ATT Aleck Sans" panose="020B0503020203020204" pitchFamily="34" charset="0"/>
              </a:endParaRPr>
            </a:p>
            <a:p>
              <a:r>
                <a:rPr lang="es-419" sz="2000" dirty="0">
                  <a:latin typeface="+mn-lt"/>
                  <a:cs typeface="ATT Aleck Sans" panose="020B0503020203020204" pitchFamily="34" charset="0"/>
                </a:rPr>
                <a:t>“vacasayudanahacerqueso”</a:t>
              </a:r>
            </a:p>
          </p:txBody>
        </p:sp>
      </p:grpSp>
      <p:grpSp>
        <p:nvGrpSpPr>
          <p:cNvPr id="19" name="Group 18">
            <a:extLst>
              <a:ext uri="{FF2B5EF4-FFF2-40B4-BE49-F238E27FC236}">
                <a16:creationId xmlns:a16="http://schemas.microsoft.com/office/drawing/2014/main" id="{5DC56509-F5D1-439E-A78D-A840A60CD1B7}"/>
              </a:ext>
            </a:extLst>
          </p:cNvPr>
          <p:cNvGrpSpPr/>
          <p:nvPr/>
        </p:nvGrpSpPr>
        <p:grpSpPr>
          <a:xfrm>
            <a:off x="1360723" y="2284704"/>
            <a:ext cx="6839891" cy="2510239"/>
            <a:chOff x="1360723" y="2284704"/>
            <a:chExt cx="6839891" cy="2510239"/>
          </a:xfrm>
        </p:grpSpPr>
        <p:pic>
          <p:nvPicPr>
            <p:cNvPr id="14" name="Picture 13" descr="A picture containing text&#10;&#10;Description automatically generated">
              <a:extLst>
                <a:ext uri="{FF2B5EF4-FFF2-40B4-BE49-F238E27FC236}">
                  <a16:creationId xmlns:a16="http://schemas.microsoft.com/office/drawing/2014/main" id="{26A10F41-565C-41A3-AA0C-3496B1EAC48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360723" y="2284704"/>
              <a:ext cx="3766278" cy="2510239"/>
            </a:xfrm>
            <a:prstGeom prst="rect">
              <a:avLst/>
            </a:prstGeom>
          </p:spPr>
        </p:pic>
        <p:cxnSp>
          <p:nvCxnSpPr>
            <p:cNvPr id="16" name="Straight Arrow Connector 15">
              <a:extLst>
                <a:ext uri="{FF2B5EF4-FFF2-40B4-BE49-F238E27FC236}">
                  <a16:creationId xmlns:a16="http://schemas.microsoft.com/office/drawing/2014/main" id="{F7CFEFF0-383A-4B37-BA31-E7D2FA7B899D}"/>
                </a:ext>
              </a:extLst>
            </p:cNvPr>
            <p:cNvCxnSpPr>
              <a:cxnSpLocks/>
            </p:cNvCxnSpPr>
            <p:nvPr/>
          </p:nvCxnSpPr>
          <p:spPr>
            <a:xfrm flipH="1">
              <a:off x="4720107" y="4549435"/>
              <a:ext cx="1310417" cy="0"/>
            </a:xfrm>
            <a:prstGeom prst="straightConnector1">
              <a:avLst/>
            </a:prstGeom>
            <a:ln w="38100">
              <a:solidFill>
                <a:srgbClr val="F4681A"/>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4EA5280-811A-45D7-A275-52CD3D2CBB64}"/>
                </a:ext>
              </a:extLst>
            </p:cNvPr>
            <p:cNvSpPr txBox="1"/>
            <p:nvPr/>
          </p:nvSpPr>
          <p:spPr>
            <a:xfrm>
              <a:off x="6030524" y="4354201"/>
              <a:ext cx="2170090" cy="369332"/>
            </a:xfrm>
            <a:prstGeom prst="rect">
              <a:avLst/>
            </a:prstGeom>
            <a:noFill/>
          </p:spPr>
          <p:txBody>
            <a:bodyPr wrap="square" rtlCol="0">
              <a:spAutoFit/>
            </a:bodyPr>
            <a:lstStyle/>
            <a:p>
              <a:r>
                <a:rPr lang="es-419" dirty="0"/>
                <a:t>Difícil de recordar</a:t>
              </a:r>
            </a:p>
          </p:txBody>
        </p:sp>
      </p:grpSp>
    </p:spTree>
    <p:custDataLst>
      <p:tags r:id="rId1"/>
    </p:custDataLst>
    <p:extLst>
      <p:ext uri="{BB962C8B-B14F-4D97-AF65-F5344CB8AC3E}">
        <p14:creationId xmlns:p14="http://schemas.microsoft.com/office/powerpoint/2010/main" val="1070134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Lleve un registro de sus contraseñas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17</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57728" y="1276014"/>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461665"/>
          </a:xfrm>
          <a:prstGeom prst="rect">
            <a:avLst/>
          </a:prstGeom>
          <a:noFill/>
        </p:spPr>
        <p:txBody>
          <a:bodyPr wrap="square" rtlCol="0">
            <a:spAutoFit/>
          </a:bodyPr>
          <a:lstStyle/>
          <a:p>
            <a:r>
              <a:rPr lang="es-419" sz="2400" dirty="0">
                <a:latin typeface="+mn-lt"/>
                <a:cs typeface="ATT Aleck Sans" panose="020B0503020203020204" pitchFamily="34" charset="0"/>
              </a:rPr>
              <a:t>¿Cómo recuerda sus contraseñas? </a:t>
            </a:r>
          </a:p>
        </p:txBody>
      </p:sp>
      <p:sp>
        <p:nvSpPr>
          <p:cNvPr id="2" name="TextBox 1">
            <a:extLst>
              <a:ext uri="{FF2B5EF4-FFF2-40B4-BE49-F238E27FC236}">
                <a16:creationId xmlns:a16="http://schemas.microsoft.com/office/drawing/2014/main" id="{5258804F-104E-46BF-8C30-88A5DCC8DD7F}"/>
              </a:ext>
            </a:extLst>
          </p:cNvPr>
          <p:cNvSpPr txBox="1"/>
          <p:nvPr/>
        </p:nvSpPr>
        <p:spPr>
          <a:xfrm>
            <a:off x="1410236" y="3205554"/>
            <a:ext cx="6413679" cy="1015663"/>
          </a:xfrm>
          <a:prstGeom prst="rect">
            <a:avLst/>
          </a:prstGeom>
          <a:noFill/>
        </p:spPr>
        <p:txBody>
          <a:bodyPr wrap="square" rtlCol="0">
            <a:spAutoFit/>
          </a:bodyPr>
          <a:lstStyle/>
          <a:p>
            <a:pPr marL="342900" indent="-342900">
              <a:buClr>
                <a:schemeClr val="tx2"/>
              </a:buClr>
              <a:buFont typeface="+mj-lt"/>
              <a:buAutoNum type="arabicPeriod"/>
            </a:pPr>
            <a:r>
              <a:rPr lang="es-419" sz="2000" dirty="0">
                <a:latin typeface="+mn-lt"/>
                <a:cs typeface="ATT Aleck Sans" panose="020B0503020203020204" pitchFamily="34" charset="0"/>
              </a:rPr>
              <a:t>Cuaderno</a:t>
            </a:r>
          </a:p>
          <a:p>
            <a:pPr marL="342900" indent="-342900">
              <a:buClr>
                <a:schemeClr val="tx2"/>
              </a:buClr>
              <a:buFont typeface="+mj-lt"/>
              <a:buAutoNum type="arabicPeriod"/>
            </a:pPr>
            <a:r>
              <a:rPr lang="es-419" sz="2000" dirty="0">
                <a:latin typeface="+mn-lt"/>
                <a:cs typeface="ATT Aleck Sans" panose="020B0503020203020204" pitchFamily="34" charset="0"/>
              </a:rPr>
              <a:t>Software de contraseñas</a:t>
            </a:r>
          </a:p>
          <a:p>
            <a:pPr marL="342900" indent="-342900">
              <a:buClr>
                <a:schemeClr val="tx2"/>
              </a:buClr>
              <a:buFont typeface="+mj-lt"/>
              <a:buAutoNum type="arabicPeriod"/>
            </a:pPr>
            <a:r>
              <a:rPr lang="es-419" sz="2000" dirty="0">
                <a:latin typeface="+mn-lt"/>
                <a:cs typeface="ATT Aleck Sans" panose="020B0503020203020204" pitchFamily="34" charset="0"/>
              </a:rPr>
              <a:t>Frase</a:t>
            </a:r>
          </a:p>
        </p:txBody>
      </p:sp>
    </p:spTree>
    <p:custDataLst>
      <p:tags r:id="rId1"/>
    </p:custDataLst>
    <p:extLst>
      <p:ext uri="{BB962C8B-B14F-4D97-AF65-F5344CB8AC3E}">
        <p14:creationId xmlns:p14="http://schemas.microsoft.com/office/powerpoint/2010/main" val="298383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1. Cuaderno</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18</a:t>
            </a:fld>
            <a:endParaRPr lang="es-419" dirty="0"/>
          </a:p>
        </p:txBody>
      </p:sp>
      <p:pic>
        <p:nvPicPr>
          <p:cNvPr id="14" name="Content Placeholder 13" descr="Text, letter&#10;&#10;Description automatically generated">
            <a:extLst>
              <a:ext uri="{FF2B5EF4-FFF2-40B4-BE49-F238E27FC236}">
                <a16:creationId xmlns:a16="http://schemas.microsoft.com/office/drawing/2014/main" id="{3EAAEF7F-2F70-4467-A883-04479733859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446049" y="1676400"/>
            <a:ext cx="5058170" cy="3373167"/>
          </a:xfrm>
        </p:spPr>
      </p:pic>
      <p:grpSp>
        <p:nvGrpSpPr>
          <p:cNvPr id="15" name="Group 14">
            <a:extLst>
              <a:ext uri="{FF2B5EF4-FFF2-40B4-BE49-F238E27FC236}">
                <a16:creationId xmlns:a16="http://schemas.microsoft.com/office/drawing/2014/main" id="{FFC6F752-BE05-428C-8C11-3E5416A1C159}"/>
              </a:ext>
            </a:extLst>
          </p:cNvPr>
          <p:cNvGrpSpPr/>
          <p:nvPr/>
        </p:nvGrpSpPr>
        <p:grpSpPr>
          <a:xfrm>
            <a:off x="5771133" y="1553289"/>
            <a:ext cx="2678396" cy="646331"/>
            <a:chOff x="787009" y="2088122"/>
            <a:chExt cx="4323456" cy="646331"/>
          </a:xfrm>
        </p:grpSpPr>
        <p:pic>
          <p:nvPicPr>
            <p:cNvPr id="16" name="Picture 15">
              <a:extLst>
                <a:ext uri="{FF2B5EF4-FFF2-40B4-BE49-F238E27FC236}">
                  <a16:creationId xmlns:a16="http://schemas.microsoft.com/office/drawing/2014/main" id="{E395C839-8301-4281-B9CA-CF2209CADF6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87009" y="2228408"/>
              <a:ext cx="355309" cy="365760"/>
            </a:xfrm>
            <a:prstGeom prst="rect">
              <a:avLst/>
            </a:prstGeom>
          </p:spPr>
        </p:pic>
        <p:sp>
          <p:nvSpPr>
            <p:cNvPr id="17" name="TextBox 16">
              <a:extLst>
                <a:ext uri="{FF2B5EF4-FFF2-40B4-BE49-F238E27FC236}">
                  <a16:creationId xmlns:a16="http://schemas.microsoft.com/office/drawing/2014/main" id="{736B0282-18D8-4E0A-9425-1B47BF858693}"/>
                </a:ext>
              </a:extLst>
            </p:cNvPr>
            <p:cNvSpPr txBox="1"/>
            <p:nvPr/>
          </p:nvSpPr>
          <p:spPr>
            <a:xfrm>
              <a:off x="1311408" y="2088122"/>
              <a:ext cx="3799057" cy="646331"/>
            </a:xfrm>
            <a:prstGeom prst="rect">
              <a:avLst/>
            </a:prstGeom>
            <a:noFill/>
          </p:spPr>
          <p:txBody>
            <a:bodyPr wrap="none" rtlCol="0">
              <a:spAutoFit/>
            </a:bodyPr>
            <a:lstStyle/>
            <a:p>
              <a:r>
                <a:rPr lang="es-419" dirty="0">
                  <a:latin typeface="+mn-lt"/>
                  <a:cs typeface="ATT Aleck Sans" panose="020B0503020203020204" pitchFamily="34" charset="0"/>
                </a:rPr>
                <a:t>Guárdelo en un lugar</a:t>
              </a:r>
              <a:br>
                <a:rPr lang="es-419" dirty="0">
                  <a:latin typeface="+mn-lt"/>
                  <a:cs typeface="ATT Aleck Sans" panose="020B0503020203020204" pitchFamily="34" charset="0"/>
                </a:rPr>
              </a:br>
              <a:r>
                <a:rPr lang="es-419" dirty="0">
                  <a:latin typeface="+mn-lt"/>
                  <a:cs typeface="ATT Aleck Sans" panose="020B0503020203020204" pitchFamily="34" charset="0"/>
                </a:rPr>
                <a:t> seguro y protegido</a:t>
              </a:r>
              <a:endParaRPr lang="es-419" b="1" dirty="0">
                <a:latin typeface="+mn-lt"/>
                <a:cs typeface="ATT Aleck Sans" panose="020B0503020203020204" pitchFamily="34" charset="0"/>
              </a:endParaRPr>
            </a:p>
          </p:txBody>
        </p:sp>
      </p:grpSp>
      <p:grpSp>
        <p:nvGrpSpPr>
          <p:cNvPr id="27" name="Group 26">
            <a:extLst>
              <a:ext uri="{FF2B5EF4-FFF2-40B4-BE49-F238E27FC236}">
                <a16:creationId xmlns:a16="http://schemas.microsoft.com/office/drawing/2014/main" id="{CF71DEB3-B90A-41FF-83E7-8DD881E0A1B3}"/>
              </a:ext>
            </a:extLst>
          </p:cNvPr>
          <p:cNvGrpSpPr/>
          <p:nvPr/>
        </p:nvGrpSpPr>
        <p:grpSpPr>
          <a:xfrm>
            <a:off x="457200" y="5428445"/>
            <a:ext cx="8031713" cy="741211"/>
            <a:chOff x="457200" y="5428445"/>
            <a:chExt cx="8031713" cy="741211"/>
          </a:xfrm>
        </p:grpSpPr>
        <p:pic>
          <p:nvPicPr>
            <p:cNvPr id="25" name="Picture 24" descr="A close-up of a light bulb&#10;&#10;Description automatically generated with low confidence">
              <a:extLst>
                <a:ext uri="{FF2B5EF4-FFF2-40B4-BE49-F238E27FC236}">
                  <a16:creationId xmlns:a16="http://schemas.microsoft.com/office/drawing/2014/main" id="{8D551DB0-876C-4A29-969C-702FE2290DD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57200" y="5428445"/>
              <a:ext cx="656982" cy="741211"/>
            </a:xfrm>
            <a:prstGeom prst="rect">
              <a:avLst/>
            </a:prstGeom>
          </p:spPr>
        </p:pic>
        <p:sp>
          <p:nvSpPr>
            <p:cNvPr id="26" name="TextBox 25">
              <a:extLst>
                <a:ext uri="{FF2B5EF4-FFF2-40B4-BE49-F238E27FC236}">
                  <a16:creationId xmlns:a16="http://schemas.microsoft.com/office/drawing/2014/main" id="{7B2A3330-CA22-497B-9502-4C3B4279B465}"/>
                </a:ext>
              </a:extLst>
            </p:cNvPr>
            <p:cNvSpPr txBox="1"/>
            <p:nvPr/>
          </p:nvSpPr>
          <p:spPr>
            <a:xfrm>
              <a:off x="1191296" y="5475884"/>
              <a:ext cx="7297617" cy="646331"/>
            </a:xfrm>
            <a:prstGeom prst="rect">
              <a:avLst/>
            </a:prstGeom>
            <a:noFill/>
          </p:spPr>
          <p:txBody>
            <a:bodyPr wrap="square" rtlCol="0">
              <a:spAutoFit/>
            </a:bodyPr>
            <a:lstStyle/>
            <a:p>
              <a:r>
                <a:rPr lang="es-419" dirty="0">
                  <a:solidFill>
                    <a:srgbClr val="000000"/>
                  </a:solidFill>
                  <a:latin typeface="+mn-lt"/>
                  <a:cs typeface="ATT Aleck Sans" panose="020B0503020203020204" pitchFamily="34" charset="0"/>
                </a:rPr>
                <a:t>En lugar de escribir la contraseña real, escriba algo que le ayude a recordar la contraseña </a:t>
              </a:r>
              <a:r>
                <a:rPr lang="es-419" sz="1800" dirty="0">
                  <a:solidFill>
                    <a:srgbClr val="000000"/>
                  </a:solidFill>
                  <a:effectLst/>
                  <a:latin typeface="+mn-lt"/>
                  <a:ea typeface="Calibri" panose="020F0502020204030204" pitchFamily="34" charset="0"/>
                  <a:cs typeface="ATT Aleck Sans" panose="020B0503020203020204" pitchFamily="34" charset="0"/>
                </a:rPr>
                <a:t>real.</a:t>
              </a:r>
              <a:endParaRPr lang="es-419" sz="1800" dirty="0">
                <a:effectLst/>
                <a:latin typeface="+mn-lt"/>
                <a:ea typeface="Calibri" panose="020F0502020204030204" pitchFamily="34" charset="0"/>
                <a:cs typeface="ATT Aleck Sans" panose="020B0503020203020204" pitchFamily="34" charset="0"/>
              </a:endParaRPr>
            </a:p>
          </p:txBody>
        </p:sp>
      </p:grpSp>
    </p:spTree>
    <p:custDataLst>
      <p:tags r:id="rId1"/>
    </p:custDataLst>
    <p:extLst>
      <p:ext uri="{BB962C8B-B14F-4D97-AF65-F5344CB8AC3E}">
        <p14:creationId xmlns:p14="http://schemas.microsoft.com/office/powerpoint/2010/main" val="39033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2. Software de contraseñas</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19</a:t>
            </a:fld>
            <a:endParaRPr lang="es-419" dirty="0"/>
          </a:p>
        </p:txBody>
      </p:sp>
      <p:pic>
        <p:nvPicPr>
          <p:cNvPr id="6" name="Picture 5" descr="A picture containing text, indoor, computer, black&#10;&#10;Description automatically generated">
            <a:extLst>
              <a:ext uri="{FF2B5EF4-FFF2-40B4-BE49-F238E27FC236}">
                <a16:creationId xmlns:a16="http://schemas.microsoft.com/office/drawing/2014/main" id="{F17D82AB-5D8C-4AA4-B22F-726D35B0D6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5291" y="1600200"/>
            <a:ext cx="5888382" cy="4416287"/>
          </a:xfrm>
          <a:prstGeom prst="rect">
            <a:avLst/>
          </a:prstGeom>
        </p:spPr>
      </p:pic>
    </p:spTree>
    <p:custDataLst>
      <p:tags r:id="rId1"/>
    </p:custDataLst>
    <p:extLst>
      <p:ext uri="{BB962C8B-B14F-4D97-AF65-F5344CB8AC3E}">
        <p14:creationId xmlns:p14="http://schemas.microsoft.com/office/powerpoint/2010/main" val="9582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791A27-6AAB-314D-A1FA-A30F9C623D2B}"/>
              </a:ext>
            </a:extLst>
          </p:cNvPr>
          <p:cNvSpPr>
            <a:spLocks noGrp="1"/>
          </p:cNvSpPr>
          <p:nvPr>
            <p:ph idx="1"/>
          </p:nvPr>
        </p:nvSpPr>
        <p:spPr>
          <a:xfrm>
            <a:off x="571500" y="1534886"/>
            <a:ext cx="8229600" cy="4325112"/>
          </a:xfrm>
        </p:spPr>
        <p:txBody>
          <a:bodyPr>
            <a:normAutofit/>
          </a:bodyPr>
          <a:lstStyle/>
          <a:p>
            <a:pPr>
              <a:lnSpc>
                <a:spcPct val="150000"/>
              </a:lnSpc>
            </a:pPr>
            <a:r>
              <a:rPr lang="es-419" b="1" dirty="0">
                <a:solidFill>
                  <a:schemeClr val="tx1"/>
                </a:solidFill>
              </a:rPr>
              <a:t>Introducción </a:t>
            </a:r>
            <a:endParaRPr lang="es-419" dirty="0">
              <a:solidFill>
                <a:schemeClr val="tx1"/>
              </a:solidFill>
            </a:endParaRPr>
          </a:p>
          <a:p>
            <a:pPr lvl="1">
              <a:lnSpc>
                <a:spcPct val="150000"/>
              </a:lnSpc>
            </a:pPr>
            <a:r>
              <a:rPr lang="es-419" dirty="0">
                <a:solidFill>
                  <a:schemeClr val="tx1"/>
                </a:solidFill>
              </a:rPr>
              <a:t>¿Qué es la ciberseguridad?</a:t>
            </a:r>
          </a:p>
          <a:p>
            <a:pPr>
              <a:lnSpc>
                <a:spcPct val="150000"/>
              </a:lnSpc>
            </a:pPr>
            <a:r>
              <a:rPr lang="es-419" b="1" dirty="0">
                <a:solidFill>
                  <a:schemeClr val="tx1"/>
                </a:solidFill>
              </a:rPr>
              <a:t>Desarrollo de habilidades</a:t>
            </a:r>
          </a:p>
          <a:p>
            <a:pPr lvl="1">
              <a:lnSpc>
                <a:spcPct val="150000"/>
              </a:lnSpc>
            </a:pPr>
            <a:r>
              <a:rPr lang="es-419" dirty="0">
                <a:solidFill>
                  <a:schemeClr val="tx1"/>
                </a:solidFill>
              </a:rPr>
              <a:t>Reconocer un sitio web seguro</a:t>
            </a:r>
          </a:p>
          <a:p>
            <a:pPr lvl="1">
              <a:lnSpc>
                <a:spcPct val="150000"/>
              </a:lnSpc>
            </a:pPr>
            <a:r>
              <a:rPr lang="es-419" dirty="0">
                <a:solidFill>
                  <a:schemeClr val="tx1"/>
                </a:solidFill>
              </a:rPr>
              <a:t>Crear contraseñas seguras y fáciles de recordar</a:t>
            </a:r>
          </a:p>
          <a:p>
            <a:pPr lvl="1">
              <a:lnSpc>
                <a:spcPct val="150000"/>
              </a:lnSpc>
            </a:pPr>
            <a:r>
              <a:rPr lang="es-419" dirty="0">
                <a:solidFill>
                  <a:schemeClr val="tx1"/>
                </a:solidFill>
              </a:rPr>
              <a:t>Reconocer y evitar las estafas en línea</a:t>
            </a:r>
            <a:endParaRPr lang="es-419" b="1" dirty="0">
              <a:solidFill>
                <a:schemeClr val="tx1"/>
              </a:solidFill>
            </a:endParaRPr>
          </a:p>
          <a:p>
            <a:pPr>
              <a:lnSpc>
                <a:spcPct val="150000"/>
              </a:lnSpc>
            </a:pPr>
            <a:r>
              <a:rPr lang="es-419" b="1" dirty="0">
                <a:solidFill>
                  <a:schemeClr val="tx1"/>
                </a:solidFill>
              </a:rPr>
              <a:t>Consejos y trucos </a:t>
            </a:r>
          </a:p>
          <a:p>
            <a:pPr>
              <a:lnSpc>
                <a:spcPct val="150000"/>
              </a:lnSpc>
            </a:pPr>
            <a:r>
              <a:rPr lang="es-419" b="1" dirty="0">
                <a:solidFill>
                  <a:schemeClr val="tx1"/>
                </a:solidFill>
              </a:rPr>
              <a:t>Práctica</a:t>
            </a:r>
          </a:p>
        </p:txBody>
      </p:sp>
      <p:sp>
        <p:nvSpPr>
          <p:cNvPr id="3" name="Title 2">
            <a:extLst>
              <a:ext uri="{FF2B5EF4-FFF2-40B4-BE49-F238E27FC236}">
                <a16:creationId xmlns:a16="http://schemas.microsoft.com/office/drawing/2014/main" id="{8A8BD8B5-3361-504C-A0AD-CB1FF560860F}"/>
              </a:ext>
            </a:extLst>
          </p:cNvPr>
          <p:cNvSpPr>
            <a:spLocks noGrp="1"/>
          </p:cNvSpPr>
          <p:nvPr>
            <p:ph type="title"/>
          </p:nvPr>
        </p:nvSpPr>
        <p:spPr>
          <a:xfrm>
            <a:off x="457200" y="533400"/>
            <a:ext cx="8229600" cy="1066800"/>
          </a:xfrm>
        </p:spPr>
        <p:txBody>
          <a:bodyPr>
            <a:normAutofit/>
          </a:bodyPr>
          <a:lstStyle/>
          <a:p>
            <a:r>
              <a:rPr lang="es-419" sz="3200" dirty="0"/>
              <a:t>Agenda de hoy</a:t>
            </a:r>
            <a:br>
              <a:rPr lang="en-US" sz="3200" dirty="0"/>
            </a:br>
            <a:endParaRPr lang="es-419" sz="2300" dirty="0"/>
          </a:p>
        </p:txBody>
      </p:sp>
      <p:sp>
        <p:nvSpPr>
          <p:cNvPr id="4" name="Slide Number Placeholder 3">
            <a:extLst>
              <a:ext uri="{FF2B5EF4-FFF2-40B4-BE49-F238E27FC236}">
                <a16:creationId xmlns:a16="http://schemas.microsoft.com/office/drawing/2014/main" id="{3F10BA94-D27A-1742-B58B-4C37493B6631}"/>
              </a:ext>
            </a:extLst>
          </p:cNvPr>
          <p:cNvSpPr>
            <a:spLocks noGrp="1"/>
          </p:cNvSpPr>
          <p:nvPr>
            <p:ph type="sldNum" sz="quarter" idx="12"/>
          </p:nvPr>
        </p:nvSpPr>
        <p:spPr/>
        <p:txBody>
          <a:bodyPr/>
          <a:lstStyle/>
          <a:p>
            <a:fld id="{D852D4E8-E283-404D-80D7-3AF63315721A}" type="slidenum">
              <a:rPr lang="en-US" smtClean="0"/>
              <a:t>2</a:t>
            </a:fld>
            <a:endParaRPr lang="es-419" dirty="0"/>
          </a:p>
        </p:txBody>
      </p:sp>
    </p:spTree>
    <p:custDataLst>
      <p:tags r:id="rId1"/>
    </p:custDataLst>
    <p:extLst>
      <p:ext uri="{BB962C8B-B14F-4D97-AF65-F5344CB8AC3E}">
        <p14:creationId xmlns:p14="http://schemas.microsoft.com/office/powerpoint/2010/main" val="276631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3. Frase</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20</a:t>
            </a:fld>
            <a:endParaRPr lang="es-419" dirty="0"/>
          </a:p>
        </p:txBody>
      </p:sp>
      <p:pic>
        <p:nvPicPr>
          <p:cNvPr id="14" name="Content Placeholder 13">
            <a:extLst>
              <a:ext uri="{FF2B5EF4-FFF2-40B4-BE49-F238E27FC236}">
                <a16:creationId xmlns:a16="http://schemas.microsoft.com/office/drawing/2014/main" id="{3EAAEF7F-2F70-4467-A883-04479733859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rcRect/>
          <a:stretch/>
        </p:blipFill>
        <p:spPr>
          <a:xfrm>
            <a:off x="2042915" y="1851991"/>
            <a:ext cx="5058169" cy="3373167"/>
          </a:xfrm>
        </p:spPr>
      </p:pic>
      <p:sp>
        <p:nvSpPr>
          <p:cNvPr id="2" name="Rectangle 1">
            <a:extLst>
              <a:ext uri="{FF2B5EF4-FFF2-40B4-BE49-F238E27FC236}">
                <a16:creationId xmlns:a16="http://schemas.microsoft.com/office/drawing/2014/main" id="{68FE7A37-0A03-406B-8B19-DFE91FC89D0A}"/>
              </a:ext>
            </a:extLst>
          </p:cNvPr>
          <p:cNvSpPr/>
          <p:nvPr/>
        </p:nvSpPr>
        <p:spPr>
          <a:xfrm>
            <a:off x="2042915" y="4508259"/>
            <a:ext cx="5058169" cy="716899"/>
          </a:xfrm>
          <a:prstGeom prst="rect">
            <a:avLst/>
          </a:prstGeom>
          <a:solidFill>
            <a:schemeClr val="dk1">
              <a:alpha val="61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419" dirty="0"/>
          </a:p>
        </p:txBody>
      </p:sp>
      <p:sp>
        <p:nvSpPr>
          <p:cNvPr id="5" name="TextBox 4">
            <a:extLst>
              <a:ext uri="{FF2B5EF4-FFF2-40B4-BE49-F238E27FC236}">
                <a16:creationId xmlns:a16="http://schemas.microsoft.com/office/drawing/2014/main" id="{4046747D-EAF9-4275-85F2-1B35362BE27E}"/>
              </a:ext>
            </a:extLst>
          </p:cNvPr>
          <p:cNvSpPr txBox="1"/>
          <p:nvPr/>
        </p:nvSpPr>
        <p:spPr>
          <a:xfrm>
            <a:off x="2261856" y="4671819"/>
            <a:ext cx="4636394" cy="400110"/>
          </a:xfrm>
          <a:prstGeom prst="rect">
            <a:avLst/>
          </a:prstGeom>
          <a:noFill/>
        </p:spPr>
        <p:txBody>
          <a:bodyPr wrap="square" rtlCol="0">
            <a:spAutoFit/>
          </a:bodyPr>
          <a:lstStyle/>
          <a:p>
            <a:pPr algn="ctr"/>
            <a:r>
              <a:rPr lang="es-419" sz="2000" b="1" spc="30" dirty="0">
                <a:solidFill>
                  <a:schemeClr val="bg1"/>
                </a:solidFill>
                <a:latin typeface="ATT Aleck Sans" panose="020B0503020203020204" pitchFamily="34" charset="0"/>
                <a:cs typeface="ATT Aleck Sans" panose="020B0503020203020204" pitchFamily="34" charset="0"/>
              </a:rPr>
              <a:t>vacasayudanahacerqueso</a:t>
            </a:r>
          </a:p>
        </p:txBody>
      </p:sp>
    </p:spTree>
    <p:custDataLst>
      <p:tags r:id="rId1"/>
    </p:custDataLst>
    <p:extLst>
      <p:ext uri="{BB962C8B-B14F-4D97-AF65-F5344CB8AC3E}">
        <p14:creationId xmlns:p14="http://schemas.microsoft.com/office/powerpoint/2010/main" val="209400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21</a:t>
            </a:fld>
            <a:endParaRPr lang="es-419"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s-419" sz="4800" dirty="0"/>
              <a:t>Actividad 2</a:t>
            </a:r>
          </a:p>
        </p:txBody>
      </p:sp>
    </p:spTree>
    <p:custDataLst>
      <p:tags r:id="rId1"/>
    </p:custDataLst>
    <p:extLst>
      <p:ext uri="{BB962C8B-B14F-4D97-AF65-F5344CB8AC3E}">
        <p14:creationId xmlns:p14="http://schemas.microsoft.com/office/powerpoint/2010/main" val="3134336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DC971-DCBA-485D-A360-118184360C0A}"/>
              </a:ext>
            </a:extLst>
          </p:cNvPr>
          <p:cNvSpPr>
            <a:spLocks noGrp="1"/>
          </p:cNvSpPr>
          <p:nvPr>
            <p:ph type="sldNum" sz="quarter" idx="12"/>
          </p:nvPr>
        </p:nvSpPr>
        <p:spPr/>
        <p:txBody>
          <a:bodyPr/>
          <a:lstStyle/>
          <a:p>
            <a:fld id="{D852D4E8-E283-404D-80D7-3AF63315721A}" type="slidenum">
              <a:rPr lang="en-US" smtClean="0"/>
              <a:t>22</a:t>
            </a:fld>
            <a:endParaRPr lang="es-419" dirty="0"/>
          </a:p>
        </p:txBody>
      </p:sp>
      <p:pic>
        <p:nvPicPr>
          <p:cNvPr id="4" name="Picture 3">
            <a:extLst>
              <a:ext uri="{FF2B5EF4-FFF2-40B4-BE49-F238E27FC236}">
                <a16:creationId xmlns:a16="http://schemas.microsoft.com/office/drawing/2014/main" id="{6F44BB5C-2EFA-484F-BA9B-A360DE17C90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19913" y="686093"/>
            <a:ext cx="3704173" cy="4800307"/>
          </a:xfrm>
          <a:prstGeom prst="rect">
            <a:avLst/>
          </a:prstGeom>
        </p:spPr>
      </p:pic>
      <p:sp>
        <p:nvSpPr>
          <p:cNvPr id="5" name="TextBox 4">
            <a:extLst>
              <a:ext uri="{FF2B5EF4-FFF2-40B4-BE49-F238E27FC236}">
                <a16:creationId xmlns:a16="http://schemas.microsoft.com/office/drawing/2014/main" id="{1F971EA7-0AE0-4946-96C4-FDC333958F43}"/>
              </a:ext>
            </a:extLst>
          </p:cNvPr>
          <p:cNvSpPr txBox="1"/>
          <p:nvPr/>
        </p:nvSpPr>
        <p:spPr>
          <a:xfrm>
            <a:off x="523336" y="5538159"/>
            <a:ext cx="8206596" cy="1292662"/>
          </a:xfrm>
          <a:prstGeom prst="rect">
            <a:avLst/>
          </a:prstGeom>
          <a:noFill/>
        </p:spPr>
        <p:txBody>
          <a:bodyPr wrap="square" rtlCol="0">
            <a:spAutoFit/>
          </a:bodyPr>
          <a:lstStyle/>
          <a:p>
            <a:r>
              <a:rPr lang="es-419" sz="2000" dirty="0">
                <a:effectLst/>
                <a:latin typeface="+mn-lt"/>
                <a:ea typeface="Calibri" panose="020F0502020204030204" pitchFamily="34" charset="0"/>
                <a:cs typeface="Times New Roman" panose="02020603050405020304" pitchFamily="18" charset="0"/>
              </a:rPr>
              <a:t>Usando los requisitos de contraseña que figuran en el formulario de inscripción de arriba, </a:t>
            </a:r>
            <a:r>
              <a:rPr lang="es-419" sz="2000" b="1" dirty="0">
                <a:effectLst/>
                <a:latin typeface="+mn-lt"/>
                <a:ea typeface="Calibri" panose="020F0502020204030204" pitchFamily="34" charset="0"/>
                <a:cs typeface="Times New Roman" panose="02020603050405020304" pitchFamily="18" charset="0"/>
              </a:rPr>
              <a:t>cree una contraseña segura</a:t>
            </a:r>
            <a:r>
              <a:rPr lang="es-419" sz="2000" dirty="0">
                <a:effectLst/>
                <a:latin typeface="+mn-lt"/>
                <a:ea typeface="Calibri" panose="020F0502020204030204" pitchFamily="34" charset="0"/>
                <a:cs typeface="Times New Roman" panose="02020603050405020304" pitchFamily="18" charset="0"/>
              </a:rPr>
              <a:t> que cumpla con los criterios.</a:t>
            </a:r>
          </a:p>
          <a:p>
            <a:endParaRPr lang="es-419" dirty="0"/>
          </a:p>
        </p:txBody>
      </p:sp>
    </p:spTree>
    <p:custDataLst>
      <p:tags r:id="rId1"/>
    </p:custDataLst>
    <p:extLst>
      <p:ext uri="{BB962C8B-B14F-4D97-AF65-F5344CB8AC3E}">
        <p14:creationId xmlns:p14="http://schemas.microsoft.com/office/powerpoint/2010/main" val="2349352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DC971-DCBA-485D-A360-118184360C0A}"/>
              </a:ext>
            </a:extLst>
          </p:cNvPr>
          <p:cNvSpPr>
            <a:spLocks noGrp="1"/>
          </p:cNvSpPr>
          <p:nvPr>
            <p:ph type="sldNum" sz="quarter" idx="12"/>
          </p:nvPr>
        </p:nvSpPr>
        <p:spPr/>
        <p:txBody>
          <a:bodyPr/>
          <a:lstStyle/>
          <a:p>
            <a:fld id="{D852D4E8-E283-404D-80D7-3AF63315721A}" type="slidenum">
              <a:rPr lang="en-US" smtClean="0"/>
              <a:t>23</a:t>
            </a:fld>
            <a:endParaRPr lang="en-US" dirty="0"/>
          </a:p>
        </p:txBody>
      </p:sp>
      <p:pic>
        <p:nvPicPr>
          <p:cNvPr id="7" name="Picture 6">
            <a:extLst>
              <a:ext uri="{FF2B5EF4-FFF2-40B4-BE49-F238E27FC236}">
                <a16:creationId xmlns:a16="http://schemas.microsoft.com/office/drawing/2014/main" id="{6EB5B92D-14DB-9347-83ED-41D7FF5BD34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48257" y="465077"/>
            <a:ext cx="7487140" cy="5984981"/>
          </a:xfrm>
          <a:prstGeom prst="rect">
            <a:avLst/>
          </a:prstGeom>
        </p:spPr>
      </p:pic>
    </p:spTree>
    <p:custDataLst>
      <p:tags r:id="rId1"/>
    </p:custDataLst>
    <p:extLst>
      <p:ext uri="{BB962C8B-B14F-4D97-AF65-F5344CB8AC3E}">
        <p14:creationId xmlns:p14="http://schemas.microsoft.com/office/powerpoint/2010/main" val="405600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24</a:t>
            </a:fld>
            <a:endParaRPr lang="es-419"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389964" y="1538970"/>
            <a:ext cx="3469342" cy="1950541"/>
          </a:xfrm>
          <a:prstGeom prst="rect">
            <a:avLst/>
          </a:prstGeom>
        </p:spPr>
        <p:txBody>
          <a:bodyPr vert="horz">
            <a:normAutofit lnSpcReduction="10000"/>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2296" indent="0">
              <a:buNone/>
            </a:pPr>
            <a:r>
              <a:rPr lang="es-419" sz="2400" b="1" dirty="0">
                <a:solidFill>
                  <a:schemeClr val="tx1"/>
                </a:solidFill>
                <a:latin typeface="+mn-lt"/>
              </a:rPr>
              <a:t>Ciberseguridad:</a:t>
            </a:r>
          </a:p>
          <a:p>
            <a:pPr marL="82296" indent="0">
              <a:buNone/>
            </a:pPr>
            <a:endParaRPr lang="es-419" sz="800" b="1" dirty="0">
              <a:solidFill>
                <a:schemeClr val="tx1"/>
              </a:solidFill>
              <a:latin typeface="+mn-lt"/>
            </a:endParaRPr>
          </a:p>
          <a:p>
            <a:pPr marL="89154" indent="0">
              <a:buNone/>
            </a:pPr>
            <a:r>
              <a:rPr lang="es-419" sz="2400" dirty="0">
                <a:solidFill>
                  <a:schemeClr val="tx1"/>
                </a:solidFill>
                <a:latin typeface="+mn-lt"/>
              </a:rPr>
              <a:t>Los datos personales no son accesibles a otros.</a:t>
            </a:r>
          </a:p>
          <a:p>
            <a:pPr marL="89154" indent="0">
              <a:buNone/>
            </a:pPr>
            <a:r>
              <a:rPr lang="es-419" sz="2250" dirty="0">
                <a:solidFill>
                  <a:schemeClr val="tx1"/>
                </a:solidFill>
              </a:rPr>
              <a:t> </a:t>
            </a:r>
            <a:endParaRPr lang="es-419" dirty="0">
              <a:solidFill>
                <a:schemeClr val="tx1"/>
              </a:solidFill>
            </a:endParaRPr>
          </a:p>
        </p:txBody>
      </p:sp>
      <p:sp>
        <p:nvSpPr>
          <p:cNvPr id="8" name="Title 2">
            <a:extLst>
              <a:ext uri="{FF2B5EF4-FFF2-40B4-BE49-F238E27FC236}">
                <a16:creationId xmlns:a16="http://schemas.microsoft.com/office/drawing/2014/main" id="{93D8BCCE-899D-4F96-B51C-412F2531156D}"/>
              </a:ext>
            </a:extLst>
          </p:cNvPr>
          <p:cNvSpPr txBox="1">
            <a:spLocks/>
          </p:cNvSpPr>
          <p:nvPr/>
        </p:nvSpPr>
        <p:spPr>
          <a:xfrm>
            <a:off x="457200" y="368032"/>
            <a:ext cx="8229600" cy="1066800"/>
          </a:xfrm>
          <a:prstGeom prst="rect">
            <a:avLst/>
          </a:prstGeom>
        </p:spPr>
        <p:txBody>
          <a:bodyPr vert="horz" anchor="ctr">
            <a:normAutofit/>
          </a:bodyPr>
          <a:lstStyle>
            <a:lvl1pPr algn="l" rtl="0" eaLnBrk="1" latinLnBrk="0" hangingPunct="1">
              <a:spcBef>
                <a:spcPct val="0"/>
              </a:spcBef>
              <a:buNone/>
              <a:defRPr kumimoji="0" sz="3000" kern="1200">
                <a:solidFill>
                  <a:schemeClr val="tx2"/>
                </a:solidFill>
                <a:latin typeface="ATT Aleck Sans" panose="020B0503020203020204" pitchFamily="34" charset="0"/>
                <a:ea typeface="+mj-ea"/>
                <a:cs typeface="ATT Aleck Sans" panose="020B0503020203020204" pitchFamily="34" charset="0"/>
              </a:defRPr>
            </a:lvl1pPr>
          </a:lstStyle>
          <a:p>
            <a:r>
              <a:rPr lang="es-419" dirty="0">
                <a:latin typeface="+mj-lt"/>
              </a:rPr>
              <a:t>Fraudes y estafas en línea</a:t>
            </a:r>
          </a:p>
        </p:txBody>
      </p:sp>
      <p:pic>
        <p:nvPicPr>
          <p:cNvPr id="5" name="Picture 4" descr="A picture containing text, table, indoor, cluttered&#10;&#10;Description automatically generated">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b="21830"/>
          <a:stretch/>
        </p:blipFill>
        <p:spPr>
          <a:xfrm>
            <a:off x="4504764" y="3154860"/>
            <a:ext cx="3056314" cy="1950540"/>
          </a:xfrm>
          <a:prstGeom prst="rect">
            <a:avLst/>
          </a:prstGeom>
        </p:spPr>
      </p:pic>
      <p:pic>
        <p:nvPicPr>
          <p:cNvPr id="13" name="Picture 12" descr="A computer on a desk&#10;&#10;Description automatically generated with medium confidence">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8566" y="3154860"/>
            <a:ext cx="3056314" cy="1950540"/>
          </a:xfrm>
          <a:prstGeom prst="rect">
            <a:avLst/>
          </a:prstGeom>
        </p:spPr>
      </p:pic>
      <p:sp>
        <p:nvSpPr>
          <p:cNvPr id="34" name="Content Placeholder 1">
            <a:extLst>
              <a:ext uri="{FF2B5EF4-FFF2-40B4-BE49-F238E27FC236}">
                <a16:creationId xmlns:a16="http://schemas.microsoft.com/office/drawing/2014/main" id="{F419CF43-B0B4-434D-A67A-C3D3FEC362FC}"/>
              </a:ext>
            </a:extLst>
          </p:cNvPr>
          <p:cNvSpPr txBox="1">
            <a:spLocks/>
          </p:cNvSpPr>
          <p:nvPr/>
        </p:nvSpPr>
        <p:spPr>
          <a:xfrm>
            <a:off x="4247027" y="1285502"/>
            <a:ext cx="4123765" cy="1950541"/>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buNone/>
            </a:pPr>
            <a:endParaRPr lang="es-419" sz="2400" dirty="0">
              <a:solidFill>
                <a:schemeClr val="tx1"/>
              </a:solidFill>
            </a:endParaRPr>
          </a:p>
          <a:p>
            <a:pPr marL="89154" indent="0">
              <a:buNone/>
            </a:pPr>
            <a:endParaRPr lang="es-419" sz="800" dirty="0">
              <a:solidFill>
                <a:schemeClr val="tx1"/>
              </a:solidFill>
            </a:endParaRPr>
          </a:p>
          <a:p>
            <a:pPr marL="89154" indent="0">
              <a:buNone/>
            </a:pPr>
            <a:r>
              <a:rPr lang="es-419" sz="2400" dirty="0">
                <a:solidFill>
                  <a:schemeClr val="tx1"/>
                </a:solidFill>
                <a:latin typeface="+mn-lt"/>
              </a:rPr>
              <a:t>Los dispositivos funcionan correctamente y no tienen </a:t>
            </a:r>
            <a:r>
              <a:rPr lang="es-419" sz="2400" b="1" dirty="0">
                <a:solidFill>
                  <a:schemeClr val="tx1"/>
                </a:solidFill>
                <a:latin typeface="+mn-lt"/>
              </a:rPr>
              <a:t>malware</a:t>
            </a:r>
            <a:r>
              <a:rPr lang="es-419" sz="2400" dirty="0">
                <a:solidFill>
                  <a:schemeClr val="tx1"/>
                </a:solidFill>
                <a:latin typeface="+mn-lt"/>
              </a:rPr>
              <a:t>. </a:t>
            </a:r>
          </a:p>
        </p:txBody>
      </p:sp>
    </p:spTree>
    <p:custDataLst>
      <p:tags r:id="rId1"/>
    </p:custDataLst>
    <p:extLst>
      <p:ext uri="{BB962C8B-B14F-4D97-AF65-F5344CB8AC3E}">
        <p14:creationId xmlns:p14="http://schemas.microsoft.com/office/powerpoint/2010/main" val="331045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25</a:t>
            </a:fld>
            <a:endParaRPr lang="es-419"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685306" y="1538971"/>
            <a:ext cx="3469342" cy="566726"/>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lgn="ctr">
              <a:buNone/>
            </a:pPr>
            <a:r>
              <a:rPr lang="es-419" sz="2400" b="1" dirty="0">
                <a:solidFill>
                  <a:schemeClr val="tx1"/>
                </a:solidFill>
                <a:latin typeface="+mn-lt"/>
              </a:rPr>
              <a:t>Phishing</a:t>
            </a:r>
          </a:p>
        </p:txBody>
      </p:sp>
      <p:sp>
        <p:nvSpPr>
          <p:cNvPr id="8" name="Title 2">
            <a:extLst>
              <a:ext uri="{FF2B5EF4-FFF2-40B4-BE49-F238E27FC236}">
                <a16:creationId xmlns:a16="http://schemas.microsoft.com/office/drawing/2014/main" id="{93D8BCCE-899D-4F96-B51C-412F2531156D}"/>
              </a:ext>
            </a:extLst>
          </p:cNvPr>
          <p:cNvSpPr txBox="1">
            <a:spLocks/>
          </p:cNvSpPr>
          <p:nvPr/>
        </p:nvSpPr>
        <p:spPr>
          <a:xfrm>
            <a:off x="457200" y="368032"/>
            <a:ext cx="8229600" cy="1066800"/>
          </a:xfrm>
          <a:prstGeom prst="rect">
            <a:avLst/>
          </a:prstGeom>
        </p:spPr>
        <p:txBody>
          <a:bodyPr vert="horz" anchor="ctr">
            <a:normAutofit/>
          </a:bodyPr>
          <a:lstStyle>
            <a:lvl1pPr algn="l" rtl="0" eaLnBrk="1" latinLnBrk="0" hangingPunct="1">
              <a:spcBef>
                <a:spcPct val="0"/>
              </a:spcBef>
              <a:buNone/>
              <a:defRPr kumimoji="0" sz="3000" kern="1200">
                <a:solidFill>
                  <a:schemeClr val="tx2"/>
                </a:solidFill>
                <a:latin typeface="ATT Aleck Sans" panose="020B0503020203020204" pitchFamily="34" charset="0"/>
                <a:ea typeface="+mj-ea"/>
                <a:cs typeface="ATT Aleck Sans" panose="020B0503020203020204" pitchFamily="34" charset="0"/>
              </a:defRPr>
            </a:lvl1pPr>
          </a:lstStyle>
          <a:p>
            <a:r>
              <a:rPr lang="es-419" dirty="0">
                <a:latin typeface="+mj-lt"/>
              </a:rPr>
              <a:t>Fraudes y estafas en línea (continuación)</a:t>
            </a:r>
          </a:p>
        </p:txBody>
      </p:sp>
      <p:pic>
        <p:nvPicPr>
          <p:cNvPr id="5" name="Picture 4">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33070" r="23215" b="10602"/>
          <a:stretch/>
        </p:blipFill>
        <p:spPr>
          <a:xfrm>
            <a:off x="4359372" y="2257266"/>
            <a:ext cx="4199337" cy="2495038"/>
          </a:xfrm>
          <a:prstGeom prst="rect">
            <a:avLst/>
          </a:prstGeom>
        </p:spPr>
      </p:pic>
      <p:pic>
        <p:nvPicPr>
          <p:cNvPr id="13" name="Picture 12">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541801" y="2257266"/>
            <a:ext cx="3756352" cy="2503624"/>
          </a:xfrm>
          <a:prstGeom prst="rect">
            <a:avLst/>
          </a:prstGeom>
        </p:spPr>
      </p:pic>
      <p:sp>
        <p:nvSpPr>
          <p:cNvPr id="9" name="Content Placeholder 1">
            <a:extLst>
              <a:ext uri="{FF2B5EF4-FFF2-40B4-BE49-F238E27FC236}">
                <a16:creationId xmlns:a16="http://schemas.microsoft.com/office/drawing/2014/main" id="{05A439EA-7F60-4533-B9D6-CB7C2BE4198B}"/>
              </a:ext>
            </a:extLst>
          </p:cNvPr>
          <p:cNvSpPr txBox="1">
            <a:spLocks/>
          </p:cNvSpPr>
          <p:nvPr/>
        </p:nvSpPr>
        <p:spPr>
          <a:xfrm>
            <a:off x="4724369" y="1538971"/>
            <a:ext cx="3469342" cy="566726"/>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lgn="ctr">
              <a:buNone/>
            </a:pPr>
            <a:r>
              <a:rPr lang="es-419" sz="2400" b="1" dirty="0">
                <a:solidFill>
                  <a:schemeClr val="tx1"/>
                </a:solidFill>
                <a:latin typeface="+mn-lt"/>
              </a:rPr>
              <a:t>Ingeniería social</a:t>
            </a:r>
          </a:p>
        </p:txBody>
      </p:sp>
    </p:spTree>
    <p:custDataLst>
      <p:tags r:id="rId1"/>
    </p:custDataLst>
    <p:extLst>
      <p:ext uri="{BB962C8B-B14F-4D97-AF65-F5344CB8AC3E}">
        <p14:creationId xmlns:p14="http://schemas.microsoft.com/office/powerpoint/2010/main" val="396222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ext&#10;&#10;Description automatically generated">
            <a:extLst>
              <a:ext uri="{FF2B5EF4-FFF2-40B4-BE49-F238E27FC236}">
                <a16:creationId xmlns:a16="http://schemas.microsoft.com/office/drawing/2014/main" id="{AC35B71F-F172-40CF-8127-A3E559EE80A3}"/>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50848" y="1721803"/>
            <a:ext cx="6242304" cy="4160520"/>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381000"/>
            <a:ext cx="8229600" cy="1066800"/>
          </a:xfrm>
        </p:spPr>
        <p:txBody>
          <a:bodyPr/>
          <a:lstStyle/>
          <a:p>
            <a:r>
              <a:rPr lang="es-419" dirty="0"/>
              <a:t>Phishing</a:t>
            </a:r>
          </a:p>
        </p:txBody>
      </p:sp>
      <p:sp>
        <p:nvSpPr>
          <p:cNvPr id="4" name="Slide Number Placeholder 3">
            <a:extLst>
              <a:ext uri="{FF2B5EF4-FFF2-40B4-BE49-F238E27FC236}">
                <a16:creationId xmlns:a16="http://schemas.microsoft.com/office/drawing/2014/main" id="{7EDD0EEB-EBB4-0B40-A901-AA057D7BE124}"/>
              </a:ext>
            </a:extLst>
          </p:cNvPr>
          <p:cNvSpPr>
            <a:spLocks noGrp="1"/>
          </p:cNvSpPr>
          <p:nvPr>
            <p:ph type="sldNum" sz="quarter" idx="12"/>
          </p:nvPr>
        </p:nvSpPr>
        <p:spPr/>
        <p:txBody>
          <a:bodyPr/>
          <a:lstStyle/>
          <a:p>
            <a:fld id="{D852D4E8-E283-404D-80D7-3AF63315721A}" type="slidenum">
              <a:rPr lang="en-US" smtClean="0"/>
              <a:t>26</a:t>
            </a:fld>
            <a:endParaRPr lang="es-419" dirty="0"/>
          </a:p>
        </p:txBody>
      </p:sp>
    </p:spTree>
    <p:custDataLst>
      <p:tags r:id="rId1"/>
    </p:custDataLst>
    <p:extLst>
      <p:ext uri="{BB962C8B-B14F-4D97-AF65-F5344CB8AC3E}">
        <p14:creationId xmlns:p14="http://schemas.microsoft.com/office/powerpoint/2010/main" val="351323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381000"/>
            <a:ext cx="8229600" cy="1066800"/>
          </a:xfrm>
        </p:spPr>
        <p:txBody>
          <a:bodyPr/>
          <a:lstStyle/>
          <a:p>
            <a:r>
              <a:rPr lang="es-419" dirty="0"/>
              <a:t>Phishing (continuación)</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27</a:t>
            </a:fld>
            <a:endParaRPr lang="es-419" dirty="0"/>
          </a:p>
        </p:txBody>
      </p:sp>
      <p:pic>
        <p:nvPicPr>
          <p:cNvPr id="8" name="Content Placeholder 5">
            <a:extLst>
              <a:ext uri="{FF2B5EF4-FFF2-40B4-BE49-F238E27FC236}">
                <a16:creationId xmlns:a16="http://schemas.microsoft.com/office/drawing/2014/main" id="{913D047E-5D4B-40C9-BE0D-FBC2D6F31F2C}"/>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2023993" y="1721803"/>
            <a:ext cx="5096013" cy="4160520"/>
          </a:xfrm>
          <a:prstGeom prst="rect">
            <a:avLst/>
          </a:prstGeom>
        </p:spPr>
      </p:pic>
    </p:spTree>
    <p:custDataLst>
      <p:tags r:id="rId1"/>
    </p:custDataLst>
    <p:extLst>
      <p:ext uri="{BB962C8B-B14F-4D97-AF65-F5344CB8AC3E}">
        <p14:creationId xmlns:p14="http://schemas.microsoft.com/office/powerpoint/2010/main" val="62351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381000"/>
            <a:ext cx="8229600" cy="1066800"/>
          </a:xfrm>
        </p:spPr>
        <p:txBody>
          <a:bodyPr/>
          <a:lstStyle/>
          <a:p>
            <a:r>
              <a:rPr lang="es-419" dirty="0"/>
              <a:t>Ingeniería social</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28</a:t>
            </a:fld>
            <a:endParaRPr lang="es-419" dirty="0"/>
          </a:p>
        </p:txBody>
      </p:sp>
      <p:pic>
        <p:nvPicPr>
          <p:cNvPr id="6" name="Content Placeholder 5">
            <a:extLst>
              <a:ext uri="{FF2B5EF4-FFF2-40B4-BE49-F238E27FC236}">
                <a16:creationId xmlns:a16="http://schemas.microsoft.com/office/drawing/2014/main" id="{221B0AAA-D650-4E81-904D-84448D9D5444}"/>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1665447" y="1721803"/>
            <a:ext cx="5813106" cy="4160520"/>
          </a:xfrm>
          <a:prstGeom prst="rect">
            <a:avLst/>
          </a:prstGeom>
        </p:spPr>
      </p:pic>
    </p:spTree>
    <p:custDataLst>
      <p:tags r:id="rId1"/>
    </p:custDataLst>
    <p:extLst>
      <p:ext uri="{BB962C8B-B14F-4D97-AF65-F5344CB8AC3E}">
        <p14:creationId xmlns:p14="http://schemas.microsoft.com/office/powerpoint/2010/main" val="323627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Fraudes y estafas en línea </a:t>
            </a:r>
            <a:r>
              <a:rPr lang="es-419" sz="2000" dirty="0"/>
              <a:t>(continuación)</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29</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1175273"/>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549601" y="1820867"/>
            <a:ext cx="4973216" cy="3216265"/>
          </a:xfrm>
          <a:prstGeom prst="rect">
            <a:avLst/>
          </a:prstGeom>
          <a:noFill/>
        </p:spPr>
        <p:txBody>
          <a:bodyPr wrap="square" lIns="91440" tIns="45720" rIns="91440" bIns="45720" rtlCol="0" anchor="t">
            <a:spAutoFit/>
          </a:bodyPr>
          <a:lstStyle/>
          <a:p>
            <a:r>
              <a:rPr lang="es-419" sz="2400" dirty="0">
                <a:latin typeface="+mn-lt"/>
                <a:cs typeface="ATT Aleck Sans"/>
              </a:rPr>
              <a:t>¿Cuáles son algunos ejemplos que ha experimentado?</a:t>
            </a:r>
            <a:endParaRPr lang="es-419" sz="2400" dirty="0">
              <a:latin typeface="+mn-lt"/>
              <a:cs typeface="ATT Aleck Sans" panose="020B0503020203020204" pitchFamily="34" charset="0"/>
            </a:endParaRPr>
          </a:p>
          <a:p>
            <a:endParaRPr lang="es-419" sz="2400" dirty="0">
              <a:latin typeface="+mn-lt"/>
              <a:cs typeface="ATT Aleck Sans"/>
            </a:endParaRPr>
          </a:p>
          <a:p>
            <a:r>
              <a:rPr lang="es-419" sz="2400" dirty="0">
                <a:latin typeface="+mn-lt"/>
                <a:cs typeface="ATT Aleck Sans"/>
              </a:rPr>
              <a:t>¿Cómo puede contribuir a mantenerse a salvo de los estafadores? </a:t>
            </a:r>
            <a:endParaRPr lang="es-419" strike="sngStrike" dirty="0">
              <a:latin typeface="+mn-lt"/>
              <a:cs typeface="ATT Aleck Sans" panose="020B0503020203020204" pitchFamily="34" charset="0"/>
            </a:endParaRPr>
          </a:p>
          <a:p>
            <a:endParaRPr lang="es-419" sz="1100" dirty="0">
              <a:latin typeface="ATT Aleck Sans" panose="020B0503020203020204" pitchFamily="34" charset="0"/>
              <a:cs typeface="ATT Aleck Sans" panose="020B0503020203020204" pitchFamily="34" charset="0"/>
            </a:endParaRPr>
          </a:p>
          <a:p>
            <a:endParaRPr lang="es-419" sz="2400" dirty="0">
              <a:latin typeface="ATT Aleck Sans" panose="020B0503020203020204" pitchFamily="34" charset="0"/>
              <a:cs typeface="ATT Aleck Sans" panose="020B0503020203020204" pitchFamily="34" charset="0"/>
            </a:endParaRPr>
          </a:p>
          <a:p>
            <a:endParaRPr lang="es-419" sz="2400" strike="sngStrike" dirty="0">
              <a:latin typeface="ATT Aleck Sans" panose="020B0503020203020204" pitchFamily="34" charset="0"/>
              <a:cs typeface="ATT Aleck Sans" panose="020B0503020203020204" pitchFamily="34" charset="0"/>
            </a:endParaRPr>
          </a:p>
        </p:txBody>
      </p:sp>
    </p:spTree>
    <p:custDataLst>
      <p:tags r:id="rId1"/>
    </p:custDataLst>
    <p:extLst>
      <p:ext uri="{BB962C8B-B14F-4D97-AF65-F5344CB8AC3E}">
        <p14:creationId xmlns:p14="http://schemas.microsoft.com/office/powerpoint/2010/main" val="755990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577A77-46FE-4C6B-BE7F-1A8D2922F0D9}"/>
              </a:ext>
            </a:extLst>
          </p:cNvPr>
          <p:cNvSpPr>
            <a:spLocks noGrp="1"/>
          </p:cNvSpPr>
          <p:nvPr>
            <p:ph type="sldNum" sz="quarter" idx="12"/>
          </p:nvPr>
        </p:nvSpPr>
        <p:spPr/>
        <p:txBody>
          <a:bodyPr/>
          <a:lstStyle/>
          <a:p>
            <a:fld id="{D852D4E8-E283-404D-80D7-3AF63315721A}" type="slidenum">
              <a:rPr lang="en-US" smtClean="0"/>
              <a:t>3</a:t>
            </a:fld>
            <a:endParaRPr lang="es-419" dirty="0"/>
          </a:p>
        </p:txBody>
      </p:sp>
      <p:sp>
        <p:nvSpPr>
          <p:cNvPr id="3" name="Title 2">
            <a:extLst>
              <a:ext uri="{FF2B5EF4-FFF2-40B4-BE49-F238E27FC236}">
                <a16:creationId xmlns:a16="http://schemas.microsoft.com/office/drawing/2014/main" id="{2E6CE481-89D2-431C-9620-17728BE9CD4A}"/>
              </a:ext>
            </a:extLst>
          </p:cNvPr>
          <p:cNvSpPr>
            <a:spLocks noGrp="1"/>
          </p:cNvSpPr>
          <p:nvPr>
            <p:ph type="title"/>
          </p:nvPr>
        </p:nvSpPr>
        <p:spPr>
          <a:xfrm>
            <a:off x="457200" y="365760"/>
            <a:ext cx="8229600" cy="1069848"/>
          </a:xfrm>
        </p:spPr>
        <p:txBody>
          <a:bodyPr/>
          <a:lstStyle/>
          <a:p>
            <a:r>
              <a:rPr lang="es-419" dirty="0"/>
              <a:t>Introducción</a:t>
            </a:r>
          </a:p>
        </p:txBody>
      </p:sp>
      <p:pic>
        <p:nvPicPr>
          <p:cNvPr id="7" name="Picture 6" descr="Icon&#10;&#10;Description automatically generated">
            <a:extLst>
              <a:ext uri="{FF2B5EF4-FFF2-40B4-BE49-F238E27FC236}">
                <a16:creationId xmlns:a16="http://schemas.microsoft.com/office/drawing/2014/main" id="{03D118CF-7260-4A78-B882-4979ABA87EB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4" name="TextBox 3">
            <a:extLst>
              <a:ext uri="{FF2B5EF4-FFF2-40B4-BE49-F238E27FC236}">
                <a16:creationId xmlns:a16="http://schemas.microsoft.com/office/drawing/2014/main" id="{E2FF503E-20B4-488F-BE29-6DD7486043F7}"/>
              </a:ext>
            </a:extLst>
          </p:cNvPr>
          <p:cNvSpPr txBox="1"/>
          <p:nvPr/>
        </p:nvSpPr>
        <p:spPr>
          <a:xfrm>
            <a:off x="457200" y="1703273"/>
            <a:ext cx="4975411" cy="1200329"/>
          </a:xfrm>
          <a:prstGeom prst="rect">
            <a:avLst/>
          </a:prstGeom>
          <a:noFill/>
        </p:spPr>
        <p:txBody>
          <a:bodyPr wrap="square" rtlCol="0">
            <a:spAutoFit/>
          </a:bodyPr>
          <a:lstStyle/>
          <a:p>
            <a:r>
              <a:rPr lang="es-419" sz="2400" dirty="0">
                <a:latin typeface="+mn-lt"/>
                <a:cs typeface="ATT Aleck Sans" panose="020B0503020203020204" pitchFamily="34" charset="0"/>
              </a:rPr>
              <a:t>¿Por qué debemos </a:t>
            </a:r>
            <a:r>
              <a:rPr lang="es-419" sz="2400" b="1" dirty="0">
                <a:latin typeface="+mn-lt"/>
                <a:cs typeface="ATT Aleck Sans" panose="020B0503020203020204" pitchFamily="34" charset="0"/>
              </a:rPr>
              <a:t>preocuparnos por la seguridad</a:t>
            </a:r>
            <a:r>
              <a:rPr lang="es-419" sz="2400" dirty="0">
                <a:latin typeface="+mn-lt"/>
                <a:cs typeface="ATT Aleck Sans" panose="020B0503020203020204" pitchFamily="34" charset="0"/>
              </a:rPr>
              <a:t> cuando estamos en línea?</a:t>
            </a:r>
          </a:p>
        </p:txBody>
      </p:sp>
      <p:sp>
        <p:nvSpPr>
          <p:cNvPr id="8" name="TextBox 7">
            <a:extLst>
              <a:ext uri="{FF2B5EF4-FFF2-40B4-BE49-F238E27FC236}">
                <a16:creationId xmlns:a16="http://schemas.microsoft.com/office/drawing/2014/main" id="{78E71EAC-6929-46DA-AB59-77C2E0A51E9D}"/>
              </a:ext>
            </a:extLst>
          </p:cNvPr>
          <p:cNvSpPr txBox="1"/>
          <p:nvPr/>
        </p:nvSpPr>
        <p:spPr>
          <a:xfrm>
            <a:off x="457200" y="3429000"/>
            <a:ext cx="7120218"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s-419" sz="2400" dirty="0">
                <a:latin typeface="+mn-lt"/>
                <a:cs typeface="ATT Aleck Sans" panose="020B0503020203020204" pitchFamily="34" charset="0"/>
              </a:rPr>
              <a:t>Compartimos </a:t>
            </a:r>
            <a:r>
              <a:rPr lang="es-419" sz="2400" b="1" dirty="0">
                <a:latin typeface="+mn-lt"/>
                <a:cs typeface="ATT Aleck Sans" panose="020B0503020203020204" pitchFamily="34" charset="0"/>
              </a:rPr>
              <a:t>información personal </a:t>
            </a:r>
            <a:r>
              <a:rPr lang="es-419" sz="2400" dirty="0">
                <a:latin typeface="+mn-lt"/>
                <a:cs typeface="ATT Aleck Sans" panose="020B0503020203020204" pitchFamily="34" charset="0"/>
              </a:rPr>
              <a:t>que queremos mantener </a:t>
            </a:r>
            <a:r>
              <a:rPr lang="es-419" sz="2400" b="1" dirty="0">
                <a:latin typeface="+mn-lt"/>
                <a:cs typeface="ATT Aleck Sans" panose="020B0503020203020204" pitchFamily="34" charset="0"/>
              </a:rPr>
              <a:t>privada</a:t>
            </a:r>
            <a:r>
              <a:rPr lang="es-419" sz="2400" dirty="0">
                <a:latin typeface="+mn-lt"/>
                <a:cs typeface="ATT Aleck Sans" panose="020B0503020203020204" pitchFamily="34" charset="0"/>
              </a:rPr>
              <a:t>.</a:t>
            </a:r>
          </a:p>
        </p:txBody>
      </p:sp>
      <p:sp>
        <p:nvSpPr>
          <p:cNvPr id="9" name="TextBox 8">
            <a:extLst>
              <a:ext uri="{FF2B5EF4-FFF2-40B4-BE49-F238E27FC236}">
                <a16:creationId xmlns:a16="http://schemas.microsoft.com/office/drawing/2014/main" id="{8EFFC6CD-3BB2-44D8-8C50-978B7BDB3FC9}"/>
              </a:ext>
            </a:extLst>
          </p:cNvPr>
          <p:cNvSpPr txBox="1"/>
          <p:nvPr/>
        </p:nvSpPr>
        <p:spPr>
          <a:xfrm>
            <a:off x="457200" y="4527662"/>
            <a:ext cx="7162845" cy="461665"/>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s-419" sz="2400" dirty="0">
                <a:latin typeface="+mn-lt"/>
                <a:cs typeface="ATT Aleck Sans" panose="020B0503020203020204" pitchFamily="34" charset="0"/>
              </a:rPr>
              <a:t>Los estafadores pueden intentar obtener acceso.</a:t>
            </a:r>
          </a:p>
        </p:txBody>
      </p:sp>
    </p:spTree>
    <p:custDataLst>
      <p:tags r:id="rId1"/>
    </p:custDataLst>
    <p:extLst>
      <p:ext uri="{BB962C8B-B14F-4D97-AF65-F5344CB8AC3E}">
        <p14:creationId xmlns:p14="http://schemas.microsoft.com/office/powerpoint/2010/main" val="580042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Consejos para reconocer estafas</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30</a:t>
            </a:fld>
            <a:endParaRPr lang="es-419" dirty="0"/>
          </a:p>
        </p:txBody>
      </p:sp>
      <p:pic>
        <p:nvPicPr>
          <p:cNvPr id="7" name="Picture 6">
            <a:extLst>
              <a:ext uri="{FF2B5EF4-FFF2-40B4-BE49-F238E27FC236}">
                <a16:creationId xmlns:a16="http://schemas.microsoft.com/office/drawing/2014/main" id="{173F19AD-C75A-4C91-B103-1BEC4CAC4D0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234221" y="804461"/>
            <a:ext cx="2681179" cy="2194560"/>
          </a:xfrm>
          <a:prstGeom prst="rect">
            <a:avLst/>
          </a:prstGeom>
        </p:spPr>
      </p:pic>
      <p:grpSp>
        <p:nvGrpSpPr>
          <p:cNvPr id="8" name="Group 7">
            <a:extLst>
              <a:ext uri="{FF2B5EF4-FFF2-40B4-BE49-F238E27FC236}">
                <a16:creationId xmlns:a16="http://schemas.microsoft.com/office/drawing/2014/main" id="{662AAD70-3CBA-4923-8921-285DF4A2D1E9}"/>
              </a:ext>
            </a:extLst>
          </p:cNvPr>
          <p:cNvGrpSpPr/>
          <p:nvPr/>
        </p:nvGrpSpPr>
        <p:grpSpPr>
          <a:xfrm>
            <a:off x="781784" y="2053393"/>
            <a:ext cx="5886828" cy="457200"/>
            <a:chOff x="781784" y="2238057"/>
            <a:chExt cx="5886828" cy="457200"/>
          </a:xfrm>
        </p:grpSpPr>
        <p:pic>
          <p:nvPicPr>
            <p:cNvPr id="9" name="Picture 8">
              <a:extLst>
                <a:ext uri="{FF2B5EF4-FFF2-40B4-BE49-F238E27FC236}">
                  <a16:creationId xmlns:a16="http://schemas.microsoft.com/office/drawing/2014/main" id="{980406B9-C468-4A9F-BD8A-CA99994103EF}"/>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0" name="TextBox 9">
              <a:extLst>
                <a:ext uri="{FF2B5EF4-FFF2-40B4-BE49-F238E27FC236}">
                  <a16:creationId xmlns:a16="http://schemas.microsoft.com/office/drawing/2014/main" id="{76C7A6F8-F05D-4557-AE1B-17B50D152B0A}"/>
                </a:ext>
              </a:extLst>
            </p:cNvPr>
            <p:cNvSpPr txBox="1"/>
            <p:nvPr/>
          </p:nvSpPr>
          <p:spPr>
            <a:xfrm>
              <a:off x="1238984" y="2279384"/>
              <a:ext cx="5429628" cy="400110"/>
            </a:xfrm>
            <a:prstGeom prst="rect">
              <a:avLst/>
            </a:prstGeom>
            <a:noFill/>
          </p:spPr>
          <p:txBody>
            <a:bodyPr wrap="none" rtlCol="0">
              <a:spAutoFit/>
            </a:bodyPr>
            <a:lstStyle/>
            <a:p>
              <a:r>
                <a:rPr lang="es-419" sz="2000" dirty="0">
                  <a:latin typeface="+mn-lt"/>
                  <a:cs typeface="ATT Aleck Sans" panose="020B0503020203020204" pitchFamily="34" charset="0"/>
                </a:rPr>
                <a:t>¿Ha oído hablar de la persona u organización?</a:t>
              </a:r>
            </a:p>
          </p:txBody>
        </p:sp>
      </p:grpSp>
      <p:grpSp>
        <p:nvGrpSpPr>
          <p:cNvPr id="11" name="Group 10">
            <a:extLst>
              <a:ext uri="{FF2B5EF4-FFF2-40B4-BE49-F238E27FC236}">
                <a16:creationId xmlns:a16="http://schemas.microsoft.com/office/drawing/2014/main" id="{0BF67F94-8561-4682-B307-4EC4F583D5EC}"/>
              </a:ext>
            </a:extLst>
          </p:cNvPr>
          <p:cNvGrpSpPr/>
          <p:nvPr/>
        </p:nvGrpSpPr>
        <p:grpSpPr>
          <a:xfrm>
            <a:off x="781784" y="2713041"/>
            <a:ext cx="6559768" cy="457200"/>
            <a:chOff x="781784" y="2238057"/>
            <a:chExt cx="6559768" cy="457200"/>
          </a:xfrm>
        </p:grpSpPr>
        <p:pic>
          <p:nvPicPr>
            <p:cNvPr id="12" name="Picture 11">
              <a:extLst>
                <a:ext uri="{FF2B5EF4-FFF2-40B4-BE49-F238E27FC236}">
                  <a16:creationId xmlns:a16="http://schemas.microsoft.com/office/drawing/2014/main" id="{9502DB13-B17E-4FAD-914F-F9ECEC0CCD8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3" name="TextBox 12">
              <a:extLst>
                <a:ext uri="{FF2B5EF4-FFF2-40B4-BE49-F238E27FC236}">
                  <a16:creationId xmlns:a16="http://schemas.microsoft.com/office/drawing/2014/main" id="{2E07B9DE-E302-47F8-9C09-ABC8E8ED50B9}"/>
                </a:ext>
              </a:extLst>
            </p:cNvPr>
            <p:cNvSpPr txBox="1"/>
            <p:nvPr/>
          </p:nvSpPr>
          <p:spPr>
            <a:xfrm>
              <a:off x="1238984" y="2281991"/>
              <a:ext cx="6102568" cy="400110"/>
            </a:xfrm>
            <a:prstGeom prst="rect">
              <a:avLst/>
            </a:prstGeom>
            <a:noFill/>
          </p:spPr>
          <p:txBody>
            <a:bodyPr wrap="none" rtlCol="0">
              <a:spAutoFit/>
            </a:bodyPr>
            <a:lstStyle/>
            <a:p>
              <a:r>
                <a:rPr lang="es-419" sz="2000" dirty="0">
                  <a:latin typeface="+mn-lt"/>
                  <a:cs typeface="ATT Aleck Sans" panose="020B0503020203020204" pitchFamily="34" charset="0"/>
                </a:rPr>
                <a:t>¿Sabe de quién es el mensaje de correo electrónico?</a:t>
              </a:r>
              <a:endParaRPr lang="es-419" sz="2000" b="1" dirty="0">
                <a:latin typeface="+mn-lt"/>
                <a:cs typeface="ATT Aleck Sans" panose="020B0503020203020204" pitchFamily="34" charset="0"/>
              </a:endParaRPr>
            </a:p>
          </p:txBody>
        </p:sp>
      </p:grpSp>
      <p:grpSp>
        <p:nvGrpSpPr>
          <p:cNvPr id="14" name="Group 13">
            <a:extLst>
              <a:ext uri="{FF2B5EF4-FFF2-40B4-BE49-F238E27FC236}">
                <a16:creationId xmlns:a16="http://schemas.microsoft.com/office/drawing/2014/main" id="{96DA0BCC-2DAD-4A2B-9946-9BCB161D0E82}"/>
              </a:ext>
            </a:extLst>
          </p:cNvPr>
          <p:cNvGrpSpPr/>
          <p:nvPr/>
        </p:nvGrpSpPr>
        <p:grpSpPr>
          <a:xfrm>
            <a:off x="781784" y="3372689"/>
            <a:ext cx="4738372" cy="457200"/>
            <a:chOff x="781784" y="2238057"/>
            <a:chExt cx="4738372" cy="457200"/>
          </a:xfrm>
        </p:grpSpPr>
        <p:pic>
          <p:nvPicPr>
            <p:cNvPr id="15" name="Picture 14">
              <a:extLst>
                <a:ext uri="{FF2B5EF4-FFF2-40B4-BE49-F238E27FC236}">
                  <a16:creationId xmlns:a16="http://schemas.microsoft.com/office/drawing/2014/main" id="{D1C0601F-94BE-4A42-B2AF-FCE80F08FDA7}"/>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6" name="TextBox 15">
              <a:extLst>
                <a:ext uri="{FF2B5EF4-FFF2-40B4-BE49-F238E27FC236}">
                  <a16:creationId xmlns:a16="http://schemas.microsoft.com/office/drawing/2014/main" id="{3ACC587D-F824-41AB-894A-D55C1DFCE87F}"/>
                </a:ext>
              </a:extLst>
            </p:cNvPr>
            <p:cNvSpPr txBox="1"/>
            <p:nvPr/>
          </p:nvSpPr>
          <p:spPr>
            <a:xfrm>
              <a:off x="1238984" y="2274136"/>
              <a:ext cx="4281172" cy="400110"/>
            </a:xfrm>
            <a:prstGeom prst="rect">
              <a:avLst/>
            </a:prstGeom>
            <a:noFill/>
          </p:spPr>
          <p:txBody>
            <a:bodyPr wrap="none" rtlCol="0">
              <a:spAutoFit/>
            </a:bodyPr>
            <a:lstStyle/>
            <a:p>
              <a:r>
                <a:rPr lang="es-419" sz="2000" dirty="0">
                  <a:latin typeface="+mn-lt"/>
                  <a:cs typeface="ATT Aleck Sans" panose="020B0503020203020204" pitchFamily="34" charset="0"/>
                </a:rPr>
                <a:t>¿Tiene errores el correo electrónico?</a:t>
              </a:r>
            </a:p>
          </p:txBody>
        </p:sp>
      </p:grpSp>
      <p:grpSp>
        <p:nvGrpSpPr>
          <p:cNvPr id="17" name="Group 16">
            <a:extLst>
              <a:ext uri="{FF2B5EF4-FFF2-40B4-BE49-F238E27FC236}">
                <a16:creationId xmlns:a16="http://schemas.microsoft.com/office/drawing/2014/main" id="{3BBFA26A-4B62-459F-862A-09EE6C2F5E9B}"/>
              </a:ext>
            </a:extLst>
          </p:cNvPr>
          <p:cNvGrpSpPr/>
          <p:nvPr/>
        </p:nvGrpSpPr>
        <p:grpSpPr>
          <a:xfrm>
            <a:off x="781784" y="4032337"/>
            <a:ext cx="4857251" cy="457200"/>
            <a:chOff x="781784" y="2238057"/>
            <a:chExt cx="4857251" cy="457200"/>
          </a:xfrm>
        </p:grpSpPr>
        <p:pic>
          <p:nvPicPr>
            <p:cNvPr id="18" name="Picture 17">
              <a:extLst>
                <a:ext uri="{FF2B5EF4-FFF2-40B4-BE49-F238E27FC236}">
                  <a16:creationId xmlns:a16="http://schemas.microsoft.com/office/drawing/2014/main" id="{CE7EFD13-D822-4621-920A-E09407C9E8EC}"/>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9" name="TextBox 18">
              <a:extLst>
                <a:ext uri="{FF2B5EF4-FFF2-40B4-BE49-F238E27FC236}">
                  <a16:creationId xmlns:a16="http://schemas.microsoft.com/office/drawing/2014/main" id="{E6082EB1-C95C-42D5-A86A-720AD6DE46F9}"/>
                </a:ext>
              </a:extLst>
            </p:cNvPr>
            <p:cNvSpPr txBox="1"/>
            <p:nvPr/>
          </p:nvSpPr>
          <p:spPr>
            <a:xfrm>
              <a:off x="1238984" y="2274136"/>
              <a:ext cx="4400051" cy="400110"/>
            </a:xfrm>
            <a:prstGeom prst="rect">
              <a:avLst/>
            </a:prstGeom>
            <a:noFill/>
          </p:spPr>
          <p:txBody>
            <a:bodyPr wrap="none" rtlCol="0">
              <a:spAutoFit/>
            </a:bodyPr>
            <a:lstStyle/>
            <a:p>
              <a:r>
                <a:rPr lang="es-419" sz="2000" dirty="0">
                  <a:latin typeface="+mn-lt"/>
                  <a:cs typeface="ATT Aleck Sans" panose="020B0503020203020204" pitchFamily="34" charset="0"/>
                </a:rPr>
                <a:t>¿Le están solicitando su información?</a:t>
              </a:r>
              <a:endParaRPr lang="es-419" sz="2000" b="1" dirty="0">
                <a:latin typeface="+mn-lt"/>
                <a:cs typeface="ATT Aleck Sans" panose="020B0503020203020204" pitchFamily="34" charset="0"/>
              </a:endParaRPr>
            </a:p>
          </p:txBody>
        </p:sp>
      </p:grpSp>
      <p:grpSp>
        <p:nvGrpSpPr>
          <p:cNvPr id="20" name="Group 19">
            <a:extLst>
              <a:ext uri="{FF2B5EF4-FFF2-40B4-BE49-F238E27FC236}">
                <a16:creationId xmlns:a16="http://schemas.microsoft.com/office/drawing/2014/main" id="{957754D1-B233-4DB5-8A08-EC5782623428}"/>
              </a:ext>
            </a:extLst>
          </p:cNvPr>
          <p:cNvGrpSpPr/>
          <p:nvPr/>
        </p:nvGrpSpPr>
        <p:grpSpPr>
          <a:xfrm>
            <a:off x="781784" y="4691985"/>
            <a:ext cx="7150699" cy="457200"/>
            <a:chOff x="781784" y="2238057"/>
            <a:chExt cx="7150699" cy="457200"/>
          </a:xfrm>
        </p:grpSpPr>
        <p:pic>
          <p:nvPicPr>
            <p:cNvPr id="21" name="Picture 20">
              <a:extLst>
                <a:ext uri="{FF2B5EF4-FFF2-40B4-BE49-F238E27FC236}">
                  <a16:creationId xmlns:a16="http://schemas.microsoft.com/office/drawing/2014/main" id="{49E0A460-A3D3-4313-9FBA-BCB485A49AD8}"/>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22" name="TextBox 21">
              <a:extLst>
                <a:ext uri="{FF2B5EF4-FFF2-40B4-BE49-F238E27FC236}">
                  <a16:creationId xmlns:a16="http://schemas.microsoft.com/office/drawing/2014/main" id="{80A84659-BF0A-4787-8CD5-50F058E46D23}"/>
                </a:ext>
              </a:extLst>
            </p:cNvPr>
            <p:cNvSpPr txBox="1"/>
            <p:nvPr/>
          </p:nvSpPr>
          <p:spPr>
            <a:xfrm>
              <a:off x="1238984" y="2274136"/>
              <a:ext cx="6693499" cy="400110"/>
            </a:xfrm>
            <a:prstGeom prst="rect">
              <a:avLst/>
            </a:prstGeom>
            <a:noFill/>
          </p:spPr>
          <p:txBody>
            <a:bodyPr wrap="none" rtlCol="0">
              <a:spAutoFit/>
            </a:bodyPr>
            <a:lstStyle/>
            <a:p>
              <a:r>
                <a:rPr lang="es-419" sz="2000" dirty="0">
                  <a:latin typeface="+mn-lt"/>
                  <a:cs typeface="ATT Aleck Sans" panose="020B0503020203020204" pitchFamily="34" charset="0"/>
                </a:rPr>
                <a:t>¿Están intentando apresurarlo a tomar una acción rápida?</a:t>
              </a:r>
            </a:p>
          </p:txBody>
        </p:sp>
      </p:grpSp>
      <p:grpSp>
        <p:nvGrpSpPr>
          <p:cNvPr id="23" name="Group 22">
            <a:extLst>
              <a:ext uri="{FF2B5EF4-FFF2-40B4-BE49-F238E27FC236}">
                <a16:creationId xmlns:a16="http://schemas.microsoft.com/office/drawing/2014/main" id="{D44D81E8-8F0C-4AF2-98EB-B9B3D2624B9E}"/>
              </a:ext>
            </a:extLst>
          </p:cNvPr>
          <p:cNvGrpSpPr/>
          <p:nvPr/>
        </p:nvGrpSpPr>
        <p:grpSpPr>
          <a:xfrm>
            <a:off x="781784" y="5351633"/>
            <a:ext cx="5035441" cy="457200"/>
            <a:chOff x="781784" y="2238057"/>
            <a:chExt cx="5035441" cy="457200"/>
          </a:xfrm>
        </p:grpSpPr>
        <p:pic>
          <p:nvPicPr>
            <p:cNvPr id="24" name="Picture 23">
              <a:extLst>
                <a:ext uri="{FF2B5EF4-FFF2-40B4-BE49-F238E27FC236}">
                  <a16:creationId xmlns:a16="http://schemas.microsoft.com/office/drawing/2014/main" id="{B8388FB8-1CEB-4010-A09A-C96FF24D9D7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25" name="TextBox 24">
              <a:extLst>
                <a:ext uri="{FF2B5EF4-FFF2-40B4-BE49-F238E27FC236}">
                  <a16:creationId xmlns:a16="http://schemas.microsoft.com/office/drawing/2014/main" id="{3328C697-122D-4CFC-874C-0CD1E853FC44}"/>
                </a:ext>
              </a:extLst>
            </p:cNvPr>
            <p:cNvSpPr txBox="1"/>
            <p:nvPr/>
          </p:nvSpPr>
          <p:spPr>
            <a:xfrm>
              <a:off x="1238984" y="2274136"/>
              <a:ext cx="4578241" cy="400110"/>
            </a:xfrm>
            <a:prstGeom prst="rect">
              <a:avLst/>
            </a:prstGeom>
            <a:noFill/>
          </p:spPr>
          <p:txBody>
            <a:bodyPr wrap="none" rtlCol="0">
              <a:spAutoFit/>
            </a:bodyPr>
            <a:lstStyle/>
            <a:p>
              <a:r>
                <a:rPr lang="es-419" sz="2000" dirty="0">
                  <a:latin typeface="+mn-lt"/>
                  <a:cs typeface="ATT Aleck Sans" panose="020B0503020203020204" pitchFamily="34" charset="0"/>
                </a:rPr>
                <a:t>¿Es demasiado bueno para ser verdad?</a:t>
              </a:r>
              <a:endParaRPr lang="es-419" sz="2000" b="1" dirty="0">
                <a:latin typeface="+mn-lt"/>
                <a:cs typeface="ATT Aleck Sans" panose="020B0503020203020204" pitchFamily="34" charset="0"/>
              </a:endParaRPr>
            </a:p>
          </p:txBody>
        </p:sp>
      </p:grpSp>
    </p:spTree>
    <p:custDataLst>
      <p:tags r:id="rId1"/>
    </p:custDataLst>
    <p:extLst>
      <p:ext uri="{BB962C8B-B14F-4D97-AF65-F5344CB8AC3E}">
        <p14:creationId xmlns:p14="http://schemas.microsoft.com/office/powerpoint/2010/main" val="332133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a:xfrm>
            <a:off x="457200" y="1547341"/>
            <a:ext cx="8229600" cy="4325112"/>
          </a:xfrm>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31</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374835" cy="640080"/>
            <a:chOff x="274320" y="746760"/>
            <a:chExt cx="7374835"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683240" cy="461665"/>
            </a:xfrm>
            <a:prstGeom prst="rect">
              <a:avLst/>
            </a:prstGeom>
            <a:noFill/>
          </p:spPr>
          <p:txBody>
            <a:bodyPr wrap="none" rtlCol="0">
              <a:spAutoFit/>
            </a:bodyPr>
            <a:lstStyle/>
            <a:p>
              <a:r>
                <a:rPr lang="es-419" sz="2400" dirty="0">
                  <a:latin typeface="+mn-lt"/>
                  <a:cs typeface="ATT Aleck Sans" panose="020B0503020203020204" pitchFamily="34" charset="0"/>
                </a:rPr>
                <a:t>¿Ha oído hablar de la persona u organización?</a:t>
              </a:r>
            </a:p>
          </p:txBody>
        </p:sp>
      </p:grpSp>
      <p:pic>
        <p:nvPicPr>
          <p:cNvPr id="11" name="Picture 10" descr="Graphical user interface&#10;&#10;Description automatically generated">
            <a:extLst>
              <a:ext uri="{FF2B5EF4-FFF2-40B4-BE49-F238E27FC236}">
                <a16:creationId xmlns:a16="http://schemas.microsoft.com/office/drawing/2014/main" id="{0C88BA0A-0DF9-4F00-9C88-FA7293AA25DD}"/>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b="29039"/>
          <a:stretch/>
        </p:blipFill>
        <p:spPr>
          <a:xfrm>
            <a:off x="1590541" y="985549"/>
            <a:ext cx="5617846" cy="4167154"/>
          </a:xfrm>
          <a:prstGeom prst="rect">
            <a:avLst/>
          </a:prstGeom>
        </p:spPr>
      </p:pic>
    </p:spTree>
    <p:custDataLst>
      <p:tags r:id="rId1"/>
    </p:custDataLst>
    <p:extLst>
      <p:ext uri="{BB962C8B-B14F-4D97-AF65-F5344CB8AC3E}">
        <p14:creationId xmlns:p14="http://schemas.microsoft.com/office/powerpoint/2010/main" val="159447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32</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967882" cy="640080"/>
            <a:chOff x="274320" y="746760"/>
            <a:chExt cx="7967882"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7276287" cy="461665"/>
            </a:xfrm>
            <a:prstGeom prst="rect">
              <a:avLst/>
            </a:prstGeom>
            <a:noFill/>
          </p:spPr>
          <p:txBody>
            <a:bodyPr wrap="none" rtlCol="0">
              <a:spAutoFit/>
            </a:bodyPr>
            <a:lstStyle/>
            <a:p>
              <a:r>
                <a:rPr lang="es-419" sz="2400" dirty="0">
                  <a:latin typeface="+mn-lt"/>
                  <a:cs typeface="ATT Aleck Sans" panose="020B0503020203020204" pitchFamily="34" charset="0"/>
                </a:rPr>
                <a:t>¿Sabe de quién es el mensaje de correo electrónico?</a:t>
              </a:r>
            </a:p>
          </p:txBody>
        </p:sp>
      </p:grpSp>
      <p:pic>
        <p:nvPicPr>
          <p:cNvPr id="6" name="Picture 5">
            <a:extLst>
              <a:ext uri="{FF2B5EF4-FFF2-40B4-BE49-F238E27FC236}">
                <a16:creationId xmlns:a16="http://schemas.microsoft.com/office/drawing/2014/main" id="{77CF4FA4-A2C5-433C-8F4D-C84795B0AF18}"/>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12449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33</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113272" cy="640080"/>
            <a:chOff x="274320" y="746760"/>
            <a:chExt cx="6113272"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421677" cy="461665"/>
            </a:xfrm>
            <a:prstGeom prst="rect">
              <a:avLst/>
            </a:prstGeom>
            <a:noFill/>
          </p:spPr>
          <p:txBody>
            <a:bodyPr wrap="none" rtlCol="0">
              <a:spAutoFit/>
            </a:bodyPr>
            <a:lstStyle/>
            <a:p>
              <a:r>
                <a:rPr lang="es-419" sz="2400" dirty="0">
                  <a:latin typeface="+mn-lt"/>
                  <a:cs typeface="ATT Aleck Sans" panose="020B0503020203020204" pitchFamily="34" charset="0"/>
                </a:rPr>
                <a:t>¿Le están solicitando su información?</a:t>
              </a:r>
            </a:p>
          </p:txBody>
        </p:sp>
      </p:grpSp>
      <p:pic>
        <p:nvPicPr>
          <p:cNvPr id="7" name="Picture 6">
            <a:extLst>
              <a:ext uri="{FF2B5EF4-FFF2-40B4-BE49-F238E27FC236}">
                <a16:creationId xmlns:a16="http://schemas.microsoft.com/office/drawing/2014/main" id="{B48B6FA1-0F86-4F52-B8D7-826EA7345702}"/>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3979456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34</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5983428" cy="640080"/>
            <a:chOff x="274320" y="746760"/>
            <a:chExt cx="5983428"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291833" cy="461665"/>
            </a:xfrm>
            <a:prstGeom prst="rect">
              <a:avLst/>
            </a:prstGeom>
            <a:noFill/>
          </p:spPr>
          <p:txBody>
            <a:bodyPr wrap="none" rtlCol="0">
              <a:spAutoFit/>
            </a:bodyPr>
            <a:lstStyle/>
            <a:p>
              <a:r>
                <a:rPr lang="es-419" sz="2400" dirty="0">
                  <a:latin typeface="+mn-lt"/>
                  <a:cs typeface="ATT Aleck Sans" panose="020B0503020203020204" pitchFamily="34" charset="0"/>
                </a:rPr>
                <a:t>¿Tiene errores el correo electr</a:t>
              </a:r>
              <a:r>
                <a:rPr lang="es-419" sz="2400" dirty="0">
                  <a:latin typeface="+mn-lt"/>
                  <a:cs typeface="ATT Aleck Sans" panose="020B0604020202020204" charset="0"/>
                </a:rPr>
                <a:t>ó</a:t>
              </a:r>
              <a:r>
                <a:rPr lang="es-419" sz="2400" dirty="0">
                  <a:latin typeface="+mn-lt"/>
                  <a:cs typeface="ATT Aleck Sans" panose="020B0503020203020204" pitchFamily="34" charset="0"/>
                </a:rPr>
                <a:t>nico?</a:t>
              </a:r>
            </a:p>
          </p:txBody>
        </p:sp>
      </p:grpSp>
      <p:pic>
        <p:nvPicPr>
          <p:cNvPr id="7" name="Picture 6">
            <a:extLst>
              <a:ext uri="{FF2B5EF4-FFF2-40B4-BE49-F238E27FC236}">
                <a16:creationId xmlns:a16="http://schemas.microsoft.com/office/drawing/2014/main" id="{7D7A3AB5-DC86-42D1-BA07-8F02DC9185A6}"/>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57419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35</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231224" cy="905072"/>
            <a:chOff x="274320" y="746760"/>
            <a:chExt cx="7231224" cy="905072"/>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539629" cy="830997"/>
            </a:xfrm>
            <a:prstGeom prst="rect">
              <a:avLst/>
            </a:prstGeom>
            <a:noFill/>
          </p:spPr>
          <p:txBody>
            <a:bodyPr wrap="square" rtlCol="0">
              <a:spAutoFit/>
            </a:bodyPr>
            <a:lstStyle/>
            <a:p>
              <a:r>
                <a:rPr lang="es-419" sz="2400" dirty="0">
                  <a:latin typeface="+mn-lt"/>
                  <a:cs typeface="ATT Aleck Sans" panose="020B0503020203020204" pitchFamily="34" charset="0"/>
                </a:rPr>
                <a:t>¿Están intentando apresurarlo a tomar una acción rápida?</a:t>
              </a:r>
            </a:p>
          </p:txBody>
        </p:sp>
      </p:grpSp>
      <p:pic>
        <p:nvPicPr>
          <p:cNvPr id="7" name="Picture 6">
            <a:extLst>
              <a:ext uri="{FF2B5EF4-FFF2-40B4-BE49-F238E27FC236}">
                <a16:creationId xmlns:a16="http://schemas.microsoft.com/office/drawing/2014/main" id="{BE8C1AD5-B364-4452-BE29-9C3DE0A36F2F}"/>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47676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36</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146678" cy="640080"/>
            <a:chOff x="274320" y="746760"/>
            <a:chExt cx="6146678"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455083" cy="461665"/>
            </a:xfrm>
            <a:prstGeom prst="rect">
              <a:avLst/>
            </a:prstGeom>
            <a:noFill/>
          </p:spPr>
          <p:txBody>
            <a:bodyPr wrap="none" rtlCol="0">
              <a:spAutoFit/>
            </a:bodyPr>
            <a:lstStyle/>
            <a:p>
              <a:r>
                <a:rPr lang="es-419" sz="2400" dirty="0">
                  <a:latin typeface="+mn-lt"/>
                  <a:cs typeface="ATT Aleck Sans" panose="020B0503020203020204" pitchFamily="34" charset="0"/>
                </a:rPr>
                <a:t>¿Es demasiado bueno para ser verdad?</a:t>
              </a:r>
            </a:p>
          </p:txBody>
        </p:sp>
      </p:grpSp>
      <p:pic>
        <p:nvPicPr>
          <p:cNvPr id="10" name="Picture 9">
            <a:extLst>
              <a:ext uri="{FF2B5EF4-FFF2-40B4-BE49-F238E27FC236}">
                <a16:creationId xmlns:a16="http://schemas.microsoft.com/office/drawing/2014/main" id="{65327F24-15E7-40DA-A3C9-89D1A901369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49464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37</a:t>
            </a:fld>
            <a:endParaRPr lang="es-419"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s-419" sz="4800" dirty="0"/>
              <a:t>Actividad 3</a:t>
            </a:r>
          </a:p>
        </p:txBody>
      </p:sp>
    </p:spTree>
    <p:custDataLst>
      <p:tags r:id="rId1"/>
    </p:custDataLst>
    <p:extLst>
      <p:ext uri="{BB962C8B-B14F-4D97-AF65-F5344CB8AC3E}">
        <p14:creationId xmlns:p14="http://schemas.microsoft.com/office/powerpoint/2010/main" val="166045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9F0EA1-5E40-46EA-94EB-14E159197DE1}"/>
              </a:ext>
            </a:extLst>
          </p:cNvPr>
          <p:cNvSpPr>
            <a:spLocks noGrp="1"/>
          </p:cNvSpPr>
          <p:nvPr>
            <p:ph type="sldNum" sz="quarter" idx="12"/>
          </p:nvPr>
        </p:nvSpPr>
        <p:spPr/>
        <p:txBody>
          <a:bodyPr/>
          <a:lstStyle/>
          <a:p>
            <a:fld id="{D852D4E8-E283-404D-80D7-3AF63315721A}" type="slidenum">
              <a:rPr lang="en-US" smtClean="0"/>
              <a:t>38</a:t>
            </a:fld>
            <a:endParaRPr lang="es-419" dirty="0"/>
          </a:p>
        </p:txBody>
      </p:sp>
      <p:pic>
        <p:nvPicPr>
          <p:cNvPr id="3" name="Picture 2">
            <a:extLst>
              <a:ext uri="{FF2B5EF4-FFF2-40B4-BE49-F238E27FC236}">
                <a16:creationId xmlns:a16="http://schemas.microsoft.com/office/drawing/2014/main" id="{0CCA7E63-1E4D-407C-9B62-880B931DE427}"/>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85801" y="692878"/>
            <a:ext cx="7772398" cy="4792716"/>
          </a:xfrm>
          <a:prstGeom prst="rect">
            <a:avLst/>
          </a:prstGeom>
          <a:effectLst>
            <a:outerShdw blurRad="63500" sx="102000" sy="102000" algn="ctr" rotWithShape="0">
              <a:schemeClr val="tx1">
                <a:lumMod val="50000"/>
                <a:lumOff val="50000"/>
                <a:alpha val="40000"/>
              </a:schemeClr>
            </a:outerShdw>
          </a:effectLst>
        </p:spPr>
      </p:pic>
      <p:sp>
        <p:nvSpPr>
          <p:cNvPr id="4" name="TextBox 3">
            <a:extLst>
              <a:ext uri="{FF2B5EF4-FFF2-40B4-BE49-F238E27FC236}">
                <a16:creationId xmlns:a16="http://schemas.microsoft.com/office/drawing/2014/main" id="{2D57BD6D-6CFC-4693-A270-5D3A0223B0F3}"/>
              </a:ext>
            </a:extLst>
          </p:cNvPr>
          <p:cNvSpPr txBox="1"/>
          <p:nvPr/>
        </p:nvSpPr>
        <p:spPr>
          <a:xfrm>
            <a:off x="649857" y="5716438"/>
            <a:ext cx="7861539" cy="646331"/>
          </a:xfrm>
          <a:prstGeom prst="rect">
            <a:avLst/>
          </a:prstGeom>
          <a:noFill/>
        </p:spPr>
        <p:txBody>
          <a:bodyPr wrap="square" rtlCol="0">
            <a:spAutoFit/>
          </a:bodyPr>
          <a:lstStyle/>
          <a:p>
            <a:pPr algn="ctr"/>
            <a:r>
              <a:rPr lang="es-419" dirty="0">
                <a:cs typeface="Segoe UI" panose="020B0502040204020203" pitchFamily="34" charset="0"/>
              </a:rPr>
              <a:t>¿Cuáles son las </a:t>
            </a:r>
            <a:r>
              <a:rPr lang="es-419" b="1" dirty="0">
                <a:cs typeface="Segoe UI" panose="020B0502040204020203" pitchFamily="34" charset="0"/>
              </a:rPr>
              <a:t>cuatro </a:t>
            </a:r>
            <a:r>
              <a:rPr lang="es-419" sz="1800" b="1" dirty="0">
                <a:effectLst/>
                <a:ea typeface="Calibri" panose="020F0502020204030204" pitchFamily="34" charset="0"/>
                <a:cs typeface="Segoe UI" panose="020B0502040204020203" pitchFamily="34" charset="0"/>
              </a:rPr>
              <a:t>cosas </a:t>
            </a:r>
            <a:r>
              <a:rPr lang="es-419" sz="1800" dirty="0">
                <a:effectLst/>
                <a:ea typeface="Calibri" panose="020F0502020204030204" pitchFamily="34" charset="0"/>
                <a:cs typeface="Segoe UI" panose="020B0502040204020203" pitchFamily="34" charset="0"/>
              </a:rPr>
              <a:t>en este correo electrónico que indican una </a:t>
            </a:r>
            <a:r>
              <a:rPr lang="es-419" sz="1800" b="1" dirty="0">
                <a:effectLst/>
                <a:ea typeface="Calibri" panose="020F0502020204030204" pitchFamily="34" charset="0"/>
                <a:cs typeface="Segoe UI" panose="020B0502040204020203" pitchFamily="34" charset="0"/>
              </a:rPr>
              <a:t>estafa</a:t>
            </a:r>
            <a:r>
              <a:rPr lang="es-419" sz="1800" dirty="0">
                <a:effectLst/>
                <a:ea typeface="Calibri" panose="020F0502020204030204" pitchFamily="34" charset="0"/>
                <a:cs typeface="Segoe UI" panose="020B0502040204020203" pitchFamily="34" charset="0"/>
              </a:rPr>
              <a:t>?</a:t>
            </a:r>
            <a:endParaRPr lang="es-419" dirty="0">
              <a:cs typeface="Segoe UI" panose="020B0502040204020203" pitchFamily="34" charset="0"/>
            </a:endParaRPr>
          </a:p>
        </p:txBody>
      </p:sp>
    </p:spTree>
    <p:custDataLst>
      <p:tags r:id="rId1"/>
    </p:custDataLst>
    <p:extLst>
      <p:ext uri="{BB962C8B-B14F-4D97-AF65-F5344CB8AC3E}">
        <p14:creationId xmlns:p14="http://schemas.microsoft.com/office/powerpoint/2010/main" val="364773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Lo que se debe hacer y no hacer para evitar esafas</a:t>
            </a:r>
            <a:endParaRPr lang="es-419" dirty="0">
              <a:solidFill>
                <a:srgbClr val="00B0F0"/>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39</a:t>
            </a:fld>
            <a:endParaRPr lang="es-419" dirty="0"/>
          </a:p>
        </p:txBody>
      </p:sp>
      <p:pic>
        <p:nvPicPr>
          <p:cNvPr id="7" name="Picture 6">
            <a:extLst>
              <a:ext uri="{FF2B5EF4-FFF2-40B4-BE49-F238E27FC236}">
                <a16:creationId xmlns:a16="http://schemas.microsoft.com/office/drawing/2014/main" id="{173F19AD-C75A-4C91-B103-1BEC4CAC4D0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200888" y="1234440"/>
            <a:ext cx="2681179" cy="2194560"/>
          </a:xfrm>
          <a:prstGeom prst="rect">
            <a:avLst/>
          </a:prstGeom>
        </p:spPr>
      </p:pic>
      <p:grpSp>
        <p:nvGrpSpPr>
          <p:cNvPr id="24" name="Group 23">
            <a:extLst>
              <a:ext uri="{FF2B5EF4-FFF2-40B4-BE49-F238E27FC236}">
                <a16:creationId xmlns:a16="http://schemas.microsoft.com/office/drawing/2014/main" id="{71DC34DC-5BB3-43ED-BF85-0494212CCAF1}"/>
              </a:ext>
            </a:extLst>
          </p:cNvPr>
          <p:cNvGrpSpPr/>
          <p:nvPr/>
        </p:nvGrpSpPr>
        <p:grpSpPr>
          <a:xfrm>
            <a:off x="1167146" y="2100380"/>
            <a:ext cx="6165480" cy="1636942"/>
            <a:chOff x="1167146" y="2324669"/>
            <a:chExt cx="6165480" cy="1636942"/>
          </a:xfrm>
        </p:grpSpPr>
        <p:pic>
          <p:nvPicPr>
            <p:cNvPr id="11" name="Picture 10">
              <a:extLst>
                <a:ext uri="{FF2B5EF4-FFF2-40B4-BE49-F238E27FC236}">
                  <a16:creationId xmlns:a16="http://schemas.microsoft.com/office/drawing/2014/main" id="{21F492C3-06FB-4862-A073-1ADEDCD731F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3196729"/>
              <a:ext cx="274320" cy="274320"/>
            </a:xfrm>
            <a:prstGeom prst="rect">
              <a:avLst/>
            </a:prstGeom>
          </p:spPr>
        </p:pic>
        <p:pic>
          <p:nvPicPr>
            <p:cNvPr id="12" name="Picture 11">
              <a:extLst>
                <a:ext uri="{FF2B5EF4-FFF2-40B4-BE49-F238E27FC236}">
                  <a16:creationId xmlns:a16="http://schemas.microsoft.com/office/drawing/2014/main" id="{41736384-359C-4381-AF29-4721650D4B85}"/>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2784452"/>
              <a:ext cx="274320" cy="274320"/>
            </a:xfrm>
            <a:prstGeom prst="rect">
              <a:avLst/>
            </a:prstGeom>
          </p:spPr>
        </p:pic>
        <p:pic>
          <p:nvPicPr>
            <p:cNvPr id="13" name="Picture 12">
              <a:extLst>
                <a:ext uri="{FF2B5EF4-FFF2-40B4-BE49-F238E27FC236}">
                  <a16:creationId xmlns:a16="http://schemas.microsoft.com/office/drawing/2014/main" id="{B7A54AE6-C750-4DD2-84A1-528AEC7C74E3}"/>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2372175"/>
              <a:ext cx="274320" cy="274320"/>
            </a:xfrm>
            <a:prstGeom prst="rect">
              <a:avLst/>
            </a:prstGeom>
          </p:spPr>
        </p:pic>
        <p:pic>
          <p:nvPicPr>
            <p:cNvPr id="14" name="Picture 13">
              <a:extLst>
                <a:ext uri="{FF2B5EF4-FFF2-40B4-BE49-F238E27FC236}">
                  <a16:creationId xmlns:a16="http://schemas.microsoft.com/office/drawing/2014/main" id="{BDBB27BE-5A99-47C5-8D5E-93E764E8D5D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3609007"/>
              <a:ext cx="274320" cy="274320"/>
            </a:xfrm>
            <a:prstGeom prst="rect">
              <a:avLst/>
            </a:prstGeom>
          </p:spPr>
        </p:pic>
        <p:sp>
          <p:nvSpPr>
            <p:cNvPr id="15" name="TextBox 14">
              <a:extLst>
                <a:ext uri="{FF2B5EF4-FFF2-40B4-BE49-F238E27FC236}">
                  <a16:creationId xmlns:a16="http://schemas.microsoft.com/office/drawing/2014/main" id="{5D5E1341-B27F-44CA-A66C-F62EA538AEE6}"/>
                </a:ext>
              </a:extLst>
            </p:cNvPr>
            <p:cNvSpPr txBox="1"/>
            <p:nvPr/>
          </p:nvSpPr>
          <p:spPr>
            <a:xfrm>
              <a:off x="1506747" y="2324669"/>
              <a:ext cx="4124078" cy="400110"/>
            </a:xfrm>
            <a:prstGeom prst="rect">
              <a:avLst/>
            </a:prstGeom>
            <a:noFill/>
          </p:spPr>
          <p:txBody>
            <a:bodyPr wrap="none" rtlCol="0">
              <a:spAutoFit/>
            </a:bodyPr>
            <a:lstStyle/>
            <a:p>
              <a:r>
                <a:rPr lang="es-419" sz="2000" dirty="0">
                  <a:latin typeface="+mn-lt"/>
                  <a:cs typeface="ATT Aleck Sans" panose="020B0503020203020204" pitchFamily="34" charset="0"/>
                </a:rPr>
                <a:t>Proporcionar información personal</a:t>
              </a:r>
              <a:endParaRPr lang="es-419" sz="2000" dirty="0">
                <a:latin typeface="+mn-lt"/>
              </a:endParaRPr>
            </a:p>
          </p:txBody>
        </p:sp>
        <p:sp>
          <p:nvSpPr>
            <p:cNvPr id="16" name="TextBox 15">
              <a:extLst>
                <a:ext uri="{FF2B5EF4-FFF2-40B4-BE49-F238E27FC236}">
                  <a16:creationId xmlns:a16="http://schemas.microsoft.com/office/drawing/2014/main" id="{7171075A-A8C8-43B5-BC37-F5B4F6F8A2F8}"/>
                </a:ext>
              </a:extLst>
            </p:cNvPr>
            <p:cNvSpPr txBox="1"/>
            <p:nvPr/>
          </p:nvSpPr>
          <p:spPr>
            <a:xfrm>
              <a:off x="1507306" y="2735213"/>
              <a:ext cx="5002716" cy="400110"/>
            </a:xfrm>
            <a:prstGeom prst="rect">
              <a:avLst/>
            </a:prstGeom>
            <a:noFill/>
          </p:spPr>
          <p:txBody>
            <a:bodyPr wrap="none" rtlCol="0">
              <a:spAutoFit/>
            </a:bodyPr>
            <a:lstStyle/>
            <a:p>
              <a:r>
                <a:rPr lang="es-419" sz="2000" dirty="0">
                  <a:latin typeface="+mn-lt"/>
                  <a:cs typeface="ATT Aleck Sans" panose="020B0503020203020204" pitchFamily="34" charset="0"/>
                </a:rPr>
                <a:t>Responder o comunicarse con el estafador</a:t>
              </a:r>
            </a:p>
          </p:txBody>
        </p:sp>
        <p:sp>
          <p:nvSpPr>
            <p:cNvPr id="17" name="TextBox 16">
              <a:extLst>
                <a:ext uri="{FF2B5EF4-FFF2-40B4-BE49-F238E27FC236}">
                  <a16:creationId xmlns:a16="http://schemas.microsoft.com/office/drawing/2014/main" id="{541D5CBE-0C76-42D7-863C-D3152A55A200}"/>
                </a:ext>
              </a:extLst>
            </p:cNvPr>
            <p:cNvSpPr txBox="1"/>
            <p:nvPr/>
          </p:nvSpPr>
          <p:spPr>
            <a:xfrm>
              <a:off x="1487180" y="3148357"/>
              <a:ext cx="3747757" cy="400110"/>
            </a:xfrm>
            <a:prstGeom prst="rect">
              <a:avLst/>
            </a:prstGeom>
            <a:noFill/>
          </p:spPr>
          <p:txBody>
            <a:bodyPr wrap="none" rtlCol="0">
              <a:spAutoFit/>
            </a:bodyPr>
            <a:lstStyle/>
            <a:p>
              <a:r>
                <a:rPr lang="es-419" sz="2000" dirty="0">
                  <a:latin typeface="+mn-lt"/>
                  <a:cs typeface="ATT Aleck Sans" panose="020B0503020203020204" pitchFamily="34" charset="0"/>
                </a:rPr>
                <a:t>Hacer clic en enlaces o botones</a:t>
              </a:r>
              <a:endParaRPr lang="es-419" sz="2000" dirty="0">
                <a:latin typeface="+mn-lt"/>
              </a:endParaRPr>
            </a:p>
          </p:txBody>
        </p:sp>
        <p:sp>
          <p:nvSpPr>
            <p:cNvPr id="18" name="TextBox 17">
              <a:extLst>
                <a:ext uri="{FF2B5EF4-FFF2-40B4-BE49-F238E27FC236}">
                  <a16:creationId xmlns:a16="http://schemas.microsoft.com/office/drawing/2014/main" id="{EB49864C-12E1-4033-A0A7-A0BE7E392140}"/>
                </a:ext>
              </a:extLst>
            </p:cNvPr>
            <p:cNvSpPr txBox="1"/>
            <p:nvPr/>
          </p:nvSpPr>
          <p:spPr>
            <a:xfrm>
              <a:off x="1487180" y="3561501"/>
              <a:ext cx="5845446" cy="400110"/>
            </a:xfrm>
            <a:prstGeom prst="rect">
              <a:avLst/>
            </a:prstGeom>
            <a:noFill/>
          </p:spPr>
          <p:txBody>
            <a:bodyPr wrap="none" rtlCol="0">
              <a:spAutoFit/>
            </a:bodyPr>
            <a:lstStyle/>
            <a:p>
              <a:r>
                <a:rPr lang="es-419" sz="2000" dirty="0">
                  <a:latin typeface="+mn-lt"/>
                  <a:cs typeface="ATT Aleck Sans" panose="020B0503020203020204" pitchFamily="34" charset="0"/>
                </a:rPr>
                <a:t>Descargar cualquier archivo o documento adjunto</a:t>
              </a:r>
              <a:endParaRPr lang="es-419" sz="2000" dirty="0">
                <a:latin typeface="+mn-lt"/>
              </a:endParaRPr>
            </a:p>
          </p:txBody>
        </p:sp>
      </p:grpSp>
      <p:grpSp>
        <p:nvGrpSpPr>
          <p:cNvPr id="25" name="Group 24">
            <a:extLst>
              <a:ext uri="{FF2B5EF4-FFF2-40B4-BE49-F238E27FC236}">
                <a16:creationId xmlns:a16="http://schemas.microsoft.com/office/drawing/2014/main" id="{06992199-FC46-49B7-8B09-707B3B508318}"/>
              </a:ext>
            </a:extLst>
          </p:cNvPr>
          <p:cNvGrpSpPr/>
          <p:nvPr/>
        </p:nvGrpSpPr>
        <p:grpSpPr>
          <a:xfrm>
            <a:off x="1160237" y="4291474"/>
            <a:ext cx="5246763" cy="1201213"/>
            <a:chOff x="1160237" y="4515763"/>
            <a:chExt cx="5246763" cy="1201213"/>
          </a:xfrm>
        </p:grpSpPr>
        <p:pic>
          <p:nvPicPr>
            <p:cNvPr id="8" name="Picture 7">
              <a:extLst>
                <a:ext uri="{FF2B5EF4-FFF2-40B4-BE49-F238E27FC236}">
                  <a16:creationId xmlns:a16="http://schemas.microsoft.com/office/drawing/2014/main" id="{08B9D050-EDB5-446E-8524-EBD6BCD450D9}"/>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7146" y="5364372"/>
              <a:ext cx="274320" cy="274320"/>
            </a:xfrm>
            <a:prstGeom prst="rect">
              <a:avLst/>
            </a:prstGeom>
          </p:spPr>
        </p:pic>
        <p:pic>
          <p:nvPicPr>
            <p:cNvPr id="9" name="Picture 8">
              <a:extLst>
                <a:ext uri="{FF2B5EF4-FFF2-40B4-BE49-F238E27FC236}">
                  <a16:creationId xmlns:a16="http://schemas.microsoft.com/office/drawing/2014/main" id="{BC721DD9-DF6F-4FDE-808D-D80CC9BBE1C7}"/>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7146" y="4964206"/>
              <a:ext cx="274320" cy="274320"/>
            </a:xfrm>
            <a:prstGeom prst="rect">
              <a:avLst/>
            </a:prstGeom>
          </p:spPr>
        </p:pic>
        <p:pic>
          <p:nvPicPr>
            <p:cNvPr id="10" name="Picture 9">
              <a:extLst>
                <a:ext uri="{FF2B5EF4-FFF2-40B4-BE49-F238E27FC236}">
                  <a16:creationId xmlns:a16="http://schemas.microsoft.com/office/drawing/2014/main" id="{A667DDFA-3FB1-44A3-AAF6-2C44818D81B7}"/>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0237" y="4564040"/>
              <a:ext cx="274320" cy="274320"/>
            </a:xfrm>
            <a:prstGeom prst="rect">
              <a:avLst/>
            </a:prstGeom>
          </p:spPr>
        </p:pic>
        <p:sp>
          <p:nvSpPr>
            <p:cNvPr id="19" name="TextBox 18">
              <a:extLst>
                <a:ext uri="{FF2B5EF4-FFF2-40B4-BE49-F238E27FC236}">
                  <a16:creationId xmlns:a16="http://schemas.microsoft.com/office/drawing/2014/main" id="{FE77D9A9-A40C-4DC1-886D-C3594FCAAAB3}"/>
                </a:ext>
              </a:extLst>
            </p:cNvPr>
            <p:cNvSpPr txBox="1"/>
            <p:nvPr/>
          </p:nvSpPr>
          <p:spPr>
            <a:xfrm>
              <a:off x="1468596" y="4515763"/>
              <a:ext cx="1681871" cy="400110"/>
            </a:xfrm>
            <a:prstGeom prst="rect">
              <a:avLst/>
            </a:prstGeom>
            <a:noFill/>
          </p:spPr>
          <p:txBody>
            <a:bodyPr wrap="none" rtlCol="0">
              <a:spAutoFit/>
            </a:bodyPr>
            <a:lstStyle/>
            <a:p>
              <a:r>
                <a:rPr lang="es-419" sz="2000" dirty="0">
                  <a:latin typeface="+mn-lt"/>
                  <a:cs typeface="ATT Aleck Sans" panose="020B0503020203020204" pitchFamily="34" charset="0"/>
                </a:rPr>
                <a:t>Ser escéptico</a:t>
              </a:r>
              <a:endParaRPr lang="es-419" sz="2000" dirty="0">
                <a:latin typeface="+mn-lt"/>
              </a:endParaRPr>
            </a:p>
          </p:txBody>
        </p:sp>
        <p:sp>
          <p:nvSpPr>
            <p:cNvPr id="20" name="TextBox 19">
              <a:extLst>
                <a:ext uri="{FF2B5EF4-FFF2-40B4-BE49-F238E27FC236}">
                  <a16:creationId xmlns:a16="http://schemas.microsoft.com/office/drawing/2014/main" id="{D014FED2-96E2-4EF6-920A-86341528A81D}"/>
                </a:ext>
              </a:extLst>
            </p:cNvPr>
            <p:cNvSpPr txBox="1"/>
            <p:nvPr/>
          </p:nvSpPr>
          <p:spPr>
            <a:xfrm>
              <a:off x="1479817" y="4920880"/>
              <a:ext cx="4927183" cy="400110"/>
            </a:xfrm>
            <a:prstGeom prst="rect">
              <a:avLst/>
            </a:prstGeom>
            <a:noFill/>
          </p:spPr>
          <p:txBody>
            <a:bodyPr wrap="none" rtlCol="0">
              <a:spAutoFit/>
            </a:bodyPr>
            <a:lstStyle/>
            <a:p>
              <a:r>
                <a:rPr lang="es-419" sz="2000" dirty="0">
                  <a:latin typeface="+mn-lt"/>
                  <a:cs typeface="ATT Aleck Sans" panose="020B0503020203020204" pitchFamily="34" charset="0"/>
                </a:rPr>
                <a:t>Leer los correos electrónicos con atención</a:t>
              </a:r>
            </a:p>
          </p:txBody>
        </p:sp>
        <p:sp>
          <p:nvSpPr>
            <p:cNvPr id="21" name="TextBox 20">
              <a:extLst>
                <a:ext uri="{FF2B5EF4-FFF2-40B4-BE49-F238E27FC236}">
                  <a16:creationId xmlns:a16="http://schemas.microsoft.com/office/drawing/2014/main" id="{3CF91493-49C1-41D2-AE24-DBE533B51AC3}"/>
                </a:ext>
              </a:extLst>
            </p:cNvPr>
            <p:cNvSpPr txBox="1"/>
            <p:nvPr/>
          </p:nvSpPr>
          <p:spPr>
            <a:xfrm>
              <a:off x="1449029" y="5316866"/>
              <a:ext cx="3972049" cy="400110"/>
            </a:xfrm>
            <a:prstGeom prst="rect">
              <a:avLst/>
            </a:prstGeom>
            <a:noFill/>
          </p:spPr>
          <p:txBody>
            <a:bodyPr wrap="none" rtlCol="0">
              <a:spAutoFit/>
            </a:bodyPr>
            <a:lstStyle/>
            <a:p>
              <a:r>
                <a:rPr lang="es-419" sz="2000" dirty="0">
                  <a:latin typeface="+mn-lt"/>
                  <a:cs typeface="ATT Aleck Sans" panose="020B0503020203020204" pitchFamily="34" charset="0"/>
                </a:rPr>
                <a:t>Buscar información por su cuenta</a:t>
              </a:r>
              <a:endParaRPr lang="es-419" sz="2000" dirty="0">
                <a:latin typeface="+mn-lt"/>
              </a:endParaRPr>
            </a:p>
          </p:txBody>
        </p:sp>
      </p:grpSp>
      <p:sp>
        <p:nvSpPr>
          <p:cNvPr id="26" name="TextBox 25">
            <a:extLst>
              <a:ext uri="{FF2B5EF4-FFF2-40B4-BE49-F238E27FC236}">
                <a16:creationId xmlns:a16="http://schemas.microsoft.com/office/drawing/2014/main" id="{08FB5783-2569-4058-95B9-8CD4BF405558}"/>
              </a:ext>
            </a:extLst>
          </p:cNvPr>
          <p:cNvSpPr txBox="1"/>
          <p:nvPr/>
        </p:nvSpPr>
        <p:spPr>
          <a:xfrm>
            <a:off x="652467" y="1574085"/>
            <a:ext cx="2747868" cy="400110"/>
          </a:xfrm>
          <a:prstGeom prst="rect">
            <a:avLst/>
          </a:prstGeom>
          <a:noFill/>
        </p:spPr>
        <p:txBody>
          <a:bodyPr wrap="none" rtlCol="0">
            <a:spAutoFit/>
          </a:bodyPr>
          <a:lstStyle/>
          <a:p>
            <a:r>
              <a:rPr lang="es-419" sz="2000" b="1" dirty="0">
                <a:latin typeface="+mn-lt"/>
                <a:cs typeface="ATT Aleck Sans" panose="020B0503020203020204" pitchFamily="34" charset="0"/>
              </a:rPr>
              <a:t>Lo que se debe evitar</a:t>
            </a:r>
          </a:p>
        </p:txBody>
      </p:sp>
      <p:sp>
        <p:nvSpPr>
          <p:cNvPr id="27" name="TextBox 26">
            <a:extLst>
              <a:ext uri="{FF2B5EF4-FFF2-40B4-BE49-F238E27FC236}">
                <a16:creationId xmlns:a16="http://schemas.microsoft.com/office/drawing/2014/main" id="{823CF8C5-9A1C-48AA-8125-3CAC7EEC9D8F}"/>
              </a:ext>
            </a:extLst>
          </p:cNvPr>
          <p:cNvSpPr txBox="1"/>
          <p:nvPr/>
        </p:nvSpPr>
        <p:spPr>
          <a:xfrm>
            <a:off x="645558" y="3860962"/>
            <a:ext cx="2714205" cy="400110"/>
          </a:xfrm>
          <a:prstGeom prst="rect">
            <a:avLst/>
          </a:prstGeom>
          <a:noFill/>
        </p:spPr>
        <p:txBody>
          <a:bodyPr wrap="none" rtlCol="0">
            <a:spAutoFit/>
          </a:bodyPr>
          <a:lstStyle/>
          <a:p>
            <a:r>
              <a:rPr lang="es-419" sz="2000" b="1" dirty="0">
                <a:latin typeface="+mn-lt"/>
                <a:cs typeface="ATT Aleck Sans" panose="020B0503020203020204" pitchFamily="34" charset="0"/>
              </a:rPr>
              <a:t>Lo que se debe hacer</a:t>
            </a:r>
          </a:p>
        </p:txBody>
      </p:sp>
    </p:spTree>
    <p:custDataLst>
      <p:tags r:id="rId1"/>
    </p:custDataLst>
    <p:extLst>
      <p:ext uri="{BB962C8B-B14F-4D97-AF65-F5344CB8AC3E}">
        <p14:creationId xmlns:p14="http://schemas.microsoft.com/office/powerpoint/2010/main" val="2779710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4</a:t>
            </a:fld>
            <a:endParaRPr lang="es-419"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412052" y="1376766"/>
            <a:ext cx="3469342" cy="1950541"/>
          </a:xfrm>
          <a:prstGeom prst="rect">
            <a:avLst/>
          </a:prstGeom>
        </p:spPr>
        <p:txBody>
          <a:bodyPr vert="horz">
            <a:normAutofit lnSpcReduction="10000"/>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2296" indent="0">
              <a:buNone/>
            </a:pPr>
            <a:r>
              <a:rPr lang="es-419" sz="2400" b="1" dirty="0">
                <a:solidFill>
                  <a:schemeClr val="tx1"/>
                </a:solidFill>
                <a:latin typeface="+mn-lt"/>
              </a:rPr>
              <a:t>Ciberseguridad:</a:t>
            </a:r>
          </a:p>
          <a:p>
            <a:pPr marL="82296" indent="0">
              <a:buNone/>
            </a:pPr>
            <a:endParaRPr lang="es-419" sz="800" b="1" dirty="0">
              <a:solidFill>
                <a:schemeClr val="tx1"/>
              </a:solidFill>
              <a:latin typeface="+mn-lt"/>
            </a:endParaRPr>
          </a:p>
          <a:p>
            <a:pPr marL="89154" indent="0">
              <a:buNone/>
            </a:pPr>
            <a:r>
              <a:rPr lang="es-419" sz="2400" dirty="0">
                <a:solidFill>
                  <a:schemeClr val="tx1"/>
                </a:solidFill>
                <a:latin typeface="+mn-lt"/>
              </a:rPr>
              <a:t>Los datos personales no son accesibles a otros.</a:t>
            </a:r>
          </a:p>
          <a:p>
            <a:pPr marL="89154" indent="0">
              <a:buNone/>
            </a:pPr>
            <a:r>
              <a:rPr lang="es-419" sz="2250" dirty="0">
                <a:solidFill>
                  <a:schemeClr val="tx1"/>
                </a:solidFill>
              </a:rPr>
              <a:t> </a:t>
            </a:r>
            <a:endParaRPr lang="es-419" dirty="0">
              <a:solidFill>
                <a:schemeClr val="tx1"/>
              </a:solidFill>
            </a:endParaRPr>
          </a:p>
        </p:txBody>
      </p:sp>
      <p:sp>
        <p:nvSpPr>
          <p:cNvPr id="8" name="Title 2">
            <a:extLst>
              <a:ext uri="{FF2B5EF4-FFF2-40B4-BE49-F238E27FC236}">
                <a16:creationId xmlns:a16="http://schemas.microsoft.com/office/drawing/2014/main" id="{93D8BCCE-899D-4F96-B51C-412F2531156D}"/>
              </a:ext>
            </a:extLst>
          </p:cNvPr>
          <p:cNvSpPr txBox="1">
            <a:spLocks/>
          </p:cNvSpPr>
          <p:nvPr/>
        </p:nvSpPr>
        <p:spPr>
          <a:xfrm>
            <a:off x="457200" y="368032"/>
            <a:ext cx="8229600" cy="1066800"/>
          </a:xfrm>
          <a:prstGeom prst="rect">
            <a:avLst/>
          </a:prstGeom>
        </p:spPr>
        <p:txBody>
          <a:bodyPr vert="horz" anchor="ctr">
            <a:normAutofit/>
          </a:bodyPr>
          <a:lstStyle>
            <a:lvl1pPr algn="l" rtl="0" eaLnBrk="1" latinLnBrk="0" hangingPunct="1">
              <a:spcBef>
                <a:spcPct val="0"/>
              </a:spcBef>
              <a:buNone/>
              <a:defRPr kumimoji="0" sz="3000" kern="1200">
                <a:solidFill>
                  <a:schemeClr val="tx2"/>
                </a:solidFill>
                <a:latin typeface="ATT Aleck Sans" panose="020B0503020203020204" pitchFamily="34" charset="0"/>
                <a:ea typeface="+mj-ea"/>
                <a:cs typeface="ATT Aleck Sans" panose="020B0503020203020204" pitchFamily="34" charset="0"/>
              </a:defRPr>
            </a:lvl1pPr>
          </a:lstStyle>
          <a:p>
            <a:r>
              <a:rPr lang="es-419" dirty="0">
                <a:latin typeface="+mj-lt"/>
              </a:rPr>
              <a:t>Introducción (continuación)</a:t>
            </a:r>
          </a:p>
        </p:txBody>
      </p:sp>
      <p:pic>
        <p:nvPicPr>
          <p:cNvPr id="5" name="Picture 4" descr="A picture containing text, table, indoor, cluttered&#10;&#10;Description automatically generated">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b="21830"/>
          <a:stretch/>
        </p:blipFill>
        <p:spPr>
          <a:xfrm>
            <a:off x="4504764" y="3069213"/>
            <a:ext cx="3056314" cy="1950540"/>
          </a:xfrm>
          <a:prstGeom prst="rect">
            <a:avLst/>
          </a:prstGeom>
        </p:spPr>
      </p:pic>
      <p:pic>
        <p:nvPicPr>
          <p:cNvPr id="13" name="Picture 12" descr="A computer on a desk&#10;&#10;Description automatically generated with medium confidence">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8566" y="3066489"/>
            <a:ext cx="3056314" cy="1950540"/>
          </a:xfrm>
          <a:prstGeom prst="rect">
            <a:avLst/>
          </a:prstGeom>
        </p:spPr>
      </p:pic>
      <p:sp>
        <p:nvSpPr>
          <p:cNvPr id="34" name="Content Placeholder 1">
            <a:extLst>
              <a:ext uri="{FF2B5EF4-FFF2-40B4-BE49-F238E27FC236}">
                <a16:creationId xmlns:a16="http://schemas.microsoft.com/office/drawing/2014/main" id="{F419CF43-B0B4-434D-A67A-C3D3FEC362FC}"/>
              </a:ext>
            </a:extLst>
          </p:cNvPr>
          <p:cNvSpPr txBox="1">
            <a:spLocks/>
          </p:cNvSpPr>
          <p:nvPr/>
        </p:nvSpPr>
        <p:spPr>
          <a:xfrm>
            <a:off x="4247027" y="1276752"/>
            <a:ext cx="4123765" cy="1950541"/>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buNone/>
            </a:pPr>
            <a:endParaRPr lang="es-419" sz="2400" dirty="0">
              <a:solidFill>
                <a:schemeClr val="tx1"/>
              </a:solidFill>
            </a:endParaRPr>
          </a:p>
          <a:p>
            <a:pPr marL="89154" indent="0">
              <a:buNone/>
            </a:pPr>
            <a:endParaRPr lang="es-419" sz="800" dirty="0">
              <a:solidFill>
                <a:schemeClr val="tx1"/>
              </a:solidFill>
            </a:endParaRPr>
          </a:p>
          <a:p>
            <a:pPr marL="89154" indent="0">
              <a:buNone/>
            </a:pPr>
            <a:r>
              <a:rPr lang="es-419" sz="2400" dirty="0">
                <a:solidFill>
                  <a:schemeClr val="tx1"/>
                </a:solidFill>
                <a:latin typeface="+mn-lt"/>
              </a:rPr>
              <a:t>Los dispositivos funcionan correctamente y no tienen </a:t>
            </a:r>
            <a:r>
              <a:rPr lang="es-419" sz="2400" b="1" dirty="0">
                <a:solidFill>
                  <a:schemeClr val="tx1"/>
                </a:solidFill>
                <a:latin typeface="+mn-lt"/>
              </a:rPr>
              <a:t>malware</a:t>
            </a:r>
            <a:r>
              <a:rPr lang="es-419" sz="2400" dirty="0">
                <a:solidFill>
                  <a:schemeClr val="tx1"/>
                </a:solidFill>
                <a:latin typeface="+mn-lt"/>
              </a:rPr>
              <a:t>. </a:t>
            </a:r>
          </a:p>
        </p:txBody>
      </p:sp>
    </p:spTree>
    <p:custDataLst>
      <p:tags r:id="rId1"/>
    </p:custDataLst>
    <p:extLst>
      <p:ext uri="{BB962C8B-B14F-4D97-AF65-F5344CB8AC3E}">
        <p14:creationId xmlns:p14="http://schemas.microsoft.com/office/powerpoint/2010/main" val="377322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40</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130905" cy="640080"/>
            <a:chOff x="274320" y="746760"/>
            <a:chExt cx="6130905"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439310" cy="461665"/>
            </a:xfrm>
            <a:prstGeom prst="rect">
              <a:avLst/>
            </a:prstGeom>
            <a:noFill/>
          </p:spPr>
          <p:txBody>
            <a:bodyPr wrap="none" rtlCol="0">
              <a:spAutoFit/>
            </a:bodyPr>
            <a:lstStyle/>
            <a:p>
              <a:r>
                <a:rPr lang="es-419" sz="2400" dirty="0">
                  <a:latin typeface="+mn-lt"/>
                  <a:cs typeface="ATT Aleck Sans" panose="020B0503020203020204" pitchFamily="34" charset="0"/>
                </a:rPr>
                <a:t>No proporcione información personal.</a:t>
              </a:r>
            </a:p>
          </p:txBody>
        </p:sp>
      </p:grpSp>
      <p:pic>
        <p:nvPicPr>
          <p:cNvPr id="10" name="Picture 9">
            <a:extLst>
              <a:ext uri="{FF2B5EF4-FFF2-40B4-BE49-F238E27FC236}">
                <a16:creationId xmlns:a16="http://schemas.microsoft.com/office/drawing/2014/main" id="{65327F24-15E7-40DA-A3C9-89D1A901369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2126479" y="1492259"/>
            <a:ext cx="4891041" cy="4792716"/>
          </a:xfrm>
          <a:prstGeom prst="rect">
            <a:avLst/>
          </a:prstGeom>
          <a:effectLst/>
        </p:spPr>
      </p:pic>
    </p:spTree>
    <p:custDataLst>
      <p:tags r:id="rId1"/>
    </p:custDataLst>
    <p:extLst>
      <p:ext uri="{BB962C8B-B14F-4D97-AF65-F5344CB8AC3E}">
        <p14:creationId xmlns:p14="http://schemas.microsoft.com/office/powerpoint/2010/main" val="1518677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41</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271538" cy="640080"/>
            <a:chOff x="274320" y="746760"/>
            <a:chExt cx="7271538"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579943" cy="461665"/>
            </a:xfrm>
            <a:prstGeom prst="rect">
              <a:avLst/>
            </a:prstGeom>
            <a:noFill/>
          </p:spPr>
          <p:txBody>
            <a:bodyPr wrap="none" rtlCol="0">
              <a:spAutoFit/>
            </a:bodyPr>
            <a:lstStyle/>
            <a:p>
              <a:r>
                <a:rPr lang="es-419" sz="2400" dirty="0">
                  <a:latin typeface="+mn-lt"/>
                </a:rPr>
                <a:t>No responda ni se comunique con el estafador</a:t>
              </a:r>
              <a:r>
                <a:rPr lang="es-419" sz="2400" dirty="0">
                  <a:latin typeface="+mn-lt"/>
                  <a:cs typeface="ATT Aleck Sans" panose="020B0503020203020204" pitchFamily="34" charset="0"/>
                </a:rPr>
                <a:t>.</a:t>
              </a:r>
            </a:p>
          </p:txBody>
        </p:sp>
      </p:grpSp>
      <p:pic>
        <p:nvPicPr>
          <p:cNvPr id="11" name="Picture 10">
            <a:extLst>
              <a:ext uri="{FF2B5EF4-FFF2-40B4-BE49-F238E27FC236}">
                <a16:creationId xmlns:a16="http://schemas.microsoft.com/office/drawing/2014/main" id="{7BE2A565-EA23-4031-8DD0-C133473697A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5296" y="1492259"/>
            <a:ext cx="7373408" cy="4792716"/>
          </a:xfrm>
          <a:prstGeom prst="rect">
            <a:avLst/>
          </a:prstGeom>
          <a:effectLst/>
        </p:spPr>
      </p:pic>
    </p:spTree>
    <p:custDataLst>
      <p:tags r:id="rId1"/>
    </p:custDataLst>
    <p:extLst>
      <p:ext uri="{BB962C8B-B14F-4D97-AF65-F5344CB8AC3E}">
        <p14:creationId xmlns:p14="http://schemas.microsoft.com/office/powerpoint/2010/main" val="50790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42</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069157" cy="640080"/>
            <a:chOff x="274320" y="746760"/>
            <a:chExt cx="6069157"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377562" cy="461665"/>
            </a:xfrm>
            <a:prstGeom prst="rect">
              <a:avLst/>
            </a:prstGeom>
            <a:noFill/>
          </p:spPr>
          <p:txBody>
            <a:bodyPr wrap="none" rtlCol="0">
              <a:spAutoFit/>
            </a:bodyPr>
            <a:lstStyle/>
            <a:p>
              <a:r>
                <a:rPr lang="es-419" sz="2400" dirty="0">
                  <a:latin typeface="+mn-lt"/>
                </a:rPr>
                <a:t>No haga clic en los enlaces o botones</a:t>
              </a:r>
              <a:r>
                <a:rPr lang="es-419" sz="2400" dirty="0">
                  <a:latin typeface="+mn-lt"/>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428168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43</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8049378" cy="640080"/>
            <a:chOff x="274320" y="746760"/>
            <a:chExt cx="8049378"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7357783" cy="461665"/>
            </a:xfrm>
            <a:prstGeom prst="rect">
              <a:avLst/>
            </a:prstGeom>
            <a:noFill/>
          </p:spPr>
          <p:txBody>
            <a:bodyPr wrap="none" rtlCol="0">
              <a:spAutoFit/>
            </a:bodyPr>
            <a:lstStyle/>
            <a:p>
              <a:r>
                <a:rPr lang="es-419" sz="2400" dirty="0">
                  <a:latin typeface="+mn-lt"/>
                </a:rPr>
                <a:t>No descargue ningún archivo ni documento adjunto</a:t>
              </a:r>
              <a:r>
                <a:rPr lang="es-419" sz="2400" dirty="0">
                  <a:latin typeface="+mn-lt"/>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85114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44</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33400"/>
            <a:ext cx="2787040" cy="640080"/>
            <a:chOff x="274320" y="746760"/>
            <a:chExt cx="2787040"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2095445" cy="461665"/>
            </a:xfrm>
            <a:prstGeom prst="rect">
              <a:avLst/>
            </a:prstGeom>
            <a:noFill/>
          </p:spPr>
          <p:txBody>
            <a:bodyPr wrap="none" rtlCol="0">
              <a:spAutoFit/>
            </a:bodyPr>
            <a:lstStyle/>
            <a:p>
              <a:r>
                <a:rPr lang="es-419" sz="2400" dirty="0">
                  <a:latin typeface="+mn-lt"/>
                </a:rPr>
                <a:t>Sea escéptico</a:t>
              </a:r>
              <a:r>
                <a:rPr lang="es-419" sz="2400" dirty="0">
                  <a:latin typeface="+mn-lt"/>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223792" y="1492259"/>
            <a:ext cx="6696415" cy="4792716"/>
          </a:xfrm>
          <a:prstGeom prst="rect">
            <a:avLst/>
          </a:prstGeom>
          <a:effectLst/>
        </p:spPr>
      </p:pic>
    </p:spTree>
    <p:custDataLst>
      <p:tags r:id="rId1"/>
    </p:custDataLst>
    <p:extLst>
      <p:ext uri="{BB962C8B-B14F-4D97-AF65-F5344CB8AC3E}">
        <p14:creationId xmlns:p14="http://schemas.microsoft.com/office/powerpoint/2010/main" val="221380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45</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519537" cy="640080"/>
            <a:chOff x="274320" y="746760"/>
            <a:chExt cx="6519537"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827942" cy="461665"/>
            </a:xfrm>
            <a:prstGeom prst="rect">
              <a:avLst/>
            </a:prstGeom>
            <a:noFill/>
          </p:spPr>
          <p:txBody>
            <a:bodyPr wrap="none" rtlCol="0">
              <a:spAutoFit/>
            </a:bodyPr>
            <a:lstStyle/>
            <a:p>
              <a:r>
                <a:rPr lang="es-419" sz="2400" dirty="0">
                  <a:latin typeface="+mn-lt"/>
                </a:rPr>
                <a:t>Lea los correos electrónicos con atención</a:t>
              </a:r>
              <a:r>
                <a:rPr lang="es-419" sz="2400" dirty="0">
                  <a:latin typeface="+mn-lt"/>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95084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s-419" dirty="0">
              <a:solidFill>
                <a:schemeClr val="tx1"/>
              </a:solidFill>
            </a:endParaRPr>
          </a:p>
          <a:p>
            <a:pPr lvl="1"/>
            <a:endParaRPr lang="es-419"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46</a:t>
            </a:fld>
            <a:endParaRPr lang="es-419"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612272" cy="640080"/>
            <a:chOff x="274320" y="746760"/>
            <a:chExt cx="7612272"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920677" cy="461665"/>
            </a:xfrm>
            <a:prstGeom prst="rect">
              <a:avLst/>
            </a:prstGeom>
            <a:noFill/>
          </p:spPr>
          <p:txBody>
            <a:bodyPr wrap="none" rtlCol="0">
              <a:spAutoFit/>
            </a:bodyPr>
            <a:lstStyle/>
            <a:p>
              <a:r>
                <a:rPr lang="es-419" sz="2400" dirty="0">
                  <a:latin typeface="+mn-lt"/>
                </a:rPr>
                <a:t>Busque la información de contacto por su cuenta</a:t>
              </a:r>
              <a:r>
                <a:rPr lang="es-419" sz="2400" dirty="0">
                  <a:latin typeface="+mn-lt"/>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2291389"/>
            <a:ext cx="7772398" cy="3194455"/>
          </a:xfrm>
          <a:prstGeom prst="rect">
            <a:avLst/>
          </a:prstGeom>
          <a:effectLst/>
        </p:spPr>
      </p:pic>
    </p:spTree>
    <p:custDataLst>
      <p:tags r:id="rId1"/>
    </p:custDataLst>
    <p:extLst>
      <p:ext uri="{BB962C8B-B14F-4D97-AF65-F5344CB8AC3E}">
        <p14:creationId xmlns:p14="http://schemas.microsoft.com/office/powerpoint/2010/main" val="287588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47</a:t>
            </a:fld>
            <a:endParaRPr lang="es-419"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lstStyle/>
          <a:p>
            <a:r>
              <a:rPr lang="es-419" sz="4800" dirty="0"/>
              <a:t>Actividad 4</a:t>
            </a:r>
          </a:p>
          <a:p>
            <a:endParaRPr lang="es-419" dirty="0"/>
          </a:p>
        </p:txBody>
      </p:sp>
    </p:spTree>
    <p:custDataLst>
      <p:tags r:id="rId1"/>
    </p:custDataLst>
    <p:extLst>
      <p:ext uri="{BB962C8B-B14F-4D97-AF65-F5344CB8AC3E}">
        <p14:creationId xmlns:p14="http://schemas.microsoft.com/office/powerpoint/2010/main" val="3756615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48</a:t>
            </a:fld>
            <a:endParaRPr lang="en-US" dirty="0"/>
          </a:p>
        </p:txBody>
      </p:sp>
      <p:pic>
        <p:nvPicPr>
          <p:cNvPr id="5" name="Picture 4">
            <a:extLst>
              <a:ext uri="{FF2B5EF4-FFF2-40B4-BE49-F238E27FC236}">
                <a16:creationId xmlns:a16="http://schemas.microsoft.com/office/drawing/2014/main" id="{806EBBC3-A93A-4008-8DB7-F39A1015BE6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7200" y="457624"/>
            <a:ext cx="8229600" cy="6174069"/>
          </a:xfrm>
          <a:prstGeom prst="rect">
            <a:avLst/>
          </a:prstGeom>
        </p:spPr>
      </p:pic>
    </p:spTree>
    <p:custDataLst>
      <p:tags r:id="rId1"/>
    </p:custDataLst>
    <p:extLst>
      <p:ext uri="{BB962C8B-B14F-4D97-AF65-F5344CB8AC3E}">
        <p14:creationId xmlns:p14="http://schemas.microsoft.com/office/powerpoint/2010/main" val="770482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49</a:t>
            </a:fld>
            <a:endParaRPr lang="en-US" dirty="0"/>
          </a:p>
        </p:txBody>
      </p:sp>
      <p:pic>
        <p:nvPicPr>
          <p:cNvPr id="7" name="Picture 6">
            <a:extLst>
              <a:ext uri="{FF2B5EF4-FFF2-40B4-BE49-F238E27FC236}">
                <a16:creationId xmlns:a16="http://schemas.microsoft.com/office/drawing/2014/main" id="{F0C59021-BA27-4234-80C8-DA12D733B5A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0" y="457200"/>
            <a:ext cx="8229599" cy="6063343"/>
          </a:xfrm>
          <a:prstGeom prst="rect">
            <a:avLst/>
          </a:prstGeom>
        </p:spPr>
      </p:pic>
    </p:spTree>
    <p:custDataLst>
      <p:tags r:id="rId1"/>
    </p:custDataLst>
    <p:extLst>
      <p:ext uri="{BB962C8B-B14F-4D97-AF65-F5344CB8AC3E}">
        <p14:creationId xmlns:p14="http://schemas.microsoft.com/office/powerpoint/2010/main" val="2745325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609600"/>
            <a:ext cx="8229600" cy="1066800"/>
          </a:xfrm>
        </p:spPr>
        <p:txBody>
          <a:bodyPr/>
          <a:lstStyle/>
          <a:p>
            <a:r>
              <a:rPr lang="es-419" dirty="0"/>
              <a:t>Sitios web seguros</a:t>
            </a:r>
            <a:br>
              <a:rPr lang="es-419" dirty="0"/>
            </a:br>
            <a:endParaRPr lang="es-419" dirty="0"/>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5</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830505"/>
            <a:ext cx="4975411" cy="830997"/>
          </a:xfrm>
          <a:prstGeom prst="rect">
            <a:avLst/>
          </a:prstGeom>
          <a:noFill/>
        </p:spPr>
        <p:txBody>
          <a:bodyPr wrap="square" rtlCol="0">
            <a:spAutoFit/>
          </a:bodyPr>
          <a:lstStyle/>
          <a:p>
            <a:r>
              <a:rPr lang="es-419" sz="2400" dirty="0">
                <a:latin typeface="ATT Aleck Sans" panose="020B0503020203020204" pitchFamily="34" charset="0"/>
                <a:cs typeface="ATT Aleck Sans" panose="020B0503020203020204" pitchFamily="34" charset="0"/>
              </a:rPr>
              <a:t>¿</a:t>
            </a:r>
            <a:r>
              <a:rPr lang="es-419" sz="2400" dirty="0">
                <a:latin typeface="+mn-lt"/>
                <a:cs typeface="ATT Aleck Sans" panose="020B0503020203020204" pitchFamily="34" charset="0"/>
              </a:rPr>
              <a:t>Por qué un sitio web debe ser seguro? </a:t>
            </a:r>
          </a:p>
        </p:txBody>
      </p:sp>
      <p:sp>
        <p:nvSpPr>
          <p:cNvPr id="7" name="TextBox 6">
            <a:extLst>
              <a:ext uri="{FF2B5EF4-FFF2-40B4-BE49-F238E27FC236}">
                <a16:creationId xmlns:a16="http://schemas.microsoft.com/office/drawing/2014/main" id="{7A229911-88A1-464E-848F-77B87F116ABF}"/>
              </a:ext>
            </a:extLst>
          </p:cNvPr>
          <p:cNvSpPr txBox="1"/>
          <p:nvPr/>
        </p:nvSpPr>
        <p:spPr>
          <a:xfrm>
            <a:off x="457200" y="3429000"/>
            <a:ext cx="7120218"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s-419" sz="2400" dirty="0">
                <a:latin typeface="+mn-lt"/>
                <a:cs typeface="ATT Aleck Sans" panose="020B0503020203020204" pitchFamily="34" charset="0"/>
              </a:rPr>
              <a:t>Si va a ingresar información personal en un sitio web, desea mantener su información segura.</a:t>
            </a:r>
          </a:p>
        </p:txBody>
      </p:sp>
    </p:spTree>
    <p:custDataLst>
      <p:tags r:id="rId1"/>
    </p:custDataLst>
    <p:extLst>
      <p:ext uri="{BB962C8B-B14F-4D97-AF65-F5344CB8AC3E}">
        <p14:creationId xmlns:p14="http://schemas.microsoft.com/office/powerpoint/2010/main" val="319336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50</a:t>
            </a:fld>
            <a:endParaRPr lang="en-US" dirty="0"/>
          </a:p>
        </p:txBody>
      </p:sp>
      <p:pic>
        <p:nvPicPr>
          <p:cNvPr id="4" name="Picture 3">
            <a:extLst>
              <a:ext uri="{FF2B5EF4-FFF2-40B4-BE49-F238E27FC236}">
                <a16:creationId xmlns:a16="http://schemas.microsoft.com/office/drawing/2014/main" id="{D68400AA-33BF-4C5E-B0A0-718DD4B9CA9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1" y="457200"/>
            <a:ext cx="8229598" cy="6170389"/>
          </a:xfrm>
          <a:prstGeom prst="rect">
            <a:avLst/>
          </a:prstGeom>
        </p:spPr>
      </p:pic>
    </p:spTree>
    <p:custDataLst>
      <p:tags r:id="rId1"/>
    </p:custDataLst>
    <p:extLst>
      <p:ext uri="{BB962C8B-B14F-4D97-AF65-F5344CB8AC3E}">
        <p14:creationId xmlns:p14="http://schemas.microsoft.com/office/powerpoint/2010/main" val="93824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B306D4-C615-4784-A535-9785F26A52D2}"/>
              </a:ext>
            </a:extLst>
          </p:cNvPr>
          <p:cNvSpPr>
            <a:spLocks noGrp="1"/>
          </p:cNvSpPr>
          <p:nvPr>
            <p:ph type="sldNum" sz="quarter" idx="12"/>
          </p:nvPr>
        </p:nvSpPr>
        <p:spPr/>
        <p:txBody>
          <a:bodyPr/>
          <a:lstStyle/>
          <a:p>
            <a:fld id="{D852D4E8-E283-404D-80D7-3AF63315721A}" type="slidenum">
              <a:rPr lang="en-US" smtClean="0"/>
              <a:t>51</a:t>
            </a:fld>
            <a:endParaRPr lang="en-US" dirty="0"/>
          </a:p>
        </p:txBody>
      </p:sp>
      <p:pic>
        <p:nvPicPr>
          <p:cNvPr id="4" name="Picture 3">
            <a:extLst>
              <a:ext uri="{FF2B5EF4-FFF2-40B4-BE49-F238E27FC236}">
                <a16:creationId xmlns:a16="http://schemas.microsoft.com/office/drawing/2014/main" id="{0F7884A0-89F6-4488-85C8-82005C019F0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0" y="457200"/>
            <a:ext cx="8229599" cy="6169479"/>
          </a:xfrm>
          <a:prstGeom prst="rect">
            <a:avLst/>
          </a:prstGeom>
        </p:spPr>
      </p:pic>
    </p:spTree>
    <p:custDataLst>
      <p:tags r:id="rId1"/>
    </p:custDataLst>
    <p:extLst>
      <p:ext uri="{BB962C8B-B14F-4D97-AF65-F5344CB8AC3E}">
        <p14:creationId xmlns:p14="http://schemas.microsoft.com/office/powerpoint/2010/main" val="304590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48C343-11D4-444B-8BA9-0033B02ED40F}"/>
              </a:ext>
            </a:extLst>
          </p:cNvPr>
          <p:cNvSpPr>
            <a:spLocks noGrp="1"/>
          </p:cNvSpPr>
          <p:nvPr>
            <p:ph type="sldNum" sz="quarter" idx="12"/>
          </p:nvPr>
        </p:nvSpPr>
        <p:spPr/>
        <p:txBody>
          <a:bodyPr/>
          <a:lstStyle/>
          <a:p>
            <a:fld id="{D852D4E8-E283-404D-80D7-3AF63315721A}" type="slidenum">
              <a:rPr lang="en-US" smtClean="0"/>
              <a:t>52</a:t>
            </a:fld>
            <a:endParaRPr lang="en-US" dirty="0"/>
          </a:p>
        </p:txBody>
      </p:sp>
      <p:pic>
        <p:nvPicPr>
          <p:cNvPr id="5" name="Picture 4">
            <a:extLst>
              <a:ext uri="{FF2B5EF4-FFF2-40B4-BE49-F238E27FC236}">
                <a16:creationId xmlns:a16="http://schemas.microsoft.com/office/drawing/2014/main" id="{BD50D594-C1ED-4C06-B789-34514AD66AD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1" y="458178"/>
            <a:ext cx="8229598" cy="6174012"/>
          </a:xfrm>
          <a:prstGeom prst="rect">
            <a:avLst/>
          </a:prstGeom>
        </p:spPr>
      </p:pic>
    </p:spTree>
    <p:custDataLst>
      <p:tags r:id="rId1"/>
    </p:custDataLst>
    <p:extLst>
      <p:ext uri="{BB962C8B-B14F-4D97-AF65-F5344CB8AC3E}">
        <p14:creationId xmlns:p14="http://schemas.microsoft.com/office/powerpoint/2010/main" val="9324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654CAC-E098-45BB-99FA-C6DB88F83FD6}"/>
              </a:ext>
            </a:extLst>
          </p:cNvPr>
          <p:cNvSpPr>
            <a:spLocks noGrp="1"/>
          </p:cNvSpPr>
          <p:nvPr>
            <p:ph type="sldNum" sz="quarter" idx="12"/>
          </p:nvPr>
        </p:nvSpPr>
        <p:spPr/>
        <p:txBody>
          <a:bodyPr/>
          <a:lstStyle/>
          <a:p>
            <a:fld id="{D852D4E8-E283-404D-80D7-3AF63315721A}" type="slidenum">
              <a:rPr lang="en-US" smtClean="0"/>
              <a:t>53</a:t>
            </a:fld>
            <a:endParaRPr lang="en-US" dirty="0"/>
          </a:p>
        </p:txBody>
      </p:sp>
      <p:pic>
        <p:nvPicPr>
          <p:cNvPr id="7" name="Picture 6">
            <a:extLst>
              <a:ext uri="{FF2B5EF4-FFF2-40B4-BE49-F238E27FC236}">
                <a16:creationId xmlns:a16="http://schemas.microsoft.com/office/drawing/2014/main" id="{2B498F2A-6964-49F0-AB60-5C540A23F92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0" y="457200"/>
            <a:ext cx="8229599" cy="6174917"/>
          </a:xfrm>
          <a:prstGeom prst="rect">
            <a:avLst/>
          </a:prstGeom>
        </p:spPr>
      </p:pic>
    </p:spTree>
    <p:custDataLst>
      <p:tags r:id="rId1"/>
    </p:custDataLst>
    <p:extLst>
      <p:ext uri="{BB962C8B-B14F-4D97-AF65-F5344CB8AC3E}">
        <p14:creationId xmlns:p14="http://schemas.microsoft.com/office/powerpoint/2010/main" val="219571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33400"/>
            <a:ext cx="8229600" cy="1066800"/>
          </a:xfrm>
        </p:spPr>
        <p:txBody>
          <a:bodyPr/>
          <a:lstStyle/>
          <a:p>
            <a:r>
              <a:rPr lang="es-419" dirty="0"/>
              <a:t>Preguntas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54</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830997"/>
          </a:xfrm>
          <a:prstGeom prst="rect">
            <a:avLst/>
          </a:prstGeom>
          <a:noFill/>
        </p:spPr>
        <p:txBody>
          <a:bodyPr wrap="square" rtlCol="0">
            <a:spAutoFit/>
          </a:bodyPr>
          <a:lstStyle/>
          <a:p>
            <a:r>
              <a:rPr lang="es-419" sz="2400" dirty="0">
                <a:latin typeface="+mn-lt"/>
                <a:cs typeface="ATT Aleck Sans" panose="020B0503020203020204" pitchFamily="34" charset="0"/>
              </a:rPr>
              <a:t>¿Hay algo que quiera preguntar o aclarar antes de terminar? </a:t>
            </a:r>
          </a:p>
        </p:txBody>
      </p:sp>
    </p:spTree>
    <p:custDataLst>
      <p:tags r:id="rId1"/>
    </p:custDataLst>
    <p:extLst>
      <p:ext uri="{BB962C8B-B14F-4D97-AF65-F5344CB8AC3E}">
        <p14:creationId xmlns:p14="http://schemas.microsoft.com/office/powerpoint/2010/main" val="112501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a:xfrm>
            <a:off x="457200" y="1639824"/>
            <a:ext cx="8229600" cy="4837176"/>
          </a:xfrm>
        </p:spPr>
        <p:txBody>
          <a:bodyPr vert="horz" lIns="91440" tIns="45720" rIns="91440" bIns="45720" anchor="t">
            <a:normAutofit/>
          </a:bodyPr>
          <a:lstStyle/>
          <a:p>
            <a:pPr marL="81915" indent="0">
              <a:buNone/>
            </a:pPr>
            <a:r>
              <a:rPr lang="es-419" sz="2000" dirty="0">
                <a:solidFill>
                  <a:schemeClr val="tx1"/>
                </a:solidFill>
                <a:cs typeface="ATT Aleck Sans"/>
              </a:rPr>
              <a:t>En el día de hoy, usted . . . </a:t>
            </a:r>
          </a:p>
          <a:p>
            <a:pPr marL="81915" indent="0">
              <a:buNone/>
            </a:pPr>
            <a:endParaRPr lang="es-419" sz="2000" dirty="0">
              <a:solidFill>
                <a:schemeClr val="tx1"/>
              </a:solidFill>
            </a:endParaRPr>
          </a:p>
          <a:p>
            <a:pPr marL="493395" lvl="1" indent="-184785">
              <a:lnSpc>
                <a:spcPct val="150000"/>
              </a:lnSpc>
            </a:pPr>
            <a:r>
              <a:rPr lang="es-419" sz="2000" dirty="0">
                <a:solidFill>
                  <a:schemeClr val="tx1"/>
                </a:solidFill>
                <a:cs typeface="ATT Aleck Sans"/>
              </a:rPr>
              <a:t>aprendió acerca de la ciberseguridad.</a:t>
            </a:r>
          </a:p>
          <a:p>
            <a:pPr marL="493395" lvl="1" indent="-184785">
              <a:lnSpc>
                <a:spcPct val="150000"/>
              </a:lnSpc>
            </a:pPr>
            <a:r>
              <a:rPr lang="es-419" sz="2000" dirty="0">
                <a:solidFill>
                  <a:schemeClr val="tx1"/>
                </a:solidFill>
                <a:cs typeface="ATT Aleck Sans"/>
              </a:rPr>
              <a:t>desarrolló habilidades para:</a:t>
            </a:r>
            <a:r>
              <a:rPr lang="es-419" sz="2000" strike="sngStrike" dirty="0">
                <a:solidFill>
                  <a:schemeClr val="tx1"/>
                </a:solidFill>
                <a:cs typeface="ATT Aleck Sans"/>
              </a:rPr>
              <a:t> </a:t>
            </a:r>
          </a:p>
          <a:p>
            <a:pPr marL="692150" lvl="2" indent="-164465">
              <a:lnSpc>
                <a:spcPct val="150000"/>
              </a:lnSpc>
            </a:pPr>
            <a:r>
              <a:rPr lang="es-419" sz="2000" dirty="0">
                <a:solidFill>
                  <a:schemeClr val="tx1"/>
                </a:solidFill>
                <a:cs typeface="ATT Aleck Sans"/>
              </a:rPr>
              <a:t>reconocer un sitio web seguro.</a:t>
            </a:r>
            <a:endParaRPr lang="es-419" sz="2000" dirty="0">
              <a:solidFill>
                <a:schemeClr val="tx1"/>
              </a:solidFill>
            </a:endParaRPr>
          </a:p>
          <a:p>
            <a:pPr marL="692150" lvl="2" indent="-164465">
              <a:lnSpc>
                <a:spcPct val="150000"/>
              </a:lnSpc>
            </a:pPr>
            <a:r>
              <a:rPr lang="es-419" sz="2000" dirty="0">
                <a:solidFill>
                  <a:schemeClr val="tx1"/>
                </a:solidFill>
                <a:cs typeface="ATT Aleck Sans"/>
              </a:rPr>
              <a:t>crear contraseñas seguras y fáciles de recordar.</a:t>
            </a:r>
          </a:p>
          <a:p>
            <a:pPr marL="692150" lvl="2" indent="-164465">
              <a:lnSpc>
                <a:spcPct val="150000"/>
              </a:lnSpc>
            </a:pPr>
            <a:r>
              <a:rPr lang="es-419" sz="2000" dirty="0">
                <a:solidFill>
                  <a:schemeClr val="tx1"/>
                </a:solidFill>
                <a:cs typeface="ATT Aleck Sans"/>
              </a:rPr>
              <a:t>reconocer y evitar las estafas en línea. </a:t>
            </a:r>
            <a:endParaRPr lang="es-419" sz="2000" dirty="0">
              <a:solidFill>
                <a:schemeClr val="tx1"/>
              </a:solidFill>
            </a:endParaRPr>
          </a:p>
          <a:p>
            <a:pPr marL="614553" lvl="1" indent="-285750">
              <a:lnSpc>
                <a:spcPct val="150000"/>
              </a:lnSpc>
            </a:pPr>
            <a:r>
              <a:rPr lang="es-419" sz="2000" dirty="0">
                <a:solidFill>
                  <a:schemeClr val="tx1"/>
                </a:solidFill>
                <a:cs typeface="ATT Aleck Sans"/>
              </a:rPr>
              <a:t>descubrió consejos útiles para ayudarle a mantenerse seguro en línea.</a:t>
            </a:r>
            <a:br>
              <a:rPr lang="en-US" sz="2000" dirty="0">
                <a:solidFill>
                  <a:schemeClr val="tx1"/>
                </a:solidFill>
              </a:rPr>
            </a:br>
            <a:endParaRPr lang="es-419" sz="2000" dirty="0">
              <a:solidFill>
                <a:schemeClr val="tx1"/>
              </a:solidFill>
            </a:endParaRPr>
          </a:p>
          <a:p>
            <a:pPr marL="81915" indent="0">
              <a:buNone/>
            </a:pPr>
            <a:endParaRPr lang="es-419" dirty="0">
              <a:solidFill>
                <a:schemeClr val="tx1"/>
              </a:solidFill>
            </a:endParaRPr>
          </a:p>
        </p:txBody>
      </p:sp>
      <p:sp>
        <p:nvSpPr>
          <p:cNvPr id="5" name="Title 4">
            <a:extLst>
              <a:ext uri="{FF2B5EF4-FFF2-40B4-BE49-F238E27FC236}">
                <a16:creationId xmlns:a16="http://schemas.microsoft.com/office/drawing/2014/main" id="{87E9E9DF-53AB-F24C-BD08-4B2F47E5BD2D}"/>
              </a:ext>
            </a:extLst>
          </p:cNvPr>
          <p:cNvSpPr>
            <a:spLocks noGrp="1"/>
          </p:cNvSpPr>
          <p:nvPr>
            <p:ph type="title"/>
          </p:nvPr>
        </p:nvSpPr>
        <p:spPr>
          <a:xfrm>
            <a:off x="457200" y="585056"/>
            <a:ext cx="8229600" cy="1066800"/>
          </a:xfrm>
        </p:spPr>
        <p:txBody>
          <a:bodyPr vert="horz" lIns="91440" tIns="45720" rIns="91440" bIns="45720" anchor="ctr">
            <a:normAutofit/>
          </a:bodyPr>
          <a:lstStyle/>
          <a:p>
            <a:r>
              <a:rPr lang="es-419" dirty="0">
                <a:latin typeface="ATT Aleck Sans"/>
                <a:cs typeface="ATT Aleck Sans"/>
              </a:rPr>
              <a:t>¡Felicitaciones! </a:t>
            </a:r>
            <a:endParaRPr lang="es-419" dirty="0"/>
          </a:p>
        </p:txBody>
      </p:sp>
      <p:sp>
        <p:nvSpPr>
          <p:cNvPr id="3" name="Slide Number Placeholder 2">
            <a:extLst>
              <a:ext uri="{FF2B5EF4-FFF2-40B4-BE49-F238E27FC236}">
                <a16:creationId xmlns:a16="http://schemas.microsoft.com/office/drawing/2014/main" id="{8A39ED1B-0119-F540-BE48-734BF6E3F59E}"/>
              </a:ext>
            </a:extLst>
          </p:cNvPr>
          <p:cNvSpPr>
            <a:spLocks noGrp="1"/>
          </p:cNvSpPr>
          <p:nvPr>
            <p:ph type="sldNum" sz="quarter" idx="12"/>
          </p:nvPr>
        </p:nvSpPr>
        <p:spPr/>
        <p:txBody>
          <a:bodyPr/>
          <a:lstStyle/>
          <a:p>
            <a:fld id="{D852D4E8-E283-404D-80D7-3AF63315721A}" type="slidenum">
              <a:rPr lang="en-US" smtClean="0"/>
              <a:t>55</a:t>
            </a:fld>
            <a:endParaRPr lang="es-419" dirty="0"/>
          </a:p>
        </p:txBody>
      </p:sp>
    </p:spTree>
    <p:custDataLst>
      <p:tags r:id="rId1"/>
    </p:custDataLst>
    <p:extLst>
      <p:ext uri="{BB962C8B-B14F-4D97-AF65-F5344CB8AC3E}">
        <p14:creationId xmlns:p14="http://schemas.microsoft.com/office/powerpoint/2010/main" val="63121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183880" cy="1051560"/>
          </a:xfrm>
        </p:spPr>
        <p:txBody>
          <a:bodyPr>
            <a:normAutofit fontScale="90000"/>
          </a:bodyPr>
          <a:lstStyle/>
          <a:p>
            <a:pPr algn="ctr"/>
            <a:br>
              <a:rPr lang="en-US" sz="2200" dirty="0"/>
            </a:br>
            <a:r>
              <a:rPr lang="en-US" dirty="0" err="1"/>
              <a:t>Visite</a:t>
            </a:r>
            <a:r>
              <a:rPr lang="en-US" dirty="0"/>
              <a:t> &lt;</a:t>
            </a:r>
            <a:r>
              <a:rPr lang="en-US" dirty="0" err="1"/>
              <a:t>inserte</a:t>
            </a:r>
            <a:r>
              <a:rPr lang="en-US" dirty="0"/>
              <a:t> la URL de la </a:t>
            </a:r>
            <a:r>
              <a:rPr lang="en-US" dirty="0" err="1"/>
              <a:t>biblioteca</a:t>
            </a:r>
            <a:r>
              <a:rPr lang="en-US" dirty="0"/>
              <a:t> </a:t>
            </a:r>
            <a:r>
              <a:rPr lang="en-US" dirty="0" err="1"/>
              <a:t>aquí</a:t>
            </a:r>
            <a:r>
              <a:rPr lang="en-US" dirty="0"/>
              <a:t>&gt; y </a:t>
            </a:r>
            <a:r>
              <a:rPr lang="en-US" u="sng" dirty="0">
                <a:hlinkClick r:id="rId4"/>
              </a:rPr>
              <a:t>https://www.digitallearn.org</a:t>
            </a:r>
            <a:r>
              <a:rPr lang="en-US" dirty="0"/>
              <a:t> para </a:t>
            </a:r>
            <a:r>
              <a:rPr lang="en-US" dirty="0" err="1"/>
              <a:t>descubrir</a:t>
            </a:r>
            <a:r>
              <a:rPr lang="en-US" dirty="0"/>
              <a:t> </a:t>
            </a:r>
            <a:r>
              <a:rPr lang="en-US" dirty="0" err="1"/>
              <a:t>más</a:t>
            </a:r>
            <a:r>
              <a:rPr lang="en-US" dirty="0"/>
              <a:t> </a:t>
            </a:r>
            <a:r>
              <a:rPr lang="en-US" dirty="0" err="1"/>
              <a:t>cursos</a:t>
            </a:r>
            <a:r>
              <a:rPr lang="en-US" dirty="0"/>
              <a:t> y </a:t>
            </a:r>
            <a:r>
              <a:rPr lang="en-US" dirty="0" err="1"/>
              <a:t>generar</a:t>
            </a:r>
            <a:r>
              <a:rPr lang="en-US" dirty="0"/>
              <a:t> </a:t>
            </a:r>
            <a:r>
              <a:rPr lang="en-US" dirty="0" err="1"/>
              <a:t>confianza</a:t>
            </a:r>
            <a:r>
              <a:rPr lang="en-US" dirty="0"/>
              <a:t> </a:t>
            </a:r>
            <a:r>
              <a:rPr lang="en-US" dirty="0" err="1"/>
              <a:t>mediante</a:t>
            </a:r>
            <a:r>
              <a:rPr lang="en-US" dirty="0"/>
              <a:t> </a:t>
            </a:r>
            <a:r>
              <a:rPr lang="en-US" dirty="0" err="1"/>
              <a:t>el</a:t>
            </a:r>
            <a:r>
              <a:rPr lang="en-US" dirty="0"/>
              <a:t> </a:t>
            </a:r>
            <a:r>
              <a:rPr lang="en-US" dirty="0" err="1"/>
              <a:t>uso</a:t>
            </a:r>
            <a:r>
              <a:rPr lang="en-US" dirty="0"/>
              <a:t> de la </a:t>
            </a:r>
            <a:r>
              <a:rPr lang="en-US" dirty="0" err="1"/>
              <a:t>tecnología</a:t>
            </a:r>
            <a:r>
              <a:rPr lang="en-US" dirty="0"/>
              <a:t>.</a:t>
            </a:r>
            <a:br>
              <a:rPr lang="en-US" dirty="0"/>
            </a:br>
            <a:endParaRPr lang="es-419" sz="4800" dirty="0"/>
          </a:p>
        </p:txBody>
      </p:sp>
      <p:sp>
        <p:nvSpPr>
          <p:cNvPr id="3" name="Slide Number Placeholder 2">
            <a:extLst>
              <a:ext uri="{FF2B5EF4-FFF2-40B4-BE49-F238E27FC236}">
                <a16:creationId xmlns:a16="http://schemas.microsoft.com/office/drawing/2014/main" id="{A4145DA5-5F0E-2749-AFCA-36F5B81DEB82}"/>
              </a:ext>
            </a:extLst>
          </p:cNvPr>
          <p:cNvSpPr>
            <a:spLocks noGrp="1"/>
          </p:cNvSpPr>
          <p:nvPr>
            <p:ph type="sldNum" sz="quarter" idx="12"/>
          </p:nvPr>
        </p:nvSpPr>
        <p:spPr/>
        <p:txBody>
          <a:bodyPr/>
          <a:lstStyle/>
          <a:p>
            <a:fld id="{D852D4E8-E283-404D-80D7-3AF63315721A}" type="slidenum">
              <a:rPr lang="en-US" smtClean="0"/>
              <a:t>56</a:t>
            </a:fld>
            <a:endParaRPr lang="es-419" dirty="0"/>
          </a:p>
        </p:txBody>
      </p:sp>
      <p:pic>
        <p:nvPicPr>
          <p:cNvPr id="9" name="Picture 11" descr="https://www.digitallearn.org">
            <a:extLst>
              <a:ext uri="{FF2B5EF4-FFF2-40B4-BE49-F238E27FC236}">
                <a16:creationId xmlns:a16="http://schemas.microsoft.com/office/drawing/2014/main" id="{BC02DCD0-1FC8-3818-19A7-6BCFC69BAC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9725" y="5715000"/>
            <a:ext cx="31353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F8BC0A74-8911-DA10-3EC5-D4236434F925}"/>
              </a:ext>
            </a:extLst>
          </p:cNvPr>
          <p:cNvSpPr>
            <a:spLocks noChangeArrowheads="1"/>
          </p:cNvSpPr>
          <p:nvPr/>
        </p:nvSpPr>
        <p:spPr bwMode="auto">
          <a:xfrm>
            <a:off x="147637" y="6485901"/>
            <a:ext cx="8848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743200" algn="ctr"/>
                <a:tab pos="5486400" algn="r"/>
                <a:tab pos="6572250" algn="r"/>
              </a:tabLst>
              <a:defRPr>
                <a:solidFill>
                  <a:schemeClr val="tx1"/>
                </a:solidFill>
                <a:latin typeface="Segoe UI" panose="020B0502040204020203" pitchFamily="34" charset="0"/>
              </a:defRPr>
            </a:lvl1pPr>
            <a:lvl2pPr marL="742950" indent="-285750">
              <a:tabLst>
                <a:tab pos="2743200" algn="ctr"/>
                <a:tab pos="5486400" algn="r"/>
                <a:tab pos="6572250" algn="r"/>
              </a:tabLst>
              <a:defRPr>
                <a:solidFill>
                  <a:schemeClr val="tx1"/>
                </a:solidFill>
                <a:latin typeface="Segoe UI" panose="020B0502040204020203" pitchFamily="34" charset="0"/>
              </a:defRPr>
            </a:lvl2pPr>
            <a:lvl3pPr marL="1143000" indent="-228600">
              <a:tabLst>
                <a:tab pos="2743200" algn="ctr"/>
                <a:tab pos="5486400" algn="r"/>
                <a:tab pos="6572250" algn="r"/>
              </a:tabLst>
              <a:defRPr>
                <a:solidFill>
                  <a:schemeClr val="tx1"/>
                </a:solidFill>
                <a:latin typeface="Segoe UI" panose="020B0502040204020203" pitchFamily="34" charset="0"/>
              </a:defRPr>
            </a:lvl3pPr>
            <a:lvl4pPr marL="1600200" indent="-228600">
              <a:tabLst>
                <a:tab pos="2743200" algn="ctr"/>
                <a:tab pos="5486400" algn="r"/>
                <a:tab pos="6572250" algn="r"/>
              </a:tabLst>
              <a:defRPr>
                <a:solidFill>
                  <a:schemeClr val="tx1"/>
                </a:solidFill>
                <a:latin typeface="Segoe UI" panose="020B0502040204020203" pitchFamily="34" charset="0"/>
              </a:defRPr>
            </a:lvl4pPr>
            <a:lvl5pPr marL="2057400" indent="-228600">
              <a:tabLst>
                <a:tab pos="2743200" algn="ctr"/>
                <a:tab pos="5486400" algn="r"/>
                <a:tab pos="6572250" algn="r"/>
              </a:tabLst>
              <a:defRPr>
                <a:solidFill>
                  <a:schemeClr val="tx1"/>
                </a:solidFill>
                <a:latin typeface="Segoe UI" panose="020B0502040204020203" pitchFamily="34" charset="0"/>
              </a:defRPr>
            </a:lvl5pPr>
            <a:lvl6pPr marL="25146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6pPr>
            <a:lvl7pPr marL="29718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7pPr>
            <a:lvl8pPr marL="34290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8pPr>
            <a:lvl9pPr marL="38862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9pPr>
          </a:lstStyle>
          <a:p>
            <a:pPr algn="ctr"/>
            <a:r>
              <a:rPr lang="en-US" sz="1600" dirty="0" err="1"/>
              <a:t>Proporcionado</a:t>
            </a:r>
            <a:r>
              <a:rPr lang="en-US" sz="1600" dirty="0"/>
              <a:t> </a:t>
            </a:r>
            <a:r>
              <a:rPr lang="en-US" sz="1600" dirty="0" err="1"/>
              <a:t>por</a:t>
            </a:r>
            <a:r>
              <a:rPr lang="en-US" sz="1600" dirty="0"/>
              <a:t> AT&amp;T y Public Library Association.</a:t>
            </a:r>
          </a:p>
        </p:txBody>
      </p:sp>
    </p:spTree>
    <p:custDataLst>
      <p:tags r:id="rId1"/>
    </p:custDataLst>
    <p:extLst>
      <p:ext uri="{BB962C8B-B14F-4D97-AF65-F5344CB8AC3E}">
        <p14:creationId xmlns:p14="http://schemas.microsoft.com/office/powerpoint/2010/main" val="791591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hidden="1">
            <a:extLst>
              <a:ext uri="{FF2B5EF4-FFF2-40B4-BE49-F238E27FC236}">
                <a16:creationId xmlns:a16="http://schemas.microsoft.com/office/drawing/2014/main" id="{0583C908-B49F-F14F-8A2F-1ADA65361E11}"/>
              </a:ext>
            </a:extLst>
          </p:cNvPr>
          <p:cNvSpPr>
            <a:spLocks noGrp="1"/>
          </p:cNvSpPr>
          <p:nvPr>
            <p:ph type="subTitle" idx="1"/>
          </p:nvPr>
        </p:nvSpPr>
        <p:spPr/>
        <p:txBody>
          <a:bodyPr/>
          <a:lstStyle/>
          <a:p>
            <a:r>
              <a:rPr lang="es-419" sz="2000" b="1" dirty="0"/>
              <a:t>¡GRACIAS POR VENIR!</a:t>
            </a:r>
          </a:p>
          <a:p>
            <a:endParaRPr lang="es-419" dirty="0"/>
          </a:p>
        </p:txBody>
      </p:sp>
      <p:sp>
        <p:nvSpPr>
          <p:cNvPr id="3" name="Title 2">
            <a:extLst>
              <a:ext uri="{FF2B5EF4-FFF2-40B4-BE49-F238E27FC236}">
                <a16:creationId xmlns:a16="http://schemas.microsoft.com/office/drawing/2014/main" id="{23DD05A5-8075-BA4D-B01C-4C79E31AF801}"/>
              </a:ext>
            </a:extLst>
          </p:cNvPr>
          <p:cNvSpPr>
            <a:spLocks noGrp="1"/>
          </p:cNvSpPr>
          <p:nvPr>
            <p:ph type="ctrTitle"/>
          </p:nvPr>
        </p:nvSpPr>
        <p:spPr>
          <a:xfrm>
            <a:off x="457200" y="2063151"/>
            <a:ext cx="8458200" cy="1470025"/>
          </a:xfrm>
        </p:spPr>
        <p:txBody>
          <a:bodyPr/>
          <a:lstStyle/>
          <a:p>
            <a:r>
              <a:rPr lang="es-419" dirty="0"/>
              <a:t>¡Gracias por venir!</a:t>
            </a:r>
          </a:p>
        </p:txBody>
      </p:sp>
      <p:sp>
        <p:nvSpPr>
          <p:cNvPr id="4" name="Slide Number Placeholder 3">
            <a:extLst>
              <a:ext uri="{FF2B5EF4-FFF2-40B4-BE49-F238E27FC236}">
                <a16:creationId xmlns:a16="http://schemas.microsoft.com/office/drawing/2014/main" id="{131076FE-944C-8347-8773-F307D75FC0FF}"/>
              </a:ext>
            </a:extLst>
          </p:cNvPr>
          <p:cNvSpPr>
            <a:spLocks noGrp="1"/>
          </p:cNvSpPr>
          <p:nvPr>
            <p:ph type="sldNum" sz="quarter" idx="12"/>
          </p:nvPr>
        </p:nvSpPr>
        <p:spPr/>
        <p:txBody>
          <a:bodyPr/>
          <a:lstStyle/>
          <a:p>
            <a:fld id="{D852D4E8-E283-404D-80D7-3AF63315721A}" type="slidenum">
              <a:rPr lang="en-US" smtClean="0"/>
              <a:t>57</a:t>
            </a:fld>
            <a:endParaRPr lang="es-419" dirty="0"/>
          </a:p>
        </p:txBody>
      </p:sp>
      <p:pic>
        <p:nvPicPr>
          <p:cNvPr id="11" name="Picture 11" descr="https://www.digitallearn.org">
            <a:extLst>
              <a:ext uri="{FF2B5EF4-FFF2-40B4-BE49-F238E27FC236}">
                <a16:creationId xmlns:a16="http://schemas.microsoft.com/office/drawing/2014/main" id="{6B6B44AD-B01F-9ED8-92A1-87996AFB35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725" y="5638800"/>
            <a:ext cx="31353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45C2AAD4-0219-E3BC-1EBE-2EAA53DCF114}"/>
              </a:ext>
            </a:extLst>
          </p:cNvPr>
          <p:cNvSpPr>
            <a:spLocks noChangeArrowheads="1"/>
          </p:cNvSpPr>
          <p:nvPr/>
        </p:nvSpPr>
        <p:spPr bwMode="auto">
          <a:xfrm>
            <a:off x="147637" y="6409701"/>
            <a:ext cx="8848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743200" algn="ctr"/>
                <a:tab pos="5486400" algn="r"/>
                <a:tab pos="6572250" algn="r"/>
              </a:tabLst>
              <a:defRPr>
                <a:solidFill>
                  <a:schemeClr val="tx1"/>
                </a:solidFill>
                <a:latin typeface="Segoe UI" panose="020B0502040204020203" pitchFamily="34" charset="0"/>
              </a:defRPr>
            </a:lvl1pPr>
            <a:lvl2pPr marL="742950" indent="-285750">
              <a:tabLst>
                <a:tab pos="2743200" algn="ctr"/>
                <a:tab pos="5486400" algn="r"/>
                <a:tab pos="6572250" algn="r"/>
              </a:tabLst>
              <a:defRPr>
                <a:solidFill>
                  <a:schemeClr val="tx1"/>
                </a:solidFill>
                <a:latin typeface="Segoe UI" panose="020B0502040204020203" pitchFamily="34" charset="0"/>
              </a:defRPr>
            </a:lvl2pPr>
            <a:lvl3pPr marL="1143000" indent="-228600">
              <a:tabLst>
                <a:tab pos="2743200" algn="ctr"/>
                <a:tab pos="5486400" algn="r"/>
                <a:tab pos="6572250" algn="r"/>
              </a:tabLst>
              <a:defRPr>
                <a:solidFill>
                  <a:schemeClr val="tx1"/>
                </a:solidFill>
                <a:latin typeface="Segoe UI" panose="020B0502040204020203" pitchFamily="34" charset="0"/>
              </a:defRPr>
            </a:lvl3pPr>
            <a:lvl4pPr marL="1600200" indent="-228600">
              <a:tabLst>
                <a:tab pos="2743200" algn="ctr"/>
                <a:tab pos="5486400" algn="r"/>
                <a:tab pos="6572250" algn="r"/>
              </a:tabLst>
              <a:defRPr>
                <a:solidFill>
                  <a:schemeClr val="tx1"/>
                </a:solidFill>
                <a:latin typeface="Segoe UI" panose="020B0502040204020203" pitchFamily="34" charset="0"/>
              </a:defRPr>
            </a:lvl4pPr>
            <a:lvl5pPr marL="2057400" indent="-228600">
              <a:tabLst>
                <a:tab pos="2743200" algn="ctr"/>
                <a:tab pos="5486400" algn="r"/>
                <a:tab pos="6572250" algn="r"/>
              </a:tabLst>
              <a:defRPr>
                <a:solidFill>
                  <a:schemeClr val="tx1"/>
                </a:solidFill>
                <a:latin typeface="Segoe UI" panose="020B0502040204020203" pitchFamily="34" charset="0"/>
              </a:defRPr>
            </a:lvl5pPr>
            <a:lvl6pPr marL="25146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6pPr>
            <a:lvl7pPr marL="29718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7pPr>
            <a:lvl8pPr marL="34290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8pPr>
            <a:lvl9pPr marL="3886200" indent="-228600" fontAlgn="base">
              <a:spcBef>
                <a:spcPct val="0"/>
              </a:spcBef>
              <a:spcAft>
                <a:spcPct val="0"/>
              </a:spcAft>
              <a:tabLst>
                <a:tab pos="2743200" algn="ctr"/>
                <a:tab pos="5486400" algn="r"/>
                <a:tab pos="6572250" algn="r"/>
              </a:tabLst>
              <a:defRPr>
                <a:solidFill>
                  <a:schemeClr val="tx1"/>
                </a:solidFill>
                <a:latin typeface="Segoe UI" panose="020B0502040204020203" pitchFamily="34" charset="0"/>
              </a:defRPr>
            </a:lvl9pPr>
          </a:lstStyle>
          <a:p>
            <a:pPr algn="ctr"/>
            <a:r>
              <a:rPr lang="en-US" sz="1600" dirty="0" err="1"/>
              <a:t>Proporcionado</a:t>
            </a:r>
            <a:r>
              <a:rPr lang="en-US" sz="1600" dirty="0"/>
              <a:t> </a:t>
            </a:r>
            <a:r>
              <a:rPr lang="en-US" sz="1600" dirty="0" err="1"/>
              <a:t>por</a:t>
            </a:r>
            <a:r>
              <a:rPr lang="en-US" sz="1600" dirty="0"/>
              <a:t> AT&amp;T y Public Library Association.</a:t>
            </a:r>
          </a:p>
        </p:txBody>
      </p:sp>
    </p:spTree>
    <p:custDataLst>
      <p:tags r:id="rId1"/>
    </p:custDataLst>
    <p:extLst>
      <p:ext uri="{BB962C8B-B14F-4D97-AF65-F5344CB8AC3E}">
        <p14:creationId xmlns:p14="http://schemas.microsoft.com/office/powerpoint/2010/main" val="164789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6</a:t>
            </a:fld>
            <a:endParaRPr lang="es-419" dirty="0"/>
          </a:p>
        </p:txBody>
      </p:sp>
      <p:pic>
        <p:nvPicPr>
          <p:cNvPr id="6" name="Content Placeholder 5" descr="Graphical user interface, text, application&#10;&#10;Description automatically generated">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91181" y="1639888"/>
            <a:ext cx="6161638" cy="4324350"/>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57200" y="381000"/>
            <a:ext cx="8229600" cy="1066800"/>
          </a:xfrm>
        </p:spPr>
        <p:txBody>
          <a:bodyPr/>
          <a:lstStyle/>
          <a:p>
            <a:r>
              <a:rPr lang="es-419" dirty="0"/>
              <a:t>Sitios web seguros (continuación)</a:t>
            </a:r>
          </a:p>
        </p:txBody>
      </p:sp>
      <p:pic>
        <p:nvPicPr>
          <p:cNvPr id="8" name="Picture 7" descr="A picture containing text&#10;&#10;Description automatically generated">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117911" y="3235848"/>
            <a:ext cx="4632512" cy="889342"/>
          </a:xfrm>
          <a:prstGeom prst="rect">
            <a:avLst/>
          </a:prstGeom>
        </p:spPr>
      </p:pic>
    </p:spTree>
    <p:custDataLst>
      <p:tags r:id="rId1"/>
    </p:custDataLst>
    <p:extLst>
      <p:ext uri="{BB962C8B-B14F-4D97-AF65-F5344CB8AC3E}">
        <p14:creationId xmlns:p14="http://schemas.microsoft.com/office/powerpoint/2010/main" val="50797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7</a:t>
            </a:fld>
            <a:endParaRPr lang="es-419" dirty="0"/>
          </a:p>
        </p:txBody>
      </p:sp>
      <p:pic>
        <p:nvPicPr>
          <p:cNvPr id="6" name="Content Placeholder 5">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rcRect/>
          <a:stretch/>
        </p:blipFill>
        <p:spPr>
          <a:xfrm>
            <a:off x="1491181" y="1639888"/>
            <a:ext cx="6161638" cy="4324349"/>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57200" y="381000"/>
            <a:ext cx="8229600" cy="1066800"/>
          </a:xfrm>
        </p:spPr>
        <p:txBody>
          <a:bodyPr/>
          <a:lstStyle/>
          <a:p>
            <a:r>
              <a:rPr lang="es-419" dirty="0"/>
              <a:t>Sitios web seguros (continuación)</a:t>
            </a:r>
          </a:p>
        </p:txBody>
      </p:sp>
      <p:pic>
        <p:nvPicPr>
          <p:cNvPr id="8" name="Picture 7">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2119999" y="3235848"/>
            <a:ext cx="4628336" cy="889342"/>
          </a:xfrm>
          <a:prstGeom prst="rect">
            <a:avLst/>
          </a:prstGeom>
        </p:spPr>
      </p:pic>
    </p:spTree>
    <p:custDataLst>
      <p:tags r:id="rId1"/>
    </p:custDataLst>
    <p:extLst>
      <p:ext uri="{BB962C8B-B14F-4D97-AF65-F5344CB8AC3E}">
        <p14:creationId xmlns:p14="http://schemas.microsoft.com/office/powerpoint/2010/main" val="339042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381000"/>
            <a:ext cx="8229600" cy="1066800"/>
          </a:xfrm>
        </p:spPr>
        <p:txBody>
          <a:bodyPr/>
          <a:lstStyle/>
          <a:p>
            <a:r>
              <a:rPr lang="es-419" dirty="0"/>
              <a:t>Cuentas personales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8</a:t>
            </a:fld>
            <a:endParaRPr lang="es-419"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1938992"/>
          </a:xfrm>
          <a:prstGeom prst="rect">
            <a:avLst/>
          </a:prstGeom>
          <a:noFill/>
        </p:spPr>
        <p:txBody>
          <a:bodyPr wrap="square" rtlCol="0">
            <a:spAutoFit/>
          </a:bodyPr>
          <a:lstStyle/>
          <a:p>
            <a:r>
              <a:rPr lang="es-419" sz="2400" dirty="0">
                <a:latin typeface="+mn-lt"/>
                <a:cs typeface="ATT Aleck Sans" panose="020B0503020203020204" pitchFamily="34" charset="0"/>
              </a:rPr>
              <a:t>¿Qué tipos de cuentas en línea ha creado? </a:t>
            </a:r>
          </a:p>
          <a:p>
            <a:endParaRPr lang="es-419" sz="2400" dirty="0">
              <a:latin typeface="+mn-lt"/>
              <a:cs typeface="ATT Aleck Sans" panose="020B0503020203020204" pitchFamily="34" charset="0"/>
            </a:endParaRPr>
          </a:p>
          <a:p>
            <a:r>
              <a:rPr lang="es-419" sz="2400" dirty="0">
                <a:latin typeface="+mn-lt"/>
                <a:cs typeface="ATT Aleck Sans" panose="020B0503020203020204" pitchFamily="34" charset="0"/>
              </a:rPr>
              <a:t>¿Por qué alguien crearía una cuenta en un sitio web? </a:t>
            </a:r>
          </a:p>
        </p:txBody>
      </p:sp>
      <p:sp>
        <p:nvSpPr>
          <p:cNvPr id="8" name="TextBox 7">
            <a:extLst>
              <a:ext uri="{FF2B5EF4-FFF2-40B4-BE49-F238E27FC236}">
                <a16:creationId xmlns:a16="http://schemas.microsoft.com/office/drawing/2014/main" id="{9E547EE0-76B2-417E-9350-4A667CD6271D}"/>
              </a:ext>
            </a:extLst>
          </p:cNvPr>
          <p:cNvSpPr txBox="1"/>
          <p:nvPr/>
        </p:nvSpPr>
        <p:spPr>
          <a:xfrm>
            <a:off x="457199" y="4272566"/>
            <a:ext cx="8403465"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s-419" sz="2400" dirty="0">
                <a:latin typeface="+mn-lt"/>
                <a:cs typeface="ATT Aleck Sans" panose="020B0503020203020204" pitchFamily="34" charset="0"/>
              </a:rPr>
              <a:t>Usted crea una cuenta personal para que su información sea </a:t>
            </a:r>
            <a:r>
              <a:rPr lang="es-419" sz="2400" b="1" dirty="0">
                <a:latin typeface="+mn-lt"/>
                <a:cs typeface="ATT Aleck Sans" panose="020B0503020203020204" pitchFamily="34" charset="0"/>
              </a:rPr>
              <a:t>accesible solo para usted</a:t>
            </a:r>
            <a:r>
              <a:rPr lang="es-419" sz="2400" dirty="0">
                <a:latin typeface="+mn-lt"/>
                <a:cs typeface="ATT Aleck Sans" panose="020B0503020203020204" pitchFamily="34" charset="0"/>
              </a:rPr>
              <a:t>.</a:t>
            </a:r>
          </a:p>
        </p:txBody>
      </p:sp>
    </p:spTree>
    <p:custDataLst>
      <p:tags r:id="rId1"/>
    </p:custDataLst>
    <p:extLst>
      <p:ext uri="{BB962C8B-B14F-4D97-AF65-F5344CB8AC3E}">
        <p14:creationId xmlns:p14="http://schemas.microsoft.com/office/powerpoint/2010/main" val="3453344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9</a:t>
            </a:fld>
            <a:endParaRPr lang="es-419" dirty="0"/>
          </a:p>
        </p:txBody>
      </p:sp>
      <p:pic>
        <p:nvPicPr>
          <p:cNvPr id="6" name="Content Placeholder 5" descr="Graphical user interface, text, application&#10;&#10;Description automatically generated">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91181" y="1639888"/>
            <a:ext cx="6161638" cy="4324350"/>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57200" y="381000"/>
            <a:ext cx="8229600" cy="1066800"/>
          </a:xfrm>
        </p:spPr>
        <p:txBody>
          <a:bodyPr/>
          <a:lstStyle/>
          <a:p>
            <a:r>
              <a:rPr lang="es-419" dirty="0"/>
              <a:t>Sitios web seguros (continuación)</a:t>
            </a:r>
          </a:p>
        </p:txBody>
      </p:sp>
      <p:pic>
        <p:nvPicPr>
          <p:cNvPr id="8" name="Picture 7" descr="A picture containing text&#10;&#10;Description automatically generated">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117911" y="3235848"/>
            <a:ext cx="4632512" cy="889342"/>
          </a:xfrm>
          <a:prstGeom prst="rect">
            <a:avLst/>
          </a:prstGeom>
        </p:spPr>
      </p:pic>
      <p:sp>
        <p:nvSpPr>
          <p:cNvPr id="3" name="TextBox 2">
            <a:extLst>
              <a:ext uri="{FF2B5EF4-FFF2-40B4-BE49-F238E27FC236}">
                <a16:creationId xmlns:a16="http://schemas.microsoft.com/office/drawing/2014/main" id="{6F4CA5AD-707F-4A83-AC97-57BA98745EC7}"/>
              </a:ext>
            </a:extLst>
          </p:cNvPr>
          <p:cNvSpPr txBox="1"/>
          <p:nvPr/>
        </p:nvSpPr>
        <p:spPr>
          <a:xfrm>
            <a:off x="1732208" y="4430332"/>
            <a:ext cx="5653826" cy="646331"/>
          </a:xfrm>
          <a:prstGeom prst="rect">
            <a:avLst/>
          </a:prstGeom>
          <a:noFill/>
        </p:spPr>
        <p:txBody>
          <a:bodyPr wrap="square" rtlCol="0">
            <a:spAutoFit/>
          </a:bodyPr>
          <a:lstStyle/>
          <a:p>
            <a:pPr algn="ctr"/>
            <a:r>
              <a:rPr lang="es-419" sz="1800" dirty="0">
                <a:solidFill>
                  <a:srgbClr val="000000"/>
                </a:solidFill>
                <a:effectLst/>
                <a:latin typeface="+mn-lt"/>
                <a:ea typeface="Calibri" panose="020F0502020204030204" pitchFamily="34" charset="0"/>
                <a:cs typeface="ATT Aleck Sans" panose="020B0503020203020204" pitchFamily="34" charset="0"/>
              </a:rPr>
              <a:t>Es importante </a:t>
            </a:r>
            <a:r>
              <a:rPr lang="es-419" sz="1800" b="1" dirty="0">
                <a:solidFill>
                  <a:srgbClr val="000000"/>
                </a:solidFill>
                <a:effectLst/>
                <a:latin typeface="+mn-lt"/>
                <a:ea typeface="Calibri" panose="020F0502020204030204" pitchFamily="34" charset="0"/>
                <a:cs typeface="ATT Aleck Sans" panose="020B0503020203020204" pitchFamily="34" charset="0"/>
              </a:rPr>
              <a:t>mantener su cuenta segura </a:t>
            </a:r>
            <a:r>
              <a:rPr lang="es-419" sz="1800" dirty="0">
                <a:solidFill>
                  <a:srgbClr val="000000"/>
                </a:solidFill>
                <a:effectLst/>
                <a:latin typeface="+mn-lt"/>
                <a:ea typeface="Calibri" panose="020F0502020204030204" pitchFamily="34" charset="0"/>
                <a:cs typeface="ATT Aleck Sans" panose="020B0503020203020204" pitchFamily="34" charset="0"/>
              </a:rPr>
              <a:t>en cualquier sitio web</a:t>
            </a:r>
            <a:endParaRPr lang="es-419" dirty="0">
              <a:latin typeface="+mn-lt"/>
              <a:cs typeface="ATT Aleck Sans" panose="020B0503020203020204" pitchFamily="34" charset="0"/>
            </a:endParaRPr>
          </a:p>
        </p:txBody>
      </p:sp>
    </p:spTree>
    <p:custDataLst>
      <p:tags r:id="rId1"/>
    </p:custDataLst>
    <p:extLst>
      <p:ext uri="{BB962C8B-B14F-4D97-AF65-F5344CB8AC3E}">
        <p14:creationId xmlns:p14="http://schemas.microsoft.com/office/powerpoint/2010/main" val="306512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 TechEd Theme - Basic PowerPoint">
  <a:themeElements>
    <a:clrScheme name="digital learn template">
      <a:dk1>
        <a:sysClr val="windowText" lastClr="000000"/>
      </a:dk1>
      <a:lt1>
        <a:sysClr val="window" lastClr="FFFFFF"/>
      </a:lt1>
      <a:dk2>
        <a:srgbClr val="00A4CF"/>
      </a:dk2>
      <a:lt2>
        <a:srgbClr val="E7E6E6"/>
      </a:lt2>
      <a:accent1>
        <a:srgbClr val="00A4CF"/>
      </a:accent1>
      <a:accent2>
        <a:srgbClr val="6DCCE1"/>
      </a:accent2>
      <a:accent3>
        <a:srgbClr val="00A4CF"/>
      </a:accent3>
      <a:accent4>
        <a:srgbClr val="6DCCE1"/>
      </a:accent4>
      <a:accent5>
        <a:srgbClr val="4472C4"/>
      </a:accent5>
      <a:accent6>
        <a:srgbClr val="6DCCE1"/>
      </a:accent6>
      <a:hlink>
        <a:srgbClr val="7F7F7F"/>
      </a:hlink>
      <a:folHlink>
        <a:srgbClr val="FFFFFF"/>
      </a:folHlink>
    </a:clrScheme>
    <a:fontScheme name="Segoe Script">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Presentation3" id="{5416AA0A-0FAD-CB4B-B4CD-B48AAB412E27}" vid="{E7074393-D993-5841-BC69-029C448E6B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TotalTime>
  <Words>6339</Words>
  <Application>Microsoft Macintosh PowerPoint</Application>
  <PresentationFormat>On-screen Show (4:3)</PresentationFormat>
  <Paragraphs>582</Paragraphs>
  <Slides>57</Slides>
  <Notes>57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57</vt:i4>
      </vt:variant>
    </vt:vector>
  </HeadingPairs>
  <TitlesOfParts>
    <vt:vector size="68" baseType="lpstr">
      <vt:lpstr>Arial</vt:lpstr>
      <vt:lpstr>ATT Aleck Sans</vt:lpstr>
      <vt:lpstr>ATT Aleck Sans Light</vt:lpstr>
      <vt:lpstr>Calibri</vt:lpstr>
      <vt:lpstr>Georgia</vt:lpstr>
      <vt:lpstr>Segoe UI</vt:lpstr>
      <vt:lpstr>Segoe UI Semibold</vt:lpstr>
      <vt:lpstr>Symbol</vt:lpstr>
      <vt:lpstr>Times New Roman</vt:lpstr>
      <vt:lpstr>Wingdings 2</vt:lpstr>
      <vt:lpstr>New TechEd Theme - Basic PowerPoint</vt:lpstr>
      <vt:lpstr>Conceptos básicos de ciberseguridad</vt:lpstr>
      <vt:lpstr>Agenda de hoy </vt:lpstr>
      <vt:lpstr>Introducción</vt:lpstr>
      <vt:lpstr>PowerPoint Presentation</vt:lpstr>
      <vt:lpstr>Sitios web seguros </vt:lpstr>
      <vt:lpstr>Sitios web seguros (continuación)</vt:lpstr>
      <vt:lpstr>Sitios web seguros (continuación)</vt:lpstr>
      <vt:lpstr>Cuentas personales</vt:lpstr>
      <vt:lpstr>Sitios web seguros (continuación)</vt:lpstr>
      <vt:lpstr>PowerPoint Presentation</vt:lpstr>
      <vt:lpstr>PowerPoint Presentation</vt:lpstr>
      <vt:lpstr>Contraseñas seguras</vt:lpstr>
      <vt:lpstr>Contraseñas seguras (continuación)</vt:lpstr>
      <vt:lpstr>Requisitos comunes</vt:lpstr>
      <vt:lpstr>Consejos para crear contraseñas seguras</vt:lpstr>
      <vt:lpstr>Consejos para lograr contraseñas seguras (continuación)</vt:lpstr>
      <vt:lpstr>Lleve un registro de sus contraseñas</vt:lpstr>
      <vt:lpstr>1. Cuaderno</vt:lpstr>
      <vt:lpstr>2. Software de contraseñas</vt:lpstr>
      <vt:lpstr>3. Frase</vt:lpstr>
      <vt:lpstr>PowerPoint Presentation</vt:lpstr>
      <vt:lpstr>PowerPoint Presentation</vt:lpstr>
      <vt:lpstr>PowerPoint Presentation</vt:lpstr>
      <vt:lpstr>PowerPoint Presentation</vt:lpstr>
      <vt:lpstr>PowerPoint Presentation</vt:lpstr>
      <vt:lpstr>Phishing</vt:lpstr>
      <vt:lpstr>Phishing (continuación)</vt:lpstr>
      <vt:lpstr>Ingeniería social</vt:lpstr>
      <vt:lpstr>Fraudes y estafas en línea (continuación)</vt:lpstr>
      <vt:lpstr>Consejos para reconocer estafas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 que se debe hacer y no hacer para evitar esafas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Preguntas</vt:lpstr>
      <vt:lpstr>¡Felicitaciones! </vt:lpstr>
      <vt:lpstr> Visite &lt;inserte la URL de la biblioteca aquí&gt; y https://www.digitallearn.org para descubrir más cursos y generar confianza mediante el uso de la tecnología. </vt:lpstr>
      <vt:lpstr>¡Gracias por venir!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Name Here</dc:title>
  <dc:creator>Michelle Frisque</dc:creator>
  <cp:lastModifiedBy>Michelle Frisque</cp:lastModifiedBy>
  <cp:revision>5</cp:revision>
  <cp:lastPrinted>2015-09-24T16:40:02Z</cp:lastPrinted>
  <dcterms:created xsi:type="dcterms:W3CDTF">2022-05-04T19:59:07Z</dcterms:created>
  <dcterms:modified xsi:type="dcterms:W3CDTF">2022-07-18T01:24:50Z</dcterms:modified>
</cp:coreProperties>
</file>