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4"/>
  </p:notesMasterIdLst>
  <p:sldIdLst>
    <p:sldId id="256" r:id="rId3"/>
    <p:sldId id="267" r:id="rId4"/>
    <p:sldId id="270" r:id="rId5"/>
    <p:sldId id="280" r:id="rId6"/>
    <p:sldId id="257" r:id="rId7"/>
    <p:sldId id="276" r:id="rId8"/>
    <p:sldId id="258" r:id="rId9"/>
    <p:sldId id="271" r:id="rId10"/>
    <p:sldId id="269" r:id="rId11"/>
    <p:sldId id="283" r:id="rId12"/>
    <p:sldId id="284" r:id="rId13"/>
    <p:sldId id="281" r:id="rId14"/>
    <p:sldId id="282" r:id="rId15"/>
    <p:sldId id="272" r:id="rId16"/>
    <p:sldId id="266" r:id="rId17"/>
    <p:sldId id="273" r:id="rId18"/>
    <p:sldId id="277" r:id="rId19"/>
    <p:sldId id="260" r:id="rId20"/>
    <p:sldId id="274" r:id="rId21"/>
    <p:sldId id="304" r:id="rId22"/>
    <p:sldId id="298" r:id="rId23"/>
    <p:sldId id="299" r:id="rId24"/>
    <p:sldId id="308" r:id="rId25"/>
    <p:sldId id="309" r:id="rId26"/>
    <p:sldId id="307" r:id="rId27"/>
    <p:sldId id="305" r:id="rId28"/>
    <p:sldId id="301" r:id="rId29"/>
    <p:sldId id="302" r:id="rId30"/>
    <p:sldId id="310" r:id="rId31"/>
    <p:sldId id="303" r:id="rId32"/>
    <p:sldId id="279" r:id="rId3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3B0B8-E3D2-4223-B3B8-830A334A671B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655D9-A360-4198-B486-7020BC1A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8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28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74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30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73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796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28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http://computer.howstuffworks.com/virus.htm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11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84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24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Windows task manager (Windows 8-10); </a:t>
            </a:r>
            <a:r>
              <a:rPr lang="en-US" dirty="0" err="1"/>
              <a:t>msconfig</a:t>
            </a:r>
            <a:r>
              <a:rPr lang="en-US" baseline="0" dirty="0"/>
              <a:t> (Windows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727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7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89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Windows task manager (Windows 8-10); </a:t>
            </a:r>
            <a:r>
              <a:rPr lang="en-US" dirty="0" err="1"/>
              <a:t>msconfig</a:t>
            </a:r>
            <a:r>
              <a:rPr lang="en-US" baseline="0" dirty="0"/>
              <a:t> (Windows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54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36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  <a:p>
            <a:r>
              <a:rPr lang="en-US" dirty="0"/>
              <a:t>There are several options for</a:t>
            </a:r>
            <a:r>
              <a:rPr lang="en-US" baseline="0" dirty="0"/>
              <a:t> those who want a physical backup of their files. </a:t>
            </a:r>
          </a:p>
          <a:p>
            <a:endParaRPr lang="en-US" baseline="0" dirty="0"/>
          </a:p>
          <a:p>
            <a:r>
              <a:rPr lang="en-US" baseline="0" dirty="0"/>
              <a:t>Option one is to purchase a devices—such as an external hard drive or flash drive—and save the files to the device. Pros are that users include only a one-time cost; cons are that if your home computer gets fried, there’s a good likelihood your device may get fried as well.</a:t>
            </a:r>
          </a:p>
          <a:p>
            <a:endParaRPr lang="en-US" baseline="0"/>
          </a:p>
          <a:p>
            <a:r>
              <a:rPr lang="en-US" baseline="0"/>
              <a:t>Option </a:t>
            </a:r>
            <a:r>
              <a:rPr lang="en-US" baseline="0" dirty="0"/>
              <a:t>two is to pay for a backup service—such as Nova, Acronis, or Genie—to save your files for you. Pros are that you don’t have to worry about equipment; cons are that it may involve a monthly subscription cost.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477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  <a:p>
            <a:r>
              <a:rPr lang="en-US" dirty="0"/>
              <a:t>There are several options for</a:t>
            </a:r>
            <a:r>
              <a:rPr lang="en-US" baseline="0" dirty="0"/>
              <a:t> those who want a physical backup of their files. </a:t>
            </a:r>
          </a:p>
          <a:p>
            <a:endParaRPr lang="en-US" baseline="0" dirty="0"/>
          </a:p>
          <a:p>
            <a:r>
              <a:rPr lang="en-US" baseline="0" dirty="0"/>
              <a:t>Option one is to purchase a devices—such as an external hard drive or flash drive—and save the files to the device. Pros are that users include only a one-time cost; cons are that if your home computer gets fried, there’s a good likelihood your device may get fried as well.</a:t>
            </a:r>
          </a:p>
          <a:p>
            <a:endParaRPr lang="en-US" baseline="0"/>
          </a:p>
          <a:p>
            <a:r>
              <a:rPr lang="en-US" baseline="0"/>
              <a:t>Option </a:t>
            </a:r>
            <a:r>
              <a:rPr lang="en-US" baseline="0" dirty="0"/>
              <a:t>two is to pay for a backup service—such as Nova, Acronis, or Genie—to save your files for you. Pros are that you don’t have to worry about equipment; cons are that it may involve a monthly subscription cost.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681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0D0AFC-7D11-415C-8379-422D0C784613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09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99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1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23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27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76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63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8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6" y="381000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4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4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0" name="Rectangle 9"/>
          <p:cNvSpPr/>
          <p:nvPr/>
        </p:nvSpPr>
        <p:spPr>
          <a:xfrm>
            <a:off x="4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760">
                <a:solidFill>
                  <a:schemeClr val="bg1"/>
                </a:solidFill>
              </a:defRPr>
            </a:lvl1pPr>
          </a:lstStyle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27004" indent="0" algn="l">
              <a:buNone/>
              <a:defRPr sz="1013">
                <a:solidFill>
                  <a:schemeClr val="tx2"/>
                </a:solidFill>
              </a:defRPr>
            </a:lvl1pPr>
            <a:lvl2pPr marL="192881" indent="0" algn="ctr">
              <a:buNone/>
            </a:lvl2pPr>
            <a:lvl3pPr marL="385763" indent="0" algn="ctr">
              <a:buNone/>
            </a:lvl3pPr>
            <a:lvl4pPr marL="578644" indent="0" algn="ctr">
              <a:buNone/>
            </a:lvl4pPr>
            <a:lvl5pPr marL="771525" indent="0" algn="ctr">
              <a:buNone/>
            </a:lvl5pPr>
            <a:lvl6pPr marL="964406" indent="0" algn="ctr">
              <a:buNone/>
            </a:lvl6pPr>
            <a:lvl7pPr marL="1157288" indent="0" algn="ctr">
              <a:buNone/>
            </a:lvl7pPr>
            <a:lvl8pPr marL="1350169" indent="0" algn="ctr">
              <a:buNone/>
            </a:lvl8pPr>
            <a:lvl9pPr marL="154305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5"/>
            <a:ext cx="8458200" cy="1470025"/>
          </a:xfrm>
        </p:spPr>
        <p:txBody>
          <a:bodyPr anchor="b"/>
          <a:lstStyle>
            <a:lvl1pPr>
              <a:defRPr sz="1856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058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80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085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23DCBCD1-5EA9-4C07-9124-EBC9A27B2EB7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B953AA9-1FB5-4785-B1CD-C2CEDB0A235E}" type="slidenum">
              <a:rPr lang="en-US" altLang="en-US" smtClean="0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00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A039F-FB08-4A1F-9E43-F5EB10C85665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37AE2-966E-4409-B2B7-73752EDEF66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322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DFF47-8EDA-4B7F-9440-5994F0EBF58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8A94-6870-46CD-9212-ADE004C545A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596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E9B4EE-4F53-4DA3-88DB-4B9F7883D08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6E29-70EB-4961-9B43-524DDC2D0CD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158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9BB9C99-368E-4A51-A4E7-B9D18B51E875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99ACBD-A48D-4288-B26D-3FFA6A0E09B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509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417C76C5-C1C2-4F87-8B64-5CF9E71F6B61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A799E5-9BEE-41A5-BA8C-73371A0ACAC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072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128B47-2CCE-4542-9458-058E40134F5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0ADF-A0FD-4494-B576-A4606128B4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7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E57853-09DA-4262-A40F-A82F4DB8BB6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2113-D360-4C7B-A797-9C261A724D8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908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573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AA65A-C248-4CBB-B45C-E21AB2CFBC4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ACC2-7241-4E80-B7FB-4B959F02F5D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920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9FF2A6-8C86-437E-9A86-0C301053638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6D23-D71A-4211-97B3-80711D83F12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48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19458B-59FA-4BCB-9224-4B56F5F40D2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11/6/2017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B8125-BF77-46B3-A008-0CDE48D9CD4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55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19289" indent="0">
              <a:buNone/>
              <a:defRPr sz="886" b="0">
                <a:solidFill>
                  <a:schemeClr val="tx2"/>
                </a:solidFill>
              </a:defRPr>
            </a:lvl1pPr>
            <a:lvl2pPr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8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1814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9872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180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8" y="2708519"/>
            <a:ext cx="4041775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1688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504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1688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096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1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4"/>
            <a:ext cx="5102352" cy="5805083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4"/>
            <a:ext cx="3383280" cy="4580573"/>
          </a:xfrm>
        </p:spPr>
        <p:txBody>
          <a:bodyPr/>
          <a:lstStyle>
            <a:lvl1pPr marL="3858" indent="0">
              <a:buNone/>
              <a:defRPr sz="591"/>
            </a:lvl1pPr>
            <a:lvl2pPr>
              <a:buNone/>
              <a:defRPr sz="506"/>
            </a:lvl2pPr>
            <a:lvl3pPr>
              <a:buNone/>
              <a:defRPr sz="422"/>
            </a:lvl3pPr>
            <a:lvl4pPr>
              <a:buNone/>
              <a:defRPr sz="380"/>
            </a:lvl4pPr>
            <a:lvl5pPr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76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99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35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6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548"/>
            </a:lvl1pPr>
            <a:lvl2pPr>
              <a:buFontTx/>
              <a:buNone/>
              <a:defRPr sz="506"/>
            </a:lvl2pPr>
            <a:lvl3pPr>
              <a:buFontTx/>
              <a:buNone/>
              <a:defRPr sz="422"/>
            </a:lvl3pPr>
            <a:lvl4pPr>
              <a:buFontTx/>
              <a:buNone/>
              <a:defRPr sz="380"/>
            </a:lvl4pPr>
            <a:lvl5pPr>
              <a:buFontTx/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844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313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6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0" name="Rectangle 29"/>
          <p:cNvSpPr/>
          <p:nvPr/>
        </p:nvSpPr>
        <p:spPr>
          <a:xfrm>
            <a:off x="4" y="308284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6" y="360254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4" y="440120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fld id="{2DC2274F-7835-40D1-AFAA-6E0AE0C7F22A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760">
                <a:solidFill>
                  <a:srgbClr val="FFFFFF"/>
                </a:solidFill>
              </a:defRPr>
            </a:lvl1pPr>
          </a:lstStyle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5608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168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54305" indent="-108014" algn="l" rtl="0" eaLnBrk="1" latinLnBrk="0" hangingPunct="1">
        <a:spcBef>
          <a:spcPts val="127"/>
        </a:spcBef>
        <a:buClr>
          <a:schemeClr val="accent3"/>
        </a:buClr>
        <a:buFont typeface="Georgia"/>
        <a:buChar char="•"/>
        <a:defRPr kumimoji="0" sz="1181" kern="1200">
          <a:solidFill>
            <a:schemeClr val="tx2"/>
          </a:solidFill>
          <a:latin typeface="+mn-lt"/>
          <a:ea typeface="+mn-ea"/>
          <a:cs typeface="+mn-cs"/>
        </a:defRPr>
      </a:lvl1pPr>
      <a:lvl2pPr marL="277749" indent="-104156" algn="l" rtl="0" eaLnBrk="1" latinLnBrk="0" hangingPunct="1">
        <a:spcBef>
          <a:spcPts val="127"/>
        </a:spcBef>
        <a:buClr>
          <a:schemeClr val="accent2"/>
        </a:buClr>
        <a:buFont typeface="Georgia"/>
        <a:buChar char="▫"/>
        <a:defRPr kumimoji="0" sz="1097" kern="1200">
          <a:solidFill>
            <a:schemeClr val="tx2"/>
          </a:solidFill>
          <a:latin typeface="+mn-lt"/>
          <a:ea typeface="+mn-ea"/>
          <a:cs typeface="+mn-cs"/>
        </a:defRPr>
      </a:lvl2pPr>
      <a:lvl3pPr marL="389621" indent="-9258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3pPr>
      <a:lvl4pPr marL="497634" indent="-84868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929" kern="1200">
          <a:solidFill>
            <a:schemeClr val="tx2"/>
          </a:solidFill>
          <a:latin typeface="+mn-lt"/>
          <a:ea typeface="+mn-ea"/>
          <a:cs typeface="+mn-cs"/>
        </a:defRPr>
      </a:lvl4pPr>
      <a:lvl5pPr marL="58635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5pPr>
      <a:lvl6pPr marL="678942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760" kern="1200">
          <a:solidFill>
            <a:schemeClr val="tx2"/>
          </a:solidFill>
          <a:latin typeface="+mn-lt"/>
          <a:ea typeface="+mn-ea"/>
          <a:cs typeface="+mn-cs"/>
        </a:defRPr>
      </a:lvl6pPr>
      <a:lvl7pPr marL="771525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75" kern="1200">
          <a:solidFill>
            <a:schemeClr val="tx2"/>
          </a:solidFill>
          <a:latin typeface="+mn-lt"/>
          <a:ea typeface="+mn-ea"/>
          <a:cs typeface="+mn-cs"/>
        </a:defRPr>
      </a:lvl7pPr>
      <a:lvl8pPr marL="856393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33" kern="1200">
          <a:solidFill>
            <a:schemeClr val="tx2"/>
          </a:solidFill>
          <a:latin typeface="+mn-lt"/>
          <a:ea typeface="+mn-ea"/>
          <a:cs typeface="+mn-cs"/>
        </a:defRPr>
      </a:lvl8pPr>
      <a:lvl9pPr marL="94511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591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16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42D32F-7077-4315-8BAA-B43EFC521191}" type="datetimeFigureOut">
              <a:rPr lang="en-US" smtClean="0">
                <a:solidFill>
                  <a:srgbClr val="1BB2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11/6/2017</a:t>
            </a:fld>
            <a:endParaRPr lang="en-US">
              <a:solidFill>
                <a:srgbClr val="1BB2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1BB2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B970DD-1DCB-4988-8714-40102C9BCDEF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9434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760"/>
            <a:ext cx="5410200" cy="18288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Phillip Schneider</a:t>
            </a:r>
          </a:p>
          <a:p>
            <a:pPr algn="r"/>
            <a:r>
              <a:rPr lang="en-US" sz="2400" dirty="0"/>
              <a:t>Digital Services Librarian</a:t>
            </a:r>
          </a:p>
          <a:p>
            <a:pPr algn="r"/>
            <a:r>
              <a:rPr lang="en-US" sz="2400" dirty="0"/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052960"/>
            <a:ext cx="6629400" cy="1828800"/>
          </a:xfrm>
        </p:spPr>
        <p:txBody>
          <a:bodyPr>
            <a:normAutofit/>
          </a:bodyPr>
          <a:lstStyle/>
          <a:p>
            <a:r>
              <a:rPr lang="en-US" sz="4800" dirty="0"/>
              <a:t>Computer Maintenance Basics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BB424C-5065-4935-A3A6-ED2FEA7E28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1255AC-D07F-4533-B02A-3363DAC6653F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348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" y="1576386"/>
            <a:ext cx="5248276" cy="5281613"/>
          </a:xfrm>
        </p:spPr>
        <p:txBody>
          <a:bodyPr>
            <a:noAutofit/>
          </a:bodyPr>
          <a:lstStyle/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Warning!</a:t>
            </a:r>
            <a:r>
              <a:rPr lang="en-US" sz="2800" dirty="0">
                <a:solidFill>
                  <a:schemeClr val="tx1"/>
                </a:solidFill>
              </a:rPr>
              <a:t> Before doing any cleaning or work turn off and unplug your computer.</a:t>
            </a:r>
            <a:endParaRPr lang="en-US" sz="2632" dirty="0">
              <a:solidFill>
                <a:schemeClr val="tx1"/>
              </a:solidFill>
            </a:endParaRPr>
          </a:p>
          <a:p>
            <a:pPr marL="509636" lvl="2" indent="-274320">
              <a:buFont typeface="Arial" panose="020B0604020202020204" pitchFamily="34" charset="0"/>
              <a:buChar char="•"/>
            </a:pPr>
            <a:endParaRPr lang="en-US" sz="2632" dirty="0">
              <a:solidFill>
                <a:srgbClr val="FF0000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Use an air compressor or compressed air canisters to remove dust.</a:t>
            </a:r>
          </a:p>
          <a:p>
            <a:pPr marL="509636" lvl="2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Remove the side panel and blow dust off components.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Hardware Maintenance</a:t>
            </a:r>
          </a:p>
        </p:txBody>
      </p:sp>
      <p:pic>
        <p:nvPicPr>
          <p:cNvPr id="2050" name="Picture 2" descr="PObY2QA8DeEe.878x0.Z-Z96KYq.jpg (405×269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43186"/>
            <a:ext cx="3937346" cy="2615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11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4" y="1576386"/>
            <a:ext cx="9134475" cy="3071813"/>
          </a:xfrm>
        </p:spPr>
        <p:txBody>
          <a:bodyPr>
            <a:noAutofit/>
          </a:bodyPr>
          <a:lstStyle/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Warning!</a:t>
            </a:r>
            <a:r>
              <a:rPr lang="en-US" sz="2800" dirty="0">
                <a:solidFill>
                  <a:schemeClr val="tx1"/>
                </a:solidFill>
              </a:rPr>
              <a:t> Before doing any cleaning or work on your laptop turn it off, unplug it, and remove the battery</a:t>
            </a:r>
            <a:endParaRPr lang="en-US" sz="2632" dirty="0">
              <a:solidFill>
                <a:schemeClr val="tx1"/>
              </a:solidFill>
            </a:endParaRPr>
          </a:p>
          <a:p>
            <a:pPr marL="509636" lvl="2" indent="-274320">
              <a:buFont typeface="Arial" panose="020B0604020202020204" pitchFamily="34" charset="0"/>
              <a:buChar char="•"/>
            </a:pPr>
            <a:endParaRPr lang="en-US" sz="2632" dirty="0">
              <a:solidFill>
                <a:srgbClr val="FF0000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Use an air compressor or compressed air canisters to remove dust.</a:t>
            </a:r>
          </a:p>
          <a:p>
            <a:pPr marL="509636" lvl="2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Blow into all exhaust </a:t>
            </a:r>
          </a:p>
          <a:p>
            <a:pPr marL="235316" lvl="2" indent="0">
              <a:buNone/>
            </a:pPr>
            <a:r>
              <a:rPr lang="en-US" sz="2632" dirty="0">
                <a:solidFill>
                  <a:schemeClr val="tx1"/>
                </a:solidFill>
              </a:rPr>
              <a:t>   ports and fans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Hardware Maintenance</a:t>
            </a:r>
          </a:p>
        </p:txBody>
      </p:sp>
      <p:pic>
        <p:nvPicPr>
          <p:cNvPr id="3074" name="Picture 2" descr="http://4.bp.blogspot.com/-KyvmQSDM4L8/Up8huXG-PeI/AAAAAAAB0Jg/1ottgvC9HVg/s1600/4-IMG_64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15" y="3581400"/>
            <a:ext cx="4354285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83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4" y="1576386"/>
            <a:ext cx="9134475" cy="5281613"/>
          </a:xfrm>
        </p:spPr>
        <p:txBody>
          <a:bodyPr>
            <a:no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Screen Cleaning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Clean your screen with a microfiber cloth and screen cleaning solution.  Apply solution to your cloth and gently wipe.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Use electronics cleaning solution or make your own</a:t>
            </a:r>
          </a:p>
          <a:p>
            <a:pPr marL="509636" lvl="2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You can make your own solution with one part 70% isopropyl alcohol and one part water.</a:t>
            </a:r>
            <a:endParaRPr lang="en-US" sz="2548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Hardware Maintenance</a:t>
            </a:r>
          </a:p>
        </p:txBody>
      </p:sp>
    </p:spTree>
    <p:extLst>
      <p:ext uri="{BB962C8B-B14F-4D97-AF65-F5344CB8AC3E}">
        <p14:creationId xmlns:p14="http://schemas.microsoft.com/office/powerpoint/2010/main" val="203324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5334000"/>
          </a:xfrm>
        </p:spPr>
        <p:txBody>
          <a:bodyPr>
            <a:noAutofit/>
          </a:bodyPr>
          <a:lstStyle/>
          <a:p>
            <a:pPr marL="274320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 extreme cases, components can be washed with soap and water, a gentle dish washer, or isopropyl alcohol 70% or greater.</a:t>
            </a:r>
          </a:p>
          <a:p>
            <a:pPr marL="274320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Do not wash!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Laptops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Monitors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Power supplies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Hard drives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Batteries</a:t>
            </a:r>
          </a:p>
          <a:p>
            <a:pPr marL="509636" lvl="2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632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Let your components dry </a:t>
            </a:r>
            <a:r>
              <a:rPr lang="en-US" sz="2800" b="1" u="sng" dirty="0">
                <a:solidFill>
                  <a:srgbClr val="FF0000"/>
                </a:solidFill>
              </a:rPr>
              <a:t>100%</a:t>
            </a:r>
            <a:r>
              <a:rPr lang="en-US" sz="2800" dirty="0">
                <a:solidFill>
                  <a:schemeClr val="tx1"/>
                </a:solidFill>
              </a:rPr>
              <a:t> before using them to avoid damage.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Hardware Maintenance</a:t>
            </a:r>
          </a:p>
        </p:txBody>
      </p:sp>
      <p:pic>
        <p:nvPicPr>
          <p:cNvPr id="1026" name="Picture 2" descr="http://i.imgur.com/LNea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4368800" cy="3276600"/>
          </a:xfrm>
          <a:prstGeom prst="rect">
            <a:avLst/>
          </a:prstGeom>
          <a:noFill/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Laptop Protection</a:t>
            </a:r>
          </a:p>
        </p:txBody>
      </p:sp>
    </p:spTree>
    <p:extLst>
      <p:ext uri="{BB962C8B-B14F-4D97-AF65-F5344CB8AC3E}">
        <p14:creationId xmlns:p14="http://schemas.microsoft.com/office/powerpoint/2010/main" val="338085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2984" y="1600201"/>
            <a:ext cx="8891016" cy="4056888"/>
          </a:xfrm>
        </p:spPr>
        <p:txBody>
          <a:bodyPr/>
          <a:lstStyle/>
          <a:p>
            <a:pPr marL="4572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Traveling with a laptop</a:t>
            </a:r>
          </a:p>
          <a:p>
            <a:pPr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Purchase a laptop bag or cover</a:t>
            </a:r>
          </a:p>
          <a:p>
            <a:pPr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Properly pack the laptop safely before travel</a:t>
            </a:r>
          </a:p>
          <a:p>
            <a:pPr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Keep the laptop secure while traveling</a:t>
            </a:r>
          </a:p>
          <a:p>
            <a:pPr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Keep in the climate controlled cabin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05" r="5405" b="12480"/>
          <a:stretch/>
        </p:blipFill>
        <p:spPr>
          <a:xfrm rot="751772">
            <a:off x="5194264" y="3868513"/>
            <a:ext cx="2743200" cy="2517819"/>
          </a:xfrm>
          <a:prstGeom prst="rect">
            <a:avLst/>
          </a:prstGeom>
          <a:ln w="19050">
            <a:noFill/>
          </a:ln>
        </p:spPr>
      </p:pic>
      <p:pic>
        <p:nvPicPr>
          <p:cNvPr id="1026" name="Picture 2" descr="http://www.alphadailydeals.com/image/cache/data/cases/sleeve/targus-15.6inch-500x500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1" b="6652"/>
          <a:stretch/>
        </p:blipFill>
        <p:spPr bwMode="auto">
          <a:xfrm rot="20755791">
            <a:off x="758810" y="4054513"/>
            <a:ext cx="2986945" cy="2359271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" y="5334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688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Laptop Protection</a:t>
            </a:r>
          </a:p>
        </p:txBody>
      </p:sp>
    </p:spTree>
    <p:extLst>
      <p:ext uri="{BB962C8B-B14F-4D97-AF65-F5344CB8AC3E}">
        <p14:creationId xmlns:p14="http://schemas.microsoft.com/office/powerpoint/2010/main" val="158501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390027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719070"/>
            <a:ext cx="8560292" cy="5138929"/>
          </a:xfrm>
        </p:spPr>
        <p:txBody>
          <a:bodyPr>
            <a:normAutofit/>
          </a:bodyPr>
          <a:lstStyle/>
          <a:p>
            <a:pPr marL="91440" indent="0">
              <a:buClr>
                <a:schemeClr val="bg2">
                  <a:lumMod val="25000"/>
                </a:schemeClr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Windows XP and Vista are no longer supported with any security updates!</a:t>
            </a:r>
          </a:p>
          <a:p>
            <a:pPr marL="91440" indent="0">
              <a:buClr>
                <a:schemeClr val="bg2">
                  <a:lumMod val="25000"/>
                </a:schemeClr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</a:pPr>
            <a:r>
              <a:rPr lang="en-US" sz="2800" dirty="0">
                <a:solidFill>
                  <a:schemeClr val="tx1"/>
                </a:solidFill>
              </a:rPr>
              <a:t>If possible purchase a new computer or upgrade to a newer version of Windows</a:t>
            </a:r>
          </a:p>
          <a:p>
            <a:pPr marL="274320" indent="-274320">
              <a:buClr>
                <a:schemeClr val="tx2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If not possible only use the computer offline, or be very careful about safe internet usage</a:t>
            </a:r>
          </a:p>
          <a:p>
            <a:pPr marL="54864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  <a:latin typeface="Myriad Pro" panose="020B05030304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384666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14475"/>
            <a:ext cx="8915399" cy="5343525"/>
          </a:xfrm>
        </p:spPr>
        <p:txBody>
          <a:bodyPr>
            <a:noAutofit/>
          </a:bodyPr>
          <a:lstStyle/>
          <a:p>
            <a:pPr marL="46291" indent="0"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Best Internet browsers for security and speed</a:t>
            </a:r>
          </a:p>
          <a:p>
            <a:pPr marL="274320" lvl="2" indent="-27432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Firefox, Chrome, Opera, or Edge</a:t>
            </a:r>
          </a:p>
          <a:p>
            <a:pPr marL="46291" indent="0"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46291" indent="0"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46291" indent="0"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46291" indent="0"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Updates</a:t>
            </a:r>
          </a:p>
          <a:p>
            <a:pPr marL="274320" indent="-274320">
              <a:buClr>
                <a:schemeClr val="accent1"/>
              </a:buClr>
            </a:pPr>
            <a:r>
              <a:rPr lang="en-US" sz="2600" dirty="0">
                <a:solidFill>
                  <a:schemeClr val="tx1"/>
                </a:solidFill>
              </a:rPr>
              <a:t>Set all of your updates to automatic to avoid forgetting to update them.</a:t>
            </a:r>
          </a:p>
          <a:p>
            <a:pPr marL="471058" lvl="4" indent="-274320">
              <a:buFont typeface="Arial" panose="020B0604020202020204" pitchFamily="34" charset="0"/>
              <a:buChar char="•"/>
            </a:pPr>
            <a:r>
              <a:rPr lang="en-US" sz="2431" dirty="0">
                <a:solidFill>
                  <a:schemeClr val="tx1"/>
                </a:solidFill>
              </a:rPr>
              <a:t>Windows</a:t>
            </a:r>
          </a:p>
          <a:p>
            <a:pPr marL="471058" lvl="4" indent="-274320">
              <a:buFont typeface="Arial" panose="020B0604020202020204" pitchFamily="34" charset="0"/>
              <a:buChar char="•"/>
            </a:pPr>
            <a:r>
              <a:rPr lang="en-US" sz="2431" dirty="0">
                <a:solidFill>
                  <a:schemeClr val="tx1"/>
                </a:solidFill>
              </a:rPr>
              <a:t>Web browsers</a:t>
            </a:r>
          </a:p>
          <a:p>
            <a:pPr marL="471058" lvl="4" indent="-274320">
              <a:buFont typeface="Arial" panose="020B0604020202020204" pitchFamily="34" charset="0"/>
              <a:buChar char="•"/>
            </a:pPr>
            <a:r>
              <a:rPr lang="en-US" sz="2431" dirty="0">
                <a:solidFill>
                  <a:schemeClr val="tx1"/>
                </a:solidFill>
              </a:rPr>
              <a:t>Antivirus software</a:t>
            </a:r>
          </a:p>
          <a:p>
            <a:pPr marL="471058" lvl="4" indent="-274320">
              <a:buFont typeface="Arial" panose="020B0604020202020204" pitchFamily="34" charset="0"/>
              <a:buChar char="•"/>
            </a:pPr>
            <a:r>
              <a:rPr lang="en-US" sz="2431" dirty="0">
                <a:solidFill>
                  <a:schemeClr val="tx1"/>
                </a:solidFill>
              </a:rPr>
              <a:t>Java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Internet Browsers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44" y="2605087"/>
            <a:ext cx="944501" cy="914400"/>
          </a:xfrm>
          <a:prstGeom prst="rect">
            <a:avLst/>
          </a:prstGeom>
        </p:spPr>
      </p:pic>
      <p:pic>
        <p:nvPicPr>
          <p:cNvPr id="5122" name="Picture 2" descr="https://upload.wikimedia.org/wikipedia/commons/thumb/e/e2/Google_Chrome_icon_(2011).svg/2000px-Google_Chrome_icon_(2011)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89" y="25908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2000px-Opera_2015_icon.svg.png (2000×20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0400" y="25146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d/d6/Microsoft_Edge_logo.svg/138px-Microsoft_Edge_logo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011" y="2605087"/>
            <a:ext cx="885063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Viruses</a:t>
            </a:r>
          </a:p>
        </p:txBody>
      </p:sp>
    </p:spTree>
    <p:extLst>
      <p:ext uri="{BB962C8B-B14F-4D97-AF65-F5344CB8AC3E}">
        <p14:creationId xmlns:p14="http://schemas.microsoft.com/office/powerpoint/2010/main" val="416282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Computer longevity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Hardware Maintenance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Laptop Protection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Software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Viruses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Backup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Performance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05588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A Virus is a malicious set of code meant to harm you and/or your computer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Preventing viruses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Windows Defender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Comes with free with Windows 8 and higher</a:t>
            </a:r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Paid antiviruses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Kaspersky</a:t>
            </a:r>
          </a:p>
          <a:p>
            <a:pPr marL="692516" lvl="2" indent="-457200"/>
            <a:r>
              <a:rPr lang="en-US" sz="2632" dirty="0" err="1">
                <a:solidFill>
                  <a:schemeClr val="tx1"/>
                </a:solidFill>
              </a:rPr>
              <a:t>BitDefender</a:t>
            </a:r>
            <a:r>
              <a:rPr lang="en-US" sz="2632" dirty="0">
                <a:solidFill>
                  <a:schemeClr val="tx1"/>
                </a:solidFill>
              </a:rPr>
              <a:t> Plus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Norton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McAfee</a:t>
            </a:r>
          </a:p>
          <a:p>
            <a:pPr marL="692516" lvl="2" indent="-457200"/>
            <a:endParaRPr lang="en-US" sz="2632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What is a Virus?</a:t>
            </a:r>
          </a:p>
        </p:txBody>
      </p:sp>
    </p:spTree>
    <p:extLst>
      <p:ext uri="{BB962C8B-B14F-4D97-AF65-F5344CB8AC3E}">
        <p14:creationId xmlns:p14="http://schemas.microsoft.com/office/powerpoint/2010/main" val="164672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107871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Clearing History - Chrome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1600200"/>
            <a:ext cx="2690812" cy="26164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05" y="2938919"/>
            <a:ext cx="6197446" cy="356353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1316" y="2514600"/>
            <a:ext cx="4810455" cy="4191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2362200" y="2209800"/>
            <a:ext cx="572452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1600200" y="2667000"/>
            <a:ext cx="1048226" cy="4243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981200" y="3666839"/>
            <a:ext cx="2514600" cy="821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8288" y="3548518"/>
            <a:ext cx="1192912" cy="1852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958651" y="5791200"/>
            <a:ext cx="1359336" cy="3169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00400" y="1511725"/>
            <a:ext cx="56413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Click on 3 lines in top right corner and choose History. (Chrome)</a:t>
            </a:r>
          </a:p>
        </p:txBody>
      </p:sp>
    </p:spTree>
    <p:extLst>
      <p:ext uri="{BB962C8B-B14F-4D97-AF65-F5344CB8AC3E}">
        <p14:creationId xmlns:p14="http://schemas.microsoft.com/office/powerpoint/2010/main" val="4663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err="1">
                <a:latin typeface="+mn-lt"/>
              </a:rPr>
              <a:t>Ccleaner</a:t>
            </a:r>
            <a:r>
              <a:rPr lang="en-US" sz="4800" dirty="0">
                <a:latin typeface="+mn-lt"/>
              </a:rPr>
              <a:t> / Disk Cleanup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4846086" cy="363304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350" y="1981200"/>
            <a:ext cx="3752850" cy="45967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224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737744"/>
            <a:ext cx="8763000" cy="1018578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  Uninstall programs you never use to free up hard drive space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Deleting unwanted programs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75816"/>
            <a:ext cx="7486843" cy="39105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981200" y="4648200"/>
            <a:ext cx="1037046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5721" y="1529002"/>
            <a:ext cx="6498279" cy="243339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3018246" y="3276600"/>
            <a:ext cx="1477554" cy="13063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257800" y="2743200"/>
            <a:ext cx="914400" cy="2939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2228" y="1517808"/>
            <a:ext cx="2870771" cy="1606391"/>
          </a:xfrm>
        </p:spPr>
        <p:txBody>
          <a:bodyPr>
            <a:normAutofit fontScale="92500" lnSpcReduction="10000"/>
          </a:bodyPr>
          <a:lstStyle/>
          <a:p>
            <a:pPr marL="0" indent="0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Note: not necessary for Solid State hard drives</a:t>
            </a:r>
          </a:p>
          <a:p>
            <a:pPr marL="46291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Defragmentation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0"/>
            <a:ext cx="5181600" cy="412099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615" y="3352800"/>
            <a:ext cx="3433590" cy="25908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9681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59973"/>
            <a:ext cx="6934200" cy="685800"/>
          </a:xfrm>
        </p:spPr>
        <p:txBody>
          <a:bodyPr>
            <a:normAutofit/>
          </a:bodyPr>
          <a:lstStyle/>
          <a:p>
            <a:pPr marL="46291" indent="0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How many start up programs are running?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+mn-lt"/>
              </a:rPr>
              <a:t>Task Manager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805546"/>
            <a:ext cx="4940905" cy="3276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5176" y="2545773"/>
            <a:ext cx="3621024" cy="3577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7"/>
              </a:spcBef>
              <a:buClr>
                <a:srgbClr val="038549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How to access the startup programs?</a:t>
            </a:r>
          </a:p>
          <a:p>
            <a:pPr marL="914400" lvl="1" indent="-457200">
              <a:spcBef>
                <a:spcPts val="127"/>
              </a:spcBef>
              <a:buClr>
                <a:srgbClr val="038549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Windows 7 </a:t>
            </a:r>
            <a:r>
              <a:rPr lang="en-US" sz="2800" dirty="0" err="1">
                <a:solidFill>
                  <a:prstClr val="black"/>
                </a:solidFill>
              </a:rPr>
              <a:t>msconfig</a:t>
            </a:r>
            <a:endParaRPr lang="en-US" sz="2800" dirty="0">
              <a:solidFill>
                <a:prstClr val="black"/>
              </a:solidFill>
            </a:endParaRPr>
          </a:p>
          <a:p>
            <a:pPr marL="914400" lvl="1" indent="-457200">
              <a:spcBef>
                <a:spcPts val="127"/>
              </a:spcBef>
              <a:buClr>
                <a:srgbClr val="038549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Windows 8-10 in the task manager</a:t>
            </a:r>
          </a:p>
          <a:p>
            <a:pPr lvl="0">
              <a:spcBef>
                <a:spcPts val="127"/>
              </a:spcBef>
              <a:buClr>
                <a:srgbClr val="038549"/>
              </a:buClr>
            </a:pP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21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21676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7244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iCloud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Google Drive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One Drive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Drop Box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Amazon cloud drive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Cloud Storage</a:t>
            </a:r>
          </a:p>
        </p:txBody>
      </p:sp>
      <p:pic>
        <p:nvPicPr>
          <p:cNvPr id="4" name="Picture 4" descr="OneDrive-icon.png (1024×1024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78827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104480"/>
            <a:ext cx="1279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One Drive</a:t>
            </a:r>
          </a:p>
        </p:txBody>
      </p:sp>
      <p:pic>
        <p:nvPicPr>
          <p:cNvPr id="6" name="Picture 2" descr="k7Z4J1IIXXJnC2NRnFfJNlkn7kZge4Zx-Yv5uqYf4222tx74wXDzW24OvOxlcpw0KcQ=w300 (300×3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698" y="2562211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lyph@2x-vflJ1vxbq.png (214×200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10" y="4647087"/>
            <a:ext cx="146761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MetroUI-Apps-iCloud-icon.png (256×256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36" y="2569284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41YgL6MdONL.jpg (500×500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049" y="4678827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47097" y="4031436"/>
            <a:ext cx="932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iCloud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5428" y="4024288"/>
            <a:ext cx="1709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Google Drive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3870" y="6072588"/>
            <a:ext cx="1387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Drop Box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82436" y="6140904"/>
            <a:ext cx="255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Amazon Cloud Drive</a:t>
            </a:r>
          </a:p>
        </p:txBody>
      </p:sp>
    </p:spTree>
    <p:extLst>
      <p:ext uri="{BB962C8B-B14F-4D97-AF65-F5344CB8AC3E}">
        <p14:creationId xmlns:p14="http://schemas.microsoft.com/office/powerpoint/2010/main" val="117878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Physical Back up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Backup up important files to an external Hard drive or large Flash drive often (manually)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Flash drive 32-128gb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External hard drive 500gb-4tb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Paid backup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Carbonite (cloud storage)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 err="1">
                <a:solidFill>
                  <a:schemeClr val="tx1"/>
                </a:solidFill>
              </a:rPr>
              <a:t>Novastor</a:t>
            </a:r>
            <a:r>
              <a:rPr lang="en-US" sz="2800" dirty="0">
                <a:solidFill>
                  <a:schemeClr val="tx1"/>
                </a:solidFill>
              </a:rPr>
              <a:t> Backup (cloud and/or physical storage)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Acronis Backup (cloud and/or physical storage)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Alternative Backup Sources</a:t>
            </a:r>
          </a:p>
        </p:txBody>
      </p:sp>
    </p:spTree>
    <p:extLst>
      <p:ext uri="{BB962C8B-B14F-4D97-AF65-F5344CB8AC3E}">
        <p14:creationId xmlns:p14="http://schemas.microsoft.com/office/powerpoint/2010/main" val="211007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Computer Longevity</a:t>
            </a:r>
          </a:p>
        </p:txBody>
      </p:sp>
    </p:spTree>
    <p:extLst>
      <p:ext uri="{BB962C8B-B14F-4D97-AF65-F5344CB8AC3E}">
        <p14:creationId xmlns:p14="http://schemas.microsoft.com/office/powerpoint/2010/main" val="427457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Windows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Use System Restore to p</a:t>
            </a:r>
            <a:r>
              <a:rPr lang="en-US" sz="2632" dirty="0">
                <a:solidFill>
                  <a:schemeClr val="tx1"/>
                </a:solidFill>
              </a:rPr>
              <a:t>eriodically make Windows restore points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Use a Windows disc or a system restore disc to try to repair Windows.</a:t>
            </a:r>
            <a:endParaRPr lang="en-US" sz="3200" dirty="0">
              <a:solidFill>
                <a:schemeClr val="tx1"/>
              </a:solidFill>
            </a:endParaRP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Follow the computer’s instructions to Factory reset your computer</a:t>
            </a:r>
          </a:p>
          <a:p>
            <a:pPr marL="0" indent="0" algn="ctr">
              <a:buNone/>
            </a:pPr>
            <a:r>
              <a:rPr lang="en-US" sz="2800" u="sng" dirty="0">
                <a:solidFill>
                  <a:schemeClr val="tx1"/>
                </a:solidFill>
              </a:rPr>
              <a:t>Programs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Programs can not be backed up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Keep your discs and codes for easy reinstallation</a:t>
            </a:r>
            <a:endParaRPr lang="en-US" sz="2464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Backup Windows and Programs </a:t>
            </a:r>
          </a:p>
        </p:txBody>
      </p:sp>
    </p:spTree>
    <p:extLst>
      <p:ext uri="{BB962C8B-B14F-4D97-AF65-F5344CB8AC3E}">
        <p14:creationId xmlns:p14="http://schemas.microsoft.com/office/powerpoint/2010/main" val="411746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651125"/>
            <a:ext cx="8183563" cy="3140075"/>
          </a:xfrm>
        </p:spPr>
        <p:txBody>
          <a:bodyPr>
            <a:normAutofit fontScale="92500" lnSpcReduction="20000"/>
          </a:bodyPr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THANKS FOR COMING!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00B050"/>
              </a:solidFill>
              <a:latin typeface="+mj-lt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latin typeface="+mj-lt"/>
              </a:rPr>
              <a:t>Need more help?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2800" b="1" dirty="0">
                <a:latin typeface="+mj-lt"/>
              </a:rPr>
              <a:t>Schedule a 1 on 1 appointment with a librarian! </a:t>
            </a: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3081" y="1600200"/>
            <a:ext cx="2971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cs typeface="Courier New" panose="02070309020205020404" pitchFamily="49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4212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719070"/>
            <a:ext cx="6553199" cy="5138930"/>
          </a:xfrm>
        </p:spPr>
        <p:txBody>
          <a:bodyPr>
            <a:no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84" u="sng" dirty="0">
                <a:solidFill>
                  <a:schemeClr val="tx1"/>
                </a:solidFill>
              </a:rPr>
              <a:t>General Care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Keep food or liquids away from your laptop/computer to prevent unnecessary damage.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Plug into a surge protector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When not in use turn off or sleep your computer.</a:t>
            </a:r>
          </a:p>
          <a:p>
            <a:pPr marL="457200" lvl="1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Computer Longevity</a:t>
            </a:r>
          </a:p>
        </p:txBody>
      </p:sp>
      <p:pic>
        <p:nvPicPr>
          <p:cNvPr id="1026" name="Picture 2" descr="http://www.belkin.com/images/product/BE106000-08R/37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9" r="19760"/>
          <a:stretch/>
        </p:blipFill>
        <p:spPr bwMode="auto">
          <a:xfrm rot="10800000">
            <a:off x="6400800" y="1905000"/>
            <a:ext cx="2133600" cy="427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32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96" y="1600200"/>
            <a:ext cx="8985504" cy="5263896"/>
          </a:xfrm>
        </p:spPr>
        <p:txBody>
          <a:bodyPr>
            <a:normAutofit/>
          </a:bodyPr>
          <a:lstStyle/>
          <a:p>
            <a:pPr marL="274320" indent="-27432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Battery Care</a:t>
            </a:r>
          </a:p>
          <a:p>
            <a:pPr marL="274320" indent="-274320" algn="ctr">
              <a:buClr>
                <a:schemeClr val="bg2">
                  <a:lumMod val="25000"/>
                </a:schemeClr>
              </a:buClr>
              <a:buNone/>
            </a:pPr>
            <a:endParaRPr lang="en-US" sz="2800" u="sng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Don’t keep a laptop plugged in all the time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Don’t expose to extreme temperatures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Avoid charging before 10% or less battery life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Avoid fully draining the battery.</a:t>
            </a:r>
          </a:p>
          <a:p>
            <a:pPr marL="45720" indent="0">
              <a:buClr>
                <a:schemeClr val="bg2">
                  <a:lumMod val="25000"/>
                </a:schemeClr>
              </a:buClr>
              <a:buNone/>
            </a:pPr>
            <a:endParaRPr lang="en-US" dirty="0">
              <a:latin typeface="Myriad Pro" panose="020B0503030403020204" pitchFamily="34" charset="0"/>
            </a:endParaRPr>
          </a:p>
          <a:p>
            <a:pPr marL="45720" indent="0">
              <a:buClr>
                <a:schemeClr val="bg2">
                  <a:lumMod val="25000"/>
                </a:schemeClr>
              </a:buClr>
              <a:buNone/>
            </a:pPr>
            <a:endParaRPr lang="en-US" dirty="0">
              <a:latin typeface="Myriad Pro" panose="020B05030304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Computer Longevity</a:t>
            </a:r>
            <a:r>
              <a:rPr lang="en-US" sz="3200" dirty="0"/>
              <a:t> (Laptop)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612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96" y="1443990"/>
            <a:ext cx="5708904" cy="5420106"/>
          </a:xfrm>
        </p:spPr>
        <p:txBody>
          <a:bodyPr>
            <a:normAutofit/>
          </a:bodyPr>
          <a:lstStyle/>
          <a:p>
            <a:pPr marL="45720" indent="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Temperature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Operate your computer in a cool, dry and well ventilated area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Cooling pads will extend the life of your laptop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Do not place a laptop on…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Bed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Blanket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Unstable furniture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Near the edge of anything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r>
              <a:rPr lang="en-US" sz="2632" dirty="0">
                <a:solidFill>
                  <a:schemeClr val="tx1"/>
                </a:solidFill>
              </a:rPr>
              <a:t>Anything that will block the fans</a:t>
            </a:r>
          </a:p>
          <a:p>
            <a:pPr marL="0" lvl="1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50149" indent="0">
              <a:buClr>
                <a:schemeClr val="accent1"/>
              </a:buClr>
              <a:buNone/>
            </a:pPr>
            <a:endParaRPr lang="en-US" sz="2884" dirty="0">
              <a:solidFill>
                <a:schemeClr val="tx1"/>
              </a:solidFill>
            </a:endParaRPr>
          </a:p>
          <a:p>
            <a:pPr marL="45720" indent="0">
              <a:buClr>
                <a:schemeClr val="bg2">
                  <a:lumMod val="25000"/>
                </a:schemeClr>
              </a:buClr>
              <a:buNone/>
            </a:pPr>
            <a:endParaRPr lang="en-US" dirty="0">
              <a:latin typeface="Myriad Pro" panose="020B0503030403020204" pitchFamily="34" charset="0"/>
            </a:endParaRPr>
          </a:p>
          <a:p>
            <a:pPr marL="45720" indent="0">
              <a:buClr>
                <a:schemeClr val="bg2">
                  <a:lumMod val="25000"/>
                </a:schemeClr>
              </a:buClr>
              <a:buNone/>
            </a:pPr>
            <a:endParaRPr lang="en-US" dirty="0">
              <a:latin typeface="Myriad Pro" panose="020B05030304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Computer Longevity</a:t>
            </a:r>
            <a:r>
              <a:rPr lang="en-US" sz="3200" dirty="0"/>
              <a:t> (Laptop)</a:t>
            </a:r>
            <a:endParaRPr lang="en-US" sz="4800" dirty="0"/>
          </a:p>
        </p:txBody>
      </p:sp>
      <p:pic>
        <p:nvPicPr>
          <p:cNvPr id="5" name="Picture 4" descr="http://i5.walmartimages.com/dfw/dce07b8c-2688/k2-_8e411235-b059-495e-af7b-f6db85a21080.v1.jpg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33" b="23111"/>
          <a:stretch/>
        </p:blipFill>
        <p:spPr bwMode="auto">
          <a:xfrm rot="20428031">
            <a:off x="4725407" y="2574436"/>
            <a:ext cx="3981450" cy="2514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916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719070"/>
            <a:ext cx="8915400" cy="5138930"/>
          </a:xfrm>
        </p:spPr>
        <p:txBody>
          <a:bodyPr>
            <a:noAutofit/>
          </a:bodyPr>
          <a:lstStyle/>
          <a:p>
            <a:pPr marL="173593" lvl="1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Desktop placement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Operate your computer in a well ventilated, cool and dry area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Do not cover up fans with books, papers, etc.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Do not place where it can easily fall or be hit</a:t>
            </a:r>
          </a:p>
          <a:p>
            <a:pPr marL="0" lvl="1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</a:endParaRPr>
          </a:p>
          <a:p>
            <a:pPr marL="0" lvl="1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</a:rPr>
              <a:t>Locations to avoid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Under your desk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Near a window</a:t>
            </a:r>
          </a:p>
          <a:p>
            <a:pPr marL="274320" lvl="1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Near a heat vent</a:t>
            </a:r>
          </a:p>
          <a:p>
            <a:pPr marL="494205" lvl="3" indent="-274320">
              <a:buFont typeface="Arial" panose="020B0604020202020204" pitchFamily="34" charset="0"/>
              <a:buChar char="•"/>
            </a:pPr>
            <a:endParaRPr lang="en-US" sz="2632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Computer Longevity</a:t>
            </a:r>
            <a:r>
              <a:rPr lang="en-US" sz="3200" dirty="0"/>
              <a:t> (Desktop)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2887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Hardware Maintenance</a:t>
            </a:r>
          </a:p>
        </p:txBody>
      </p:sp>
    </p:spTree>
    <p:extLst>
      <p:ext uri="{BB962C8B-B14F-4D97-AF65-F5344CB8AC3E}">
        <p14:creationId xmlns:p14="http://schemas.microsoft.com/office/powerpoint/2010/main" val="192483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3020" y="1985329"/>
            <a:ext cx="4313472" cy="1014413"/>
          </a:xfrm>
        </p:spPr>
        <p:txBody>
          <a:bodyPr>
            <a:no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  <a:latin typeface="+mj-lt"/>
              </a:rPr>
              <a:t>Don’t let your computer look </a:t>
            </a:r>
            <a:r>
              <a:rPr lang="en-US" sz="2800">
                <a:solidFill>
                  <a:schemeClr val="tx1"/>
                </a:solidFill>
                <a:latin typeface="+mj-lt"/>
              </a:rPr>
              <a:t>like this!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Hardware Maintenance</a:t>
            </a:r>
          </a:p>
        </p:txBody>
      </p:sp>
      <p:pic>
        <p:nvPicPr>
          <p:cNvPr id="1026" name="Picture 2" descr="http://www.spelcomputerpro.nl/image/data/Pc%20onderhoud%20beurt%20groning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1727455"/>
            <a:ext cx="4329260" cy="32506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imgur.com/zGqhfl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020" y="3384872"/>
            <a:ext cx="4334255" cy="3250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37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est PPT theme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est PPT theme" id="{0FCD3406-7D73-40D5-A6A5-494FE9CB07E6}" vid="{CE19E13C-8655-45C1-8B7F-68BD120ACB06}"/>
    </a:ext>
  </a:extLst>
</a:theme>
</file>

<file path=ppt/theme/theme2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Newest PPT theme</Template>
  <TotalTime>3030</TotalTime>
  <Words>1123</Words>
  <Application>Microsoft Office PowerPoint</Application>
  <PresentationFormat>On-screen Show (4:3)</PresentationFormat>
  <Paragraphs>226</Paragraphs>
  <Slides>31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Calibri</vt:lpstr>
      <vt:lpstr>Courier New</vt:lpstr>
      <vt:lpstr>Georgia</vt:lpstr>
      <vt:lpstr>Lato</vt:lpstr>
      <vt:lpstr>Myriad Pro</vt:lpstr>
      <vt:lpstr>Segoe UI</vt:lpstr>
      <vt:lpstr>Segoe UI Semibold</vt:lpstr>
      <vt:lpstr>Times New Roman</vt:lpstr>
      <vt:lpstr>Wingdings</vt:lpstr>
      <vt:lpstr>Wingdings 2</vt:lpstr>
      <vt:lpstr>Newest PPT theme</vt:lpstr>
      <vt:lpstr>Theme - Standard PowerPoint 1</vt:lpstr>
      <vt:lpstr>Computer Maintenance Basics</vt:lpstr>
      <vt:lpstr>Agenda</vt:lpstr>
      <vt:lpstr>Searching through ads</vt:lpstr>
      <vt:lpstr>Computer Longevity</vt:lpstr>
      <vt:lpstr>Computer Longevity (Laptop)</vt:lpstr>
      <vt:lpstr>Computer Longevity (Laptop)</vt:lpstr>
      <vt:lpstr>Computer Longevity (Desktop)</vt:lpstr>
      <vt:lpstr>Searching through ads</vt:lpstr>
      <vt:lpstr>Hardware Maintenance</vt:lpstr>
      <vt:lpstr>Hardware Maintenance</vt:lpstr>
      <vt:lpstr>Hardware Maintenance</vt:lpstr>
      <vt:lpstr>Hardware Maintenance</vt:lpstr>
      <vt:lpstr>Hardware Maintenance</vt:lpstr>
      <vt:lpstr>Searching through ads</vt:lpstr>
      <vt:lpstr>PowerPoint Presentation</vt:lpstr>
      <vt:lpstr>Searching through ads</vt:lpstr>
      <vt:lpstr>Software</vt:lpstr>
      <vt:lpstr>Internet Browsers</vt:lpstr>
      <vt:lpstr>Searching through ads</vt:lpstr>
      <vt:lpstr>What is a Virus?</vt:lpstr>
      <vt:lpstr>Searching through ads</vt:lpstr>
      <vt:lpstr>Clearing History - Chrome</vt:lpstr>
      <vt:lpstr>Ccleaner / Disk Cleanup</vt:lpstr>
      <vt:lpstr>Deleting unwanted programs</vt:lpstr>
      <vt:lpstr>Defragmentation</vt:lpstr>
      <vt:lpstr>Task Manager</vt:lpstr>
      <vt:lpstr>Searching through ads</vt:lpstr>
      <vt:lpstr>Cloud Storage</vt:lpstr>
      <vt:lpstr>Alternative Backup Sources</vt:lpstr>
      <vt:lpstr>Backup Windows and Programs 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Change Me</dc:creator>
  <cp:lastModifiedBy>Nellie Barrett</cp:lastModifiedBy>
  <cp:revision>146</cp:revision>
  <cp:lastPrinted>2015-06-03T17:20:27Z</cp:lastPrinted>
  <dcterms:created xsi:type="dcterms:W3CDTF">2015-03-24T18:34:41Z</dcterms:created>
  <dcterms:modified xsi:type="dcterms:W3CDTF">2017-11-06T20:50:39Z</dcterms:modified>
</cp:coreProperties>
</file>