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3" r:id="rId1"/>
  </p:sldMasterIdLst>
  <p:notesMasterIdLst>
    <p:notesMasterId r:id="rId44"/>
  </p:notesMasterIdLst>
  <p:handoutMasterIdLst>
    <p:handoutMasterId r:id="rId45"/>
  </p:handoutMasterIdLst>
  <p:sldIdLst>
    <p:sldId id="256" r:id="rId2"/>
    <p:sldId id="257" r:id="rId3"/>
    <p:sldId id="258" r:id="rId4"/>
    <p:sldId id="309" r:id="rId5"/>
    <p:sldId id="310" r:id="rId6"/>
    <p:sldId id="264" r:id="rId7"/>
    <p:sldId id="260" r:id="rId8"/>
    <p:sldId id="321" r:id="rId9"/>
    <p:sldId id="322" r:id="rId10"/>
    <p:sldId id="323" r:id="rId11"/>
    <p:sldId id="324" r:id="rId12"/>
    <p:sldId id="325" r:id="rId13"/>
    <p:sldId id="326" r:id="rId14"/>
    <p:sldId id="315" r:id="rId15"/>
    <p:sldId id="307" r:id="rId16"/>
    <p:sldId id="329" r:id="rId17"/>
    <p:sldId id="330" r:id="rId18"/>
    <p:sldId id="331" r:id="rId19"/>
    <p:sldId id="335" r:id="rId20"/>
    <p:sldId id="332" r:id="rId21"/>
    <p:sldId id="333" r:id="rId22"/>
    <p:sldId id="336" r:id="rId23"/>
    <p:sldId id="337" r:id="rId24"/>
    <p:sldId id="338" r:id="rId25"/>
    <p:sldId id="339" r:id="rId26"/>
    <p:sldId id="340" r:id="rId27"/>
    <p:sldId id="328" r:id="rId28"/>
    <p:sldId id="327" r:id="rId29"/>
    <p:sldId id="316" r:id="rId30"/>
    <p:sldId id="273" r:id="rId31"/>
    <p:sldId id="279" r:id="rId32"/>
    <p:sldId id="281" r:id="rId33"/>
    <p:sldId id="282" r:id="rId34"/>
    <p:sldId id="283" r:id="rId35"/>
    <p:sldId id="292" r:id="rId36"/>
    <p:sldId id="317" r:id="rId37"/>
    <p:sldId id="308" r:id="rId38"/>
    <p:sldId id="341" r:id="rId39"/>
    <p:sldId id="342" r:id="rId40"/>
    <p:sldId id="343" r:id="rId41"/>
    <p:sldId id="320" r:id="rId42"/>
    <p:sldId id="306" r:id="rId43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C398"/>
    <a:srgbClr val="709658"/>
    <a:srgbClr val="934747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50" autoAdjust="0"/>
    <p:restoredTop sz="88689" autoAdjust="0"/>
  </p:normalViewPr>
  <p:slideViewPr>
    <p:cSldViewPr>
      <p:cViewPr varScale="1">
        <p:scale>
          <a:sx n="80" d="100"/>
          <a:sy n="80" d="100"/>
        </p:scale>
        <p:origin x="118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F93DCC-1502-4070-8131-66EE2776E8B1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CD9D15-0532-4390-ACB2-CCEED491D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6250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31F368-E9FB-4C8A-983C-BE4853E93A8B}" type="datetimeFigureOut">
              <a:rPr lang="en-US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0E7E8A61-F164-42F0-9539-9133F2808F0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53615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9487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8A62D3EB-DBA1-4A0D-B000-0E6FAEEF1BE4}" type="slidenum">
              <a:rPr lang="en-US" altLang="en-US" smtClean="0">
                <a:latin typeface="Calibri" pitchFamily="34" charset="0"/>
              </a:rPr>
              <a:pPr/>
              <a:t>2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475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FCC82EDA-45DF-4DBB-BD4D-C10342552E42}" type="slidenum">
              <a:rPr lang="en-US" altLang="en-US" smtClean="0">
                <a:latin typeface="Calibri" pitchFamily="34" charset="0"/>
              </a:rPr>
              <a:pPr/>
              <a:t>3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9185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FCC82EDA-45DF-4DBB-BD4D-C10342552E42}" type="slidenum">
              <a:rPr lang="en-US" altLang="en-US" smtClean="0">
                <a:latin typeface="Calibri" pitchFamily="34" charset="0"/>
              </a:rPr>
              <a:pPr/>
              <a:t>4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862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FCC82EDA-45DF-4DBB-BD4D-C10342552E42}" type="slidenum">
              <a:rPr lang="en-US" altLang="en-US" smtClean="0">
                <a:latin typeface="Calibri" pitchFamily="34" charset="0"/>
              </a:rPr>
              <a:pPr/>
              <a:t>5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5728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C2AE8EFB-9053-4F63-81D7-0EC3AA60C831}" type="slidenum">
              <a:rPr lang="en-US" altLang="en-US" smtClean="0">
                <a:latin typeface="Calibri" pitchFamily="34" charset="0"/>
              </a:rPr>
              <a:pPr/>
              <a:t>6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6336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90DB097-6EC4-4178-B510-26B79F285571}" type="slidenum">
              <a:rPr lang="en-US" altLang="en-US" smtClean="0">
                <a:latin typeface="Calibri" pitchFamily="34" charset="0"/>
              </a:rPr>
              <a:pPr/>
              <a:t>7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38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90DB097-6EC4-4178-B510-26B79F285571}" type="slidenum">
              <a:rPr lang="en-US" altLang="en-US" smtClean="0">
                <a:latin typeface="Calibri" pitchFamily="34" charset="0"/>
              </a:rPr>
              <a:pPr/>
              <a:t>8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2559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90DB097-6EC4-4178-B510-26B79F285571}" type="slidenum">
              <a:rPr lang="en-US" altLang="en-US" smtClean="0">
                <a:latin typeface="Calibri" pitchFamily="34" charset="0"/>
              </a:rPr>
              <a:pPr/>
              <a:t>9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0289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90DB097-6EC4-4178-B510-26B79F285571}" type="slidenum">
              <a:rPr lang="en-US" altLang="en-US" smtClean="0">
                <a:latin typeface="Calibri" pitchFamily="34" charset="0"/>
              </a:rPr>
              <a:pPr/>
              <a:t>10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737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90DB097-6EC4-4178-B510-26B79F285571}" type="slidenum">
              <a:rPr lang="en-US" altLang="en-US" smtClean="0">
                <a:latin typeface="Calibri" pitchFamily="34" charset="0"/>
              </a:rPr>
              <a:pPr/>
              <a:t>11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895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90DB097-6EC4-4178-B510-26B79F285571}" type="slidenum">
              <a:rPr lang="en-US" altLang="en-US" smtClean="0">
                <a:latin typeface="Calibri" pitchFamily="34" charset="0"/>
              </a:rPr>
              <a:pPr/>
              <a:t>12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0762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90DB097-6EC4-4178-B510-26B79F285571}" type="slidenum">
              <a:rPr lang="en-US" altLang="en-US" smtClean="0">
                <a:latin typeface="Calibri" pitchFamily="34" charset="0"/>
              </a:rPr>
              <a:pPr/>
              <a:t>13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8387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11656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84965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54767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03332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3934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31283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93335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14799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584663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24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628526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25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62212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26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20396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28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97920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30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65368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From the Desktop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35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90099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From the Desktop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37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839677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From the Desktop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38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115525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From the Desktop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39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31516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From the Desktop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7E8A61-F164-42F0-9539-9133F2808F0B}" type="slidenum">
              <a:rPr lang="en-US" altLang="en-US" smtClean="0"/>
              <a:pPr>
                <a:defRPr/>
              </a:pPr>
              <a:t>40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9554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3" y="381000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1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1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0" name="Rectangle 9"/>
          <p:cNvSpPr/>
          <p:nvPr/>
        </p:nvSpPr>
        <p:spPr>
          <a:xfrm>
            <a:off x="1" y="3675529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8F8F49F6-E9E0-48BB-B3E2-0EA6E3F21D09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35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6999EF0-F47E-47AB-83D9-3E3C51F9875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48006" indent="0" algn="l">
              <a:buNone/>
              <a:defRPr sz="1800"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9"/>
            <a:ext cx="8458200" cy="1470025"/>
          </a:xfrm>
        </p:spPr>
        <p:txBody>
          <a:bodyPr anchor="b"/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9624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3E7A64-F473-4DC0-AFE0-C264B302D089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57824E-49E2-4F3D-B71E-589141CBF9B6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7402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09B0F5-0B8A-438D-AC21-CAEA95C93439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689289-ADD8-42AA-B110-2E7A1E829F0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34290" indent="0">
              <a:buNone/>
              <a:defRPr sz="1575" b="0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3225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25383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58ABB-9BA7-462B-9F96-93B8D00A66BB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98B0DA-8D8F-4D18-8BDB-C2129A7FB4B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4248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FB776FF7-3967-43B0-9FC4-BD6478657901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2EFBAFB8-379C-4BFD-90F5-BA73F9AB74C0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3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1033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764DC560-6E82-4B5B-B84D-CA9714D60857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D00D68E2-D38B-4722-BC87-3C47F7D4144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8969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B809F5-2D6C-4A86-B69E-2AE7B036593E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E35B8C-38A4-4464-A93A-681FF3911D9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892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C54490-20F9-4877-A660-19BE61631DD1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1A0EA6-C1E2-4CDE-B193-1AFDE0BD1DF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8"/>
            <a:ext cx="5102352" cy="580508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8"/>
            <a:ext cx="3383280" cy="4580573"/>
          </a:xfrm>
        </p:spPr>
        <p:txBody>
          <a:bodyPr/>
          <a:lstStyle>
            <a:lvl1pPr marL="6858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35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3490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63D47B-DA13-4E46-87C0-341584B2ACCA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F4062F-8D51-405F-9B15-702C2B3344A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975"/>
            </a:lvl1pPr>
            <a:lvl2pPr>
              <a:buFontTx/>
              <a:buNone/>
              <a:defRPr sz="900"/>
            </a:lvl2pPr>
            <a:lvl3pPr>
              <a:buFontTx/>
              <a:buNone/>
              <a:defRPr sz="750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5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50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6313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EA8B0B-1360-4CB3-99EE-B7D960E4445E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FFFAB7-9F88-4FA5-8CE9-CE0DE3864AF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8308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CB984C-271E-4549-B134-B0A330577BE7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14A83A-E146-4F72-A18D-7D86A1B2433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5987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0" name="Rectangle 29"/>
          <p:cNvSpPr/>
          <p:nvPr/>
        </p:nvSpPr>
        <p:spPr>
          <a:xfrm>
            <a:off x="1" y="30827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3" y="36024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1" y="44011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0B4BA90-0974-48AA-A911-4E2B827B561D}" type="datetimeFigureOut">
              <a:rPr lang="en-US" smtClean="0"/>
              <a:pPr>
                <a:defRPr/>
              </a:pPr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3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FD1C30A-705B-4DA7-9831-747607D8DC10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90414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192024" algn="l" rtl="0" eaLnBrk="1" latinLnBrk="0" hangingPunct="1">
        <a:spcBef>
          <a:spcPts val="225"/>
        </a:spcBef>
        <a:buClr>
          <a:schemeClr val="accent3"/>
        </a:buClr>
        <a:buFont typeface="Georgia"/>
        <a:buChar char="•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493776" indent="-185166" algn="l" rtl="0" eaLnBrk="1" latinLnBrk="0" hangingPunct="1">
        <a:spcBef>
          <a:spcPts val="225"/>
        </a:spcBef>
        <a:buClr>
          <a:schemeClr val="accent2"/>
        </a:buClr>
        <a:buFont typeface="Georgia"/>
        <a:buChar char="▫"/>
        <a:defRPr kumimoji="0" sz="1950" kern="1200">
          <a:solidFill>
            <a:schemeClr val="tx2"/>
          </a:solidFill>
          <a:latin typeface="+mn-lt"/>
          <a:ea typeface="+mn-ea"/>
          <a:cs typeface="+mn-cs"/>
        </a:defRPr>
      </a:lvl2pPr>
      <a:lvl3pPr marL="692658" indent="-164592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84682" indent="-150876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650" kern="1200">
          <a:solidFill>
            <a:schemeClr val="tx2"/>
          </a:solidFill>
          <a:latin typeface="+mn-lt"/>
          <a:ea typeface="+mn-ea"/>
          <a:cs typeface="+mn-cs"/>
        </a:defRPr>
      </a:lvl4pPr>
      <a:lvl5pPr marL="104241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5pPr>
      <a:lvl6pPr marL="1207008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137160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152247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8pPr>
      <a:lvl9pPr marL="168021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ubtitle 2"/>
          <p:cNvSpPr>
            <a:spLocks noGrp="1"/>
          </p:cNvSpPr>
          <p:nvPr>
            <p:ph type="subTitle" idx="1"/>
          </p:nvPr>
        </p:nvSpPr>
        <p:spPr>
          <a:xfrm>
            <a:off x="-1" y="3840162"/>
            <a:ext cx="5403043" cy="1752600"/>
          </a:xfrm>
        </p:spPr>
        <p:txBody>
          <a:bodyPr>
            <a:noAutofit/>
          </a:bodyPr>
          <a:lstStyle/>
          <a:p>
            <a:pPr marL="36513" algn="r" eaLnBrk="1" hangingPunct="1">
              <a:spcBef>
                <a:spcPct val="0"/>
              </a:spcBef>
            </a:pP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</a:rPr>
              <a:t>Instructor Name</a:t>
            </a:r>
          </a:p>
          <a:p>
            <a:pPr marL="36513" algn="r" eaLnBrk="1" hangingPunct="1">
              <a:spcBef>
                <a:spcPct val="0"/>
              </a:spcBef>
            </a:pP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</a:rPr>
              <a:t>Instructor Title</a:t>
            </a:r>
          </a:p>
          <a:p>
            <a:pPr marL="36513" algn="r" eaLnBrk="1" hangingPunct="1">
              <a:spcBef>
                <a:spcPct val="0"/>
              </a:spcBef>
            </a:pP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</a:rPr>
              <a:t>Library Name</a:t>
            </a:r>
          </a:p>
        </p:txBody>
      </p:sp>
      <p:sp>
        <p:nvSpPr>
          <p:cNvPr id="6146" name="Title 1"/>
          <p:cNvSpPr>
            <a:spLocks noGrp="1"/>
          </p:cNvSpPr>
          <p:nvPr>
            <p:ph type="ctrTitle"/>
          </p:nvPr>
        </p:nvSpPr>
        <p:spPr bwMode="auto">
          <a:xfrm>
            <a:off x="37454" y="2590800"/>
            <a:ext cx="8229600" cy="1066800"/>
          </a:xfrm>
        </p:spPr>
        <p:txBody>
          <a:bodyPr wrap="square" t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dirty="0">
                <a:effectLst/>
              </a:rPr>
              <a:t>Computer Basics</a:t>
            </a:r>
          </a:p>
        </p:txBody>
      </p:sp>
      <p:sp>
        <p:nvSpPr>
          <p:cNvPr id="6149" name="AutoShape 6" descr="2Q=="/>
          <p:cNvSpPr>
            <a:spLocks noChangeAspect="1" noChangeArrowheads="1"/>
          </p:cNvSpPr>
          <p:nvPr/>
        </p:nvSpPr>
        <p:spPr bwMode="auto">
          <a:xfrm>
            <a:off x="173038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0" name="AutoShape 8" descr="2Q=="/>
          <p:cNvSpPr>
            <a:spLocks noChangeAspect="1" noChangeArrowheads="1"/>
          </p:cNvSpPr>
          <p:nvPr/>
        </p:nvSpPr>
        <p:spPr bwMode="auto">
          <a:xfrm>
            <a:off x="173038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716EE69-34D6-4328-93FA-F22D272D1B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1C81C06-D4CB-4402-98BD-DA28020E7294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676400"/>
            <a:ext cx="8839200" cy="4800600"/>
          </a:xfrm>
        </p:spPr>
        <p:txBody>
          <a:bodyPr>
            <a:noAutofit/>
          </a:bodyPr>
          <a:lstStyle/>
          <a:p>
            <a:pPr indent="-45720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Terminology &amp; Descriptions</a:t>
            </a:r>
          </a:p>
          <a:p>
            <a:pPr indent="-45720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Desktop Elements</a:t>
            </a:r>
          </a:p>
          <a:p>
            <a:pPr indent="-45720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Starting Up &amp; Shutting Down</a:t>
            </a:r>
          </a:p>
          <a:p>
            <a:pPr indent="-45720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Creating, Saving, &amp; Accessing Files   </a:t>
            </a:r>
          </a:p>
          <a:p>
            <a:pPr indent="-45720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Creating Folders &amp; Renaming Files</a:t>
            </a:r>
          </a:p>
        </p:txBody>
      </p:sp>
      <p:sp>
        <p:nvSpPr>
          <p:cNvPr id="7170" name="Title 3"/>
          <p:cNvSpPr>
            <a:spLocks noGrp="1"/>
          </p:cNvSpPr>
          <p:nvPr>
            <p:ph type="title"/>
          </p:nvPr>
        </p:nvSpPr>
        <p:spPr bwMode="auto">
          <a:xfrm>
            <a:off x="228600" y="609600"/>
            <a:ext cx="5105400" cy="9144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Agenda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98462" y="1679575"/>
            <a:ext cx="8516938" cy="4949825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en-US" sz="2800" b="1" dirty="0">
                <a:solidFill>
                  <a:schemeClr val="tx1"/>
                </a:solidFill>
              </a:rPr>
              <a:t>Computer</a:t>
            </a:r>
            <a:endParaRPr lang="en-US" altLang="en-US" sz="2800" dirty="0">
              <a:solidFill>
                <a:schemeClr val="tx1"/>
              </a:solidFill>
            </a:endParaRPr>
          </a:p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en-US" sz="2400" dirty="0">
                <a:solidFill>
                  <a:schemeClr val="tx1"/>
                </a:solidFill>
              </a:rPr>
              <a:t>An electronic device for storing and processing data based on a program or logic sequence involving numbers and codes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3311" y="3124200"/>
            <a:ext cx="4511040" cy="33832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8" name="Title 3"/>
          <p:cNvSpPr>
            <a:spLocks noGrp="1"/>
          </p:cNvSpPr>
          <p:nvPr>
            <p:ph type="title"/>
          </p:nvPr>
        </p:nvSpPr>
        <p:spPr bwMode="auto">
          <a:xfrm>
            <a:off x="223043" y="604373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Terminology &amp; Descriptions</a:t>
            </a:r>
          </a:p>
        </p:txBody>
      </p:sp>
    </p:spTree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98462" y="1679575"/>
            <a:ext cx="8440738" cy="4949825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en-US" sz="2800" b="1" dirty="0">
                <a:solidFill>
                  <a:schemeClr val="tx1"/>
                </a:solidFill>
              </a:rPr>
              <a:t>Desktop Computer</a:t>
            </a:r>
            <a:endParaRPr lang="en-US" altLang="en-US" sz="2800" dirty="0">
              <a:solidFill>
                <a:schemeClr val="tx1"/>
              </a:solidFill>
            </a:endParaRPr>
          </a:p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en-US" sz="2400" dirty="0">
                <a:solidFill>
                  <a:schemeClr val="tx1"/>
                </a:solidFill>
              </a:rPr>
              <a:t>A computer with a separate monitor, processor, and keyboard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175" y="2819400"/>
            <a:ext cx="5473312" cy="356616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8" name="Title 3"/>
          <p:cNvSpPr>
            <a:spLocks noGrp="1"/>
          </p:cNvSpPr>
          <p:nvPr>
            <p:ph type="title"/>
          </p:nvPr>
        </p:nvSpPr>
        <p:spPr bwMode="auto">
          <a:xfrm>
            <a:off x="223043" y="604373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Terminology &amp; Descriptions</a:t>
            </a:r>
          </a:p>
        </p:txBody>
      </p:sp>
    </p:spTree>
    <p:extLst>
      <p:ext uri="{BB962C8B-B14F-4D97-AF65-F5344CB8AC3E}">
        <p14:creationId xmlns:p14="http://schemas.microsoft.com/office/powerpoint/2010/main" val="911846848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98462" y="1679575"/>
            <a:ext cx="8440738" cy="4949825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en-US" sz="2800" b="1" dirty="0">
                <a:solidFill>
                  <a:schemeClr val="tx1"/>
                </a:solidFill>
              </a:rPr>
              <a:t>Laptop Computer</a:t>
            </a:r>
            <a:endParaRPr lang="en-US" altLang="en-US" sz="2800" dirty="0">
              <a:solidFill>
                <a:schemeClr val="tx1"/>
              </a:solidFill>
            </a:endParaRPr>
          </a:p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en-US" sz="2400" dirty="0">
                <a:solidFill>
                  <a:schemeClr val="tx1"/>
                </a:solidFill>
              </a:rPr>
              <a:t>A portable computer that contains the monitor, keyboard, and processor in one unit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3534" y="3154680"/>
            <a:ext cx="5311065" cy="34747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8" name="Title 3"/>
          <p:cNvSpPr>
            <a:spLocks noGrp="1"/>
          </p:cNvSpPr>
          <p:nvPr>
            <p:ph type="title"/>
          </p:nvPr>
        </p:nvSpPr>
        <p:spPr bwMode="auto">
          <a:xfrm>
            <a:off x="223043" y="604373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Terminology &amp; Descriptions</a:t>
            </a:r>
          </a:p>
        </p:txBody>
      </p:sp>
    </p:spTree>
    <p:extLst>
      <p:ext uri="{BB962C8B-B14F-4D97-AF65-F5344CB8AC3E}">
        <p14:creationId xmlns:p14="http://schemas.microsoft.com/office/powerpoint/2010/main" val="3556337505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381000" y="1679575"/>
            <a:ext cx="8458200" cy="4949825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en-US" sz="2800" b="1" dirty="0">
                <a:solidFill>
                  <a:schemeClr val="tx1"/>
                </a:solidFill>
              </a:rPr>
              <a:t>Monitor</a:t>
            </a:r>
            <a:r>
              <a:rPr lang="en-US" altLang="en-US" sz="2800" dirty="0">
                <a:solidFill>
                  <a:schemeClr val="tx1"/>
                </a:solidFill>
              </a:rPr>
              <a:t> </a:t>
            </a:r>
          </a:p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en-US" sz="2400" dirty="0">
                <a:solidFill>
                  <a:schemeClr val="tx1"/>
                </a:solidFill>
              </a:rPr>
              <a:t>The computer component that allows users to view images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837" y="2819400"/>
            <a:ext cx="4186987" cy="36576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0" name="Title 3"/>
          <p:cNvSpPr>
            <a:spLocks noGrp="1"/>
          </p:cNvSpPr>
          <p:nvPr>
            <p:ph type="title"/>
          </p:nvPr>
        </p:nvSpPr>
        <p:spPr bwMode="auto">
          <a:xfrm>
            <a:off x="223043" y="604373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Terminology &amp; Descriptions</a:t>
            </a:r>
          </a:p>
        </p:txBody>
      </p:sp>
    </p:spTree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Flash Drive</a:t>
            </a:r>
          </a:p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 pocket-sized data storage device used to save electronic files</a:t>
            </a:r>
            <a:endParaRPr lang="en-US" dirty="0">
              <a:solidFill>
                <a:schemeClr val="tx1"/>
              </a:solidFill>
              <a:latin typeface="Myriad Pro" pitchFamily="34" charset="0"/>
            </a:endParaRPr>
          </a:p>
        </p:txBody>
      </p:sp>
      <p:sp>
        <p:nvSpPr>
          <p:cNvPr id="13314" name="Title 3"/>
          <p:cNvSpPr>
            <a:spLocks noGrp="1"/>
          </p:cNvSpPr>
          <p:nvPr>
            <p:ph type="title"/>
          </p:nvPr>
        </p:nvSpPr>
        <p:spPr bwMode="auto">
          <a:xfrm>
            <a:off x="223043" y="604373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Terminology &amp; Descriptions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125" y="2971800"/>
            <a:ext cx="4250875" cy="32004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Desktop</a:t>
            </a:r>
          </a:p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The primary display area on the computer screen </a:t>
            </a:r>
            <a:endParaRPr lang="en-US" dirty="0">
              <a:solidFill>
                <a:schemeClr val="tx1"/>
              </a:solidFill>
              <a:latin typeface="Myriad Pro" pitchFamily="34" charset="0"/>
            </a:endParaRPr>
          </a:p>
        </p:txBody>
      </p:sp>
      <p:sp>
        <p:nvSpPr>
          <p:cNvPr id="13314" name="Title 3"/>
          <p:cNvSpPr>
            <a:spLocks noGrp="1"/>
          </p:cNvSpPr>
          <p:nvPr>
            <p:ph type="title"/>
          </p:nvPr>
        </p:nvSpPr>
        <p:spPr bwMode="auto">
          <a:xfrm>
            <a:off x="223043" y="604373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Terminology &amp; Descriptions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920" y="2697480"/>
            <a:ext cx="6990080" cy="39319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1561218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Icon</a:t>
            </a:r>
          </a:p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 small graphical representation of a computer program</a:t>
            </a:r>
            <a:endParaRPr lang="en-US" dirty="0">
              <a:solidFill>
                <a:schemeClr val="tx1"/>
              </a:solidFill>
              <a:latin typeface="Myriad Pro" pitchFamily="34" charset="0"/>
            </a:endParaRPr>
          </a:p>
        </p:txBody>
      </p:sp>
      <p:sp>
        <p:nvSpPr>
          <p:cNvPr id="13314" name="Title 3"/>
          <p:cNvSpPr>
            <a:spLocks noGrp="1"/>
          </p:cNvSpPr>
          <p:nvPr>
            <p:ph type="title"/>
          </p:nvPr>
        </p:nvSpPr>
        <p:spPr bwMode="auto">
          <a:xfrm>
            <a:off x="223043" y="604373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Terminology &amp; Descriptions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4260" y="3124200"/>
            <a:ext cx="2261128" cy="30175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32729313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9600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Window</a:t>
            </a:r>
          </a:p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An area of the screen                                                             that displays information                                                                                       for a specific program                                                               independent of other                                                             parts of the screen</a:t>
            </a:r>
            <a:endParaRPr lang="en-US" dirty="0">
              <a:solidFill>
                <a:schemeClr val="tx1"/>
              </a:solidFill>
              <a:latin typeface="Myriad Pro" pitchFamily="34" charset="0"/>
            </a:endParaRPr>
          </a:p>
        </p:txBody>
      </p:sp>
      <p:sp>
        <p:nvSpPr>
          <p:cNvPr id="13314" name="Title 3"/>
          <p:cNvSpPr>
            <a:spLocks noGrp="1"/>
          </p:cNvSpPr>
          <p:nvPr>
            <p:ph type="title"/>
          </p:nvPr>
        </p:nvSpPr>
        <p:spPr bwMode="auto">
          <a:xfrm>
            <a:off x="223043" y="604373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Terminology &amp; Descriptions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3800" y="1874520"/>
            <a:ext cx="5156002" cy="38404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27679121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Taskbar</a:t>
            </a:r>
          </a:p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 stationary strip of icons used to access frequently-used programs like Internet browsers and Microsoft products</a:t>
            </a:r>
            <a:endParaRPr lang="en-US" dirty="0">
              <a:solidFill>
                <a:schemeClr val="tx1"/>
              </a:solidFill>
              <a:latin typeface="Myriad Pro" pitchFamily="34" charset="0"/>
            </a:endParaRPr>
          </a:p>
        </p:txBody>
      </p:sp>
      <p:sp>
        <p:nvSpPr>
          <p:cNvPr id="13314" name="Title 3"/>
          <p:cNvSpPr>
            <a:spLocks noGrp="1"/>
          </p:cNvSpPr>
          <p:nvPr>
            <p:ph type="title"/>
          </p:nvPr>
        </p:nvSpPr>
        <p:spPr bwMode="auto">
          <a:xfrm>
            <a:off x="223043" y="604373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Terminology &amp; Descriptions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3581400"/>
            <a:ext cx="8568125" cy="5486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24719974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System Tray</a:t>
            </a:r>
          </a:p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 stationary taskbar that contains icons for system functions like time, date, and audio volume</a:t>
            </a:r>
            <a:endParaRPr lang="en-US" dirty="0">
              <a:solidFill>
                <a:schemeClr val="tx1"/>
              </a:solidFill>
              <a:latin typeface="Myriad Pro" pitchFamily="34" charset="0"/>
            </a:endParaRPr>
          </a:p>
        </p:txBody>
      </p:sp>
      <p:sp>
        <p:nvSpPr>
          <p:cNvPr id="13314" name="Title 3"/>
          <p:cNvSpPr>
            <a:spLocks noGrp="1"/>
          </p:cNvSpPr>
          <p:nvPr>
            <p:ph type="title"/>
          </p:nvPr>
        </p:nvSpPr>
        <p:spPr bwMode="auto">
          <a:xfrm>
            <a:off x="223043" y="604373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Terminology &amp; Descriptions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3657600"/>
            <a:ext cx="4962142" cy="5486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94430524"/>
      </p:ext>
    </p:extLst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Start Menu</a:t>
            </a:r>
          </a:p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The central launching point                                                     for programs and tasks                                                             on a Windows computer</a:t>
            </a:r>
            <a:endParaRPr lang="en-US" dirty="0">
              <a:solidFill>
                <a:schemeClr val="tx1"/>
              </a:solidFill>
              <a:latin typeface="Myriad Pro" pitchFamily="34" charset="0"/>
            </a:endParaRPr>
          </a:p>
        </p:txBody>
      </p:sp>
      <p:sp>
        <p:nvSpPr>
          <p:cNvPr id="13314" name="Title 3"/>
          <p:cNvSpPr>
            <a:spLocks noGrp="1"/>
          </p:cNvSpPr>
          <p:nvPr>
            <p:ph type="title"/>
          </p:nvPr>
        </p:nvSpPr>
        <p:spPr bwMode="auto">
          <a:xfrm>
            <a:off x="223043" y="604373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Terminology &amp; Descriptions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1508760"/>
            <a:ext cx="3459153" cy="51206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8625481"/>
      </p:ext>
    </p:extLst>
  </p:cSld>
  <p:clrMapOvr>
    <a:masterClrMapping/>
  </p:clrMapOvr>
  <p:transition spd="slow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0"/>
            <a:ext cx="8183563" cy="6858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800" dirty="0"/>
              <a:t>Activity #1</a:t>
            </a:r>
          </a:p>
        </p:txBody>
      </p:sp>
    </p:spTree>
    <p:extLst>
      <p:ext uri="{BB962C8B-B14F-4D97-AF65-F5344CB8AC3E}">
        <p14:creationId xmlns:p14="http://schemas.microsoft.com/office/powerpoint/2010/main" val="186894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933" y="2362200"/>
            <a:ext cx="7450667" cy="4191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Desktop = </a:t>
            </a:r>
            <a:r>
              <a:rPr lang="en-US" sz="2800" b="1" dirty="0">
                <a:solidFill>
                  <a:schemeClr val="tx1"/>
                </a:solidFill>
              </a:rPr>
              <a:t>Home Base</a:t>
            </a:r>
          </a:p>
        </p:txBody>
      </p:sp>
    </p:spTree>
    <p:extLst>
      <p:ext uri="{BB962C8B-B14F-4D97-AF65-F5344CB8AC3E}">
        <p14:creationId xmlns:p14="http://schemas.microsoft.com/office/powerpoint/2010/main" val="195191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Open a program in a new window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81" y="2313562"/>
            <a:ext cx="8359737" cy="4114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3704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Close or minimize a program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382" y="2362200"/>
            <a:ext cx="6392597" cy="42062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6" name="Straight Arrow Connector 5"/>
          <p:cNvCxnSpPr/>
          <p:nvPr/>
        </p:nvCxnSpPr>
        <p:spPr>
          <a:xfrm>
            <a:off x="4953000" y="1959439"/>
            <a:ext cx="1981200" cy="40276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7045788" y="2286000"/>
            <a:ext cx="585191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65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Full Screen View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178" y="2286000"/>
            <a:ext cx="7315200" cy="4114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0728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Window View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2209800"/>
            <a:ext cx="5892574" cy="43891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9255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System Tray </a:t>
            </a:r>
            <a:r>
              <a:rPr lang="en-US" sz="2800" dirty="0">
                <a:solidFill>
                  <a:schemeClr val="tx1"/>
                </a:solidFill>
              </a:rPr>
              <a:t>functions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2438400"/>
            <a:ext cx="2032873" cy="33832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2438400"/>
            <a:ext cx="2194891" cy="33832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2800" y="2987040"/>
            <a:ext cx="2516697" cy="2286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7181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Start</a:t>
            </a:r>
            <a:r>
              <a:rPr lang="en-US" sz="2800" dirty="0">
                <a:solidFill>
                  <a:schemeClr val="tx1"/>
                </a:solidFill>
              </a:rPr>
              <a:t> menu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" y="1584325"/>
            <a:ext cx="3459153" cy="51206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8349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All Programs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1572976"/>
            <a:ext cx="3901778" cy="509822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3500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Computer</a:t>
            </a:r>
          </a:p>
        </p:txBody>
      </p:sp>
      <p:pic>
        <p:nvPicPr>
          <p:cNvPr id="1026" name="Picture 2" descr="C:\Users\MDOMBR~1\AppData\Local\Temp\SNAGHTML1b7751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840" y="2255520"/>
            <a:ext cx="7092961" cy="429768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15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Control Panel</a:t>
            </a:r>
          </a:p>
        </p:txBody>
      </p:sp>
      <p:pic>
        <p:nvPicPr>
          <p:cNvPr id="2050" name="Picture 2" descr="C:\Users\MDOMBR~1\AppData\Local\Temp\SNAGHTML1b86e6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53" y="2255520"/>
            <a:ext cx="7638049" cy="429768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38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Devices and Printers</a:t>
            </a:r>
          </a:p>
        </p:txBody>
      </p:sp>
      <p:pic>
        <p:nvPicPr>
          <p:cNvPr id="3074" name="Picture 2" descr="C:\Users\MDOMBR~1\AppData\Local\Temp\SNAGHTML1b9378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86000"/>
            <a:ext cx="7638049" cy="429768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14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Desktop Elements</a:t>
            </a:r>
            <a:endParaRPr lang="en-US" sz="3600" dirty="0"/>
          </a:p>
        </p:txBody>
      </p:sp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228600" y="1655298"/>
            <a:ext cx="8692357" cy="4745502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Help and Support</a:t>
            </a:r>
          </a:p>
        </p:txBody>
      </p:sp>
      <p:pic>
        <p:nvPicPr>
          <p:cNvPr id="4098" name="Picture 2" descr="C:\Users\MDOMBR~1\AppData\Local\Temp\SNAGHTML1ba186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716893"/>
            <a:ext cx="3031236" cy="475488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4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0"/>
            <a:ext cx="8183563" cy="6858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800" dirty="0"/>
              <a:t>Activity #2</a:t>
            </a:r>
          </a:p>
        </p:txBody>
      </p:sp>
    </p:spTree>
    <p:extLst>
      <p:ext uri="{BB962C8B-B14F-4D97-AF65-F5344CB8AC3E}">
        <p14:creationId xmlns:p14="http://schemas.microsoft.com/office/powerpoint/2010/main" val="366250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4121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effectLst/>
              </a:rPr>
              <a:t>Starting Up &amp; Shutting Down</a:t>
            </a:r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3" y="1615005"/>
            <a:ext cx="4002235" cy="4572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724400" y="1584325"/>
            <a:ext cx="4267200" cy="4664075"/>
          </a:xfrm>
        </p:spPr>
        <p:txBody>
          <a:bodyPr>
            <a:normAutofit/>
          </a:bodyPr>
          <a:lstStyle/>
          <a:p>
            <a:pPr marL="0" lvl="1" indent="0" eaLnBrk="1" fontAlgn="auto" hangingPunct="1">
              <a:spcAft>
                <a:spcPts val="600"/>
              </a:spcAft>
              <a:buClr>
                <a:srgbClr val="B17462"/>
              </a:buClr>
              <a:buSzPct val="80000"/>
              <a:buFont typeface="Verdana" pitchFamily="34" charset="0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Manage Your Computer’s Activity Level with:</a:t>
            </a:r>
          </a:p>
          <a:p>
            <a:pPr marL="656082" lvl="2" indent="-457200">
              <a:spcAft>
                <a:spcPts val="600"/>
              </a:spcAft>
              <a:buClrTx/>
              <a:buSzPct val="91000"/>
              <a:buFont typeface="Arial" panose="020B0604020202020204" pitchFamily="34" charset="0"/>
              <a:buChar char="•"/>
              <a:defRPr/>
            </a:pPr>
            <a:r>
              <a:rPr lang="en-US" sz="2650" b="1" dirty="0">
                <a:solidFill>
                  <a:schemeClr val="tx1"/>
                </a:solidFill>
              </a:rPr>
              <a:t>Log Off</a:t>
            </a:r>
          </a:p>
          <a:p>
            <a:pPr marL="656082" lvl="2" indent="-457200">
              <a:spcAft>
                <a:spcPts val="600"/>
              </a:spcAft>
              <a:buClrTx/>
              <a:buSzPct val="91000"/>
              <a:buFont typeface="Arial" panose="020B0604020202020204" pitchFamily="34" charset="0"/>
              <a:buChar char="•"/>
              <a:defRPr/>
            </a:pPr>
            <a:r>
              <a:rPr lang="en-US" sz="2650" b="1" dirty="0">
                <a:solidFill>
                  <a:schemeClr val="tx1"/>
                </a:solidFill>
              </a:rPr>
              <a:t>Lock</a:t>
            </a:r>
          </a:p>
          <a:p>
            <a:pPr marL="656082" lvl="2" indent="-457200">
              <a:spcAft>
                <a:spcPts val="600"/>
              </a:spcAft>
              <a:buClrTx/>
              <a:buSzPct val="91000"/>
              <a:buFont typeface="Arial" panose="020B0604020202020204" pitchFamily="34" charset="0"/>
              <a:buChar char="•"/>
              <a:defRPr/>
            </a:pPr>
            <a:r>
              <a:rPr lang="en-US" sz="2650" b="1" dirty="0">
                <a:solidFill>
                  <a:schemeClr val="tx1"/>
                </a:solidFill>
              </a:rPr>
              <a:t>Restart</a:t>
            </a:r>
          </a:p>
          <a:p>
            <a:pPr marL="656082" lvl="2" indent="-457200">
              <a:spcAft>
                <a:spcPts val="600"/>
              </a:spcAft>
              <a:buClrTx/>
              <a:buSzPct val="91000"/>
              <a:buFont typeface="Arial" panose="020B0604020202020204" pitchFamily="34" charset="0"/>
              <a:buChar char="•"/>
              <a:defRPr/>
            </a:pPr>
            <a:r>
              <a:rPr lang="en-US" sz="2650" b="1" dirty="0">
                <a:solidFill>
                  <a:schemeClr val="tx1"/>
                </a:solidFill>
              </a:rPr>
              <a:t>Sleep</a:t>
            </a:r>
          </a:p>
          <a:p>
            <a:pPr marL="656082" lvl="2" indent="-457200">
              <a:spcAft>
                <a:spcPts val="600"/>
              </a:spcAft>
              <a:buClrTx/>
              <a:buSzPct val="91000"/>
              <a:buFont typeface="Arial" panose="020B0604020202020204" pitchFamily="34" charset="0"/>
              <a:buChar char="•"/>
              <a:defRPr/>
            </a:pPr>
            <a:r>
              <a:rPr lang="en-US" sz="2650" b="1" dirty="0">
                <a:solidFill>
                  <a:schemeClr val="tx1"/>
                </a:solidFill>
              </a:rPr>
              <a:t>Hibernate</a:t>
            </a:r>
          </a:p>
          <a:p>
            <a:pPr marL="656082" lvl="2" indent="-457200">
              <a:spcAft>
                <a:spcPts val="600"/>
              </a:spcAft>
              <a:buClrTx/>
              <a:buSzPct val="91000"/>
              <a:buFont typeface="Arial" panose="020B0604020202020204" pitchFamily="34" charset="0"/>
              <a:buChar char="•"/>
              <a:defRPr/>
            </a:pPr>
            <a:r>
              <a:rPr lang="en-US" sz="2650" b="1" dirty="0">
                <a:solidFill>
                  <a:schemeClr val="tx1"/>
                </a:solidFill>
              </a:rPr>
              <a:t>Shut Down</a:t>
            </a:r>
          </a:p>
        </p:txBody>
      </p:sp>
      <p:sp>
        <p:nvSpPr>
          <p:cNvPr id="9" name="Rectangle 8"/>
          <p:cNvSpPr/>
          <p:nvPr/>
        </p:nvSpPr>
        <p:spPr>
          <a:xfrm>
            <a:off x="2438400" y="4983715"/>
            <a:ext cx="1981200" cy="126468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53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0"/>
            <a:ext cx="8183563" cy="6858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800" dirty="0"/>
              <a:t>Activity #3</a:t>
            </a:r>
          </a:p>
        </p:txBody>
      </p:sp>
    </p:spTree>
    <p:extLst>
      <p:ext uri="{BB962C8B-B14F-4D97-AF65-F5344CB8AC3E}">
        <p14:creationId xmlns:p14="http://schemas.microsoft.com/office/powerpoint/2010/main" val="1802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26"/>
          <a:stretch>
            <a:fillRect/>
          </a:stretch>
        </p:blipFill>
        <p:spPr>
          <a:xfrm>
            <a:off x="381000" y="1716088"/>
            <a:ext cx="8312834" cy="4684712"/>
          </a:xfr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609600" y="4257645"/>
            <a:ext cx="2743200" cy="199075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048000" y="3857535"/>
            <a:ext cx="4191000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dirty="0"/>
              <a:t>Click </a:t>
            </a:r>
            <a:r>
              <a:rPr lang="en-US" sz="2000" b="1" dirty="0"/>
              <a:t>Start</a:t>
            </a:r>
            <a:r>
              <a:rPr lang="en-US" sz="2000" dirty="0"/>
              <a:t> &gt;</a:t>
            </a:r>
            <a:r>
              <a:rPr lang="en-US" sz="2000" b="1" dirty="0"/>
              <a:t>Microsoft Word 2010</a:t>
            </a:r>
            <a:endParaRPr lang="en-US" sz="2000" dirty="0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1447800" y="2590800"/>
            <a:ext cx="1905000" cy="126673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52400" y="530225"/>
            <a:ext cx="8839200" cy="1050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/>
              <a:t>Creating, Saving, &amp; Accessing Files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1596" y="1600200"/>
            <a:ext cx="6560808" cy="5105400"/>
          </a:xfr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0" y="2895600"/>
            <a:ext cx="2133600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/>
              <a:t>Blank Microsoft Word document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30225"/>
            <a:ext cx="8839200" cy="1050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/>
              <a:t>Creating, Saving, &amp; Accessing Files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17"/>
          <a:stretch>
            <a:fillRect/>
          </a:stretch>
        </p:blipFill>
        <p:spPr>
          <a:xfrm>
            <a:off x="1484728" y="1633025"/>
            <a:ext cx="6286255" cy="5035487"/>
          </a:xfr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9" name="Straight Arrow Connector 8"/>
          <p:cNvCxnSpPr/>
          <p:nvPr/>
        </p:nvCxnSpPr>
        <p:spPr>
          <a:xfrm flipV="1">
            <a:off x="1285729" y="1983075"/>
            <a:ext cx="314471" cy="1217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" y="530225"/>
            <a:ext cx="8839200" cy="1050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/>
              <a:t>Creating, Saving, &amp; Accessing Files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90800" y="2971800"/>
            <a:ext cx="4154071" cy="153888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>
              <a:latin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</a:rPr>
              <a:t>I am so excited to learn about computers! </a:t>
            </a:r>
          </a:p>
          <a:p>
            <a:endParaRPr lang="en-US" sz="2000" dirty="0">
              <a:latin typeface="Calibri" panose="020F0502020204030204" pitchFamily="34" charset="0"/>
            </a:endParaRPr>
          </a:p>
          <a:p>
            <a:endParaRPr lang="en-US" sz="2000" dirty="0">
              <a:latin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34400" y="3046125"/>
            <a:ext cx="1418200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dirty="0"/>
              <a:t>Click the </a:t>
            </a:r>
            <a:r>
              <a:rPr lang="en-US" sz="2400" b="1" dirty="0"/>
              <a:t>File </a:t>
            </a:r>
            <a:r>
              <a:rPr lang="en-US" sz="2400" dirty="0"/>
              <a:t>Tab</a:t>
            </a:r>
          </a:p>
        </p:txBody>
      </p:sp>
      <p:sp>
        <p:nvSpPr>
          <p:cNvPr id="8" name="Rectangle 7"/>
          <p:cNvSpPr/>
          <p:nvPr/>
        </p:nvSpPr>
        <p:spPr>
          <a:xfrm>
            <a:off x="1371600" y="1615606"/>
            <a:ext cx="510100" cy="28939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38400" y="1604254"/>
            <a:ext cx="6135688" cy="4908550"/>
          </a:xfr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839200" cy="1050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effectLst/>
              </a:rPr>
              <a:t>Creating, Saving, &amp; Accessing Files</a:t>
            </a:r>
            <a:endParaRPr lang="en-US" sz="3600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524000" y="2229729"/>
            <a:ext cx="990600" cy="11582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425430" y="1905000"/>
            <a:ext cx="69877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52400" y="3333690"/>
            <a:ext cx="2133600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/>
              <a:t>Click </a:t>
            </a:r>
            <a:r>
              <a:rPr lang="en-US" sz="2000" b="1" dirty="0"/>
              <a:t>Save As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" y="530225"/>
            <a:ext cx="8839200" cy="1050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/>
              <a:t>Creating, Saving, &amp; Accessing Files</a:t>
            </a:r>
          </a:p>
        </p:txBody>
      </p:sp>
      <p:pic>
        <p:nvPicPr>
          <p:cNvPr id="5122" name="Picture 2" descr="C:\Users\MDOMBR~1\AppData\Local\Temp\SNAGHTML1cde2a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54480"/>
            <a:ext cx="7349865" cy="4846320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Arrow Connector 8"/>
          <p:cNvCxnSpPr/>
          <p:nvPr/>
        </p:nvCxnSpPr>
        <p:spPr>
          <a:xfrm flipH="1">
            <a:off x="1981200" y="2950451"/>
            <a:ext cx="1447800" cy="32614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276600" y="2750396"/>
            <a:ext cx="2362200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dirty="0"/>
              <a:t>Click on </a:t>
            </a:r>
            <a:r>
              <a:rPr lang="en-US" sz="2000" b="1" dirty="0"/>
              <a:t>Desktop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524000" y="4645901"/>
            <a:ext cx="1981200" cy="3070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400800" y="5867400"/>
            <a:ext cx="838200" cy="41666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143000" y="3124200"/>
            <a:ext cx="838200" cy="23796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3505200" y="4493501"/>
            <a:ext cx="1447800" cy="32614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876800" y="4267200"/>
            <a:ext cx="2590800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dirty="0"/>
              <a:t>Type the </a:t>
            </a:r>
            <a:r>
              <a:rPr lang="en-US" sz="2000" b="1" dirty="0"/>
              <a:t>File name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5257800" y="6093538"/>
            <a:ext cx="1066800" cy="38106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590800" y="6153090"/>
            <a:ext cx="2819400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dirty="0"/>
              <a:t>Click the </a:t>
            </a:r>
            <a:r>
              <a:rPr lang="en-US" sz="2000" b="1" dirty="0"/>
              <a:t>Save </a:t>
            </a:r>
            <a:r>
              <a:rPr lang="en-US" sz="2000" dirty="0"/>
              <a:t>button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0600" y="1570038"/>
            <a:ext cx="7125653" cy="4846638"/>
          </a:xfr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1676400" y="2666831"/>
            <a:ext cx="25146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" y="530225"/>
            <a:ext cx="8991600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dirty="0">
                <a:effectLst/>
              </a:rPr>
              <a:t>Creating, Saving, </a:t>
            </a:r>
            <a:r>
              <a:rPr lang="en-US" sz="3600" dirty="0"/>
              <a:t>&amp; </a:t>
            </a:r>
            <a:r>
              <a:rPr lang="en-US" sz="3600" dirty="0">
                <a:effectLst/>
              </a:rPr>
              <a:t>Accessing Files</a:t>
            </a:r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733800" y="2286000"/>
            <a:ext cx="3429000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dirty="0"/>
              <a:t>Double click on the file icon to open a saved file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200" y="2452999"/>
            <a:ext cx="762000" cy="5188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0"/>
            <a:ext cx="8183563" cy="6858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800" dirty="0"/>
              <a:t>Activity #4</a:t>
            </a:r>
          </a:p>
        </p:txBody>
      </p:sp>
    </p:spTree>
    <p:extLst>
      <p:ext uri="{BB962C8B-B14F-4D97-AF65-F5344CB8AC3E}">
        <p14:creationId xmlns:p14="http://schemas.microsoft.com/office/powerpoint/2010/main" val="209617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8223" r="44004"/>
          <a:stretch/>
        </p:blipFill>
        <p:spPr>
          <a:xfrm>
            <a:off x="381000" y="1684765"/>
            <a:ext cx="8077200" cy="501246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4876800" y="3200400"/>
            <a:ext cx="350520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" y="530225"/>
            <a:ext cx="8991599" cy="1050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effectLst/>
              </a:rPr>
              <a:t>Creating Folders &amp; Renaming Files</a:t>
            </a:r>
            <a:endParaRPr lang="en-US" sz="3600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5334000" y="3522887"/>
            <a:ext cx="1143000" cy="1066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19200" y="4267200"/>
            <a:ext cx="4419600" cy="101566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+mn-lt"/>
              </a:rPr>
              <a:t>Right-click on the desktop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+mn-lt"/>
              </a:rPr>
              <a:t>Move the mouse down to </a:t>
            </a:r>
            <a:r>
              <a:rPr lang="en-US" sz="2000" b="1" dirty="0">
                <a:latin typeface="+mn-lt"/>
              </a:rPr>
              <a:t>New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+mn-lt"/>
              </a:rPr>
              <a:t>Move the mouse over to </a:t>
            </a:r>
            <a:r>
              <a:rPr lang="en-US" sz="2000" b="1" dirty="0">
                <a:latin typeface="+mn-lt"/>
              </a:rPr>
              <a:t>Folder</a:t>
            </a:r>
          </a:p>
        </p:txBody>
      </p:sp>
    </p:spTree>
    <p:extLst>
      <p:ext uri="{BB962C8B-B14F-4D97-AF65-F5344CB8AC3E}">
        <p14:creationId xmlns:p14="http://schemas.microsoft.com/office/powerpoint/2010/main" val="26768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" y="530225"/>
            <a:ext cx="8991599" cy="1050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effectLst/>
              </a:rPr>
              <a:t>Creating Folders &amp; Renaming Files</a:t>
            </a:r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351" y="1910056"/>
            <a:ext cx="3779848" cy="39246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3505200" y="2819400"/>
            <a:ext cx="1066800" cy="1066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rot="12480000" flipV="1">
            <a:off x="4691305" y="3183366"/>
            <a:ext cx="731520" cy="38106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410200" y="3124200"/>
            <a:ext cx="3234122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n-lt"/>
              </a:rPr>
              <a:t>Type in the new name</a:t>
            </a:r>
            <a:endParaRPr lang="en-US" sz="2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8015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981200" y="4095896"/>
            <a:ext cx="5105400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+mn-lt"/>
              </a:rPr>
              <a:t>Click and drag to move a file into a folder</a:t>
            </a:r>
            <a:endParaRPr lang="en-US" sz="2000" b="1" dirty="0">
              <a:latin typeface="+mn-lt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" y="530225"/>
            <a:ext cx="8991599" cy="1050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effectLst/>
              </a:rPr>
              <a:t>Creating Folders &amp; Renaming Files</a:t>
            </a:r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814" y="2323971"/>
            <a:ext cx="5380186" cy="148602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9" name="Straight Arrow Connector 8"/>
          <p:cNvCxnSpPr/>
          <p:nvPr/>
        </p:nvCxnSpPr>
        <p:spPr>
          <a:xfrm flipV="1">
            <a:off x="2803694" y="3009977"/>
            <a:ext cx="1645920" cy="2458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568362" y="2476371"/>
            <a:ext cx="1066800" cy="1066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630214" y="2476371"/>
            <a:ext cx="1066800" cy="1066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66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133904" y="2895600"/>
            <a:ext cx="4777902" cy="1631216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+mn-lt"/>
              </a:rPr>
              <a:t>To rename a file or folder: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+mn-lt"/>
              </a:rPr>
              <a:t>Right-click on file or folder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+mn-lt"/>
              </a:rPr>
              <a:t>Move the mouse down to </a:t>
            </a:r>
            <a:r>
              <a:rPr lang="en-US" sz="2000" b="1" dirty="0">
                <a:latin typeface="+mn-lt"/>
              </a:rPr>
              <a:t>Rename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+mn-lt"/>
              </a:rPr>
              <a:t>Type the new name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+mn-lt"/>
              </a:rPr>
              <a:t>Press the </a:t>
            </a:r>
            <a:r>
              <a:rPr lang="en-US" sz="2000" b="1" dirty="0">
                <a:latin typeface="+mn-lt"/>
              </a:rPr>
              <a:t>Enter</a:t>
            </a:r>
            <a:r>
              <a:rPr lang="en-US" sz="2000" dirty="0">
                <a:latin typeface="+mn-lt"/>
              </a:rPr>
              <a:t> key</a:t>
            </a:r>
            <a:endParaRPr lang="en-US" sz="2000" b="1" dirty="0">
              <a:latin typeface="+mn-lt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" y="530225"/>
            <a:ext cx="8991599" cy="1050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effectLst/>
              </a:rPr>
              <a:t>Creating Folders &amp; Renaming Files</a:t>
            </a:r>
            <a:endParaRPr lang="en-US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581150"/>
            <a:ext cx="3139712" cy="490770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7200" y="5513410"/>
            <a:ext cx="853514" cy="97544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8" name="Straight Arrow Connector 7"/>
          <p:cNvCxnSpPr/>
          <p:nvPr/>
        </p:nvCxnSpPr>
        <p:spPr>
          <a:xfrm flipV="1">
            <a:off x="2487984" y="6038018"/>
            <a:ext cx="1645920" cy="2458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265056" y="5955455"/>
            <a:ext cx="1066800" cy="16512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33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0"/>
            <a:ext cx="8183563" cy="6858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800" dirty="0"/>
              <a:t>Activity #5</a:t>
            </a:r>
          </a:p>
        </p:txBody>
      </p:sp>
    </p:spTree>
    <p:extLst>
      <p:ext uri="{BB962C8B-B14F-4D97-AF65-F5344CB8AC3E}">
        <p14:creationId xmlns:p14="http://schemas.microsoft.com/office/powerpoint/2010/main" val="362535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183563" cy="3197225"/>
          </a:xfrm>
        </p:spPr>
        <p:txBody>
          <a:bodyPr/>
          <a:lstStyle/>
          <a:p>
            <a:pPr marL="45720" lvl="0" indent="0" algn="ctr">
              <a:buClr>
                <a:srgbClr val="934747"/>
              </a:buClr>
              <a:buNone/>
            </a:pPr>
            <a:r>
              <a:rPr lang="en-US" sz="4000" b="1" dirty="0">
                <a:solidFill>
                  <a:schemeClr val="tx1"/>
                </a:solidFill>
              </a:rPr>
              <a:t>THANK YOU FOR COMING!</a:t>
            </a:r>
          </a:p>
          <a:p>
            <a:pPr marL="45720" lvl="0" indent="0" algn="ctr">
              <a:buClr>
                <a:srgbClr val="934747"/>
              </a:buClr>
              <a:buNone/>
            </a:pPr>
            <a:endParaRPr lang="en-US" sz="2800" b="1" dirty="0">
              <a:solidFill>
                <a:schemeClr val="tx1"/>
              </a:solidFill>
              <a:latin typeface="Myriad Pro" pitchFamily="34" charset="0"/>
            </a:endParaRPr>
          </a:p>
          <a:p>
            <a:pPr marL="45720" lvl="0" indent="0" algn="ctr">
              <a:buClr>
                <a:srgbClr val="934747"/>
              </a:buClr>
              <a:buNone/>
            </a:pPr>
            <a:r>
              <a:rPr lang="en-US" sz="4000" b="1" u="sng" dirty="0">
                <a:solidFill>
                  <a:schemeClr val="tx1"/>
                </a:solidFill>
              </a:rPr>
              <a:t>Part Three Next Week</a:t>
            </a:r>
          </a:p>
          <a:p>
            <a:pPr marL="45720" lvl="0" indent="0" algn="ctr">
              <a:buClr>
                <a:srgbClr val="934747"/>
              </a:buClr>
              <a:buNone/>
            </a:pPr>
            <a:r>
              <a:rPr lang="en-US" sz="4000" b="1" dirty="0">
                <a:solidFill>
                  <a:schemeClr val="tx1"/>
                </a:solidFill>
              </a:rPr>
              <a:t>Internet Basics</a:t>
            </a:r>
          </a:p>
          <a:p>
            <a:pPr marL="82296" indent="0">
              <a:buNone/>
            </a:pPr>
            <a:endParaRPr lang="en-US" altLang="en-US" sz="2800" dirty="0"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183563" cy="10509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/>
              <a:t>Questions?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TechEd Theme - Basic PowerPoint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TechEd Theme - Basic PowerPoint" id="{EBF6C87B-479B-45DF-BCDE-BC68215B5F4A}" vid="{AD3EDA62-2FAF-4269-A490-1D1DBF2FAC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Basic PowerPoint Theme</Template>
  <TotalTime>2087</TotalTime>
  <Words>557</Words>
  <Application>Microsoft Office PowerPoint</Application>
  <PresentationFormat>On-screen Show (4:3)</PresentationFormat>
  <Paragraphs>154</Paragraphs>
  <Slides>42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Arial</vt:lpstr>
      <vt:lpstr>Calibri</vt:lpstr>
      <vt:lpstr>Georgia</vt:lpstr>
      <vt:lpstr>Myriad Pro</vt:lpstr>
      <vt:lpstr>Segoe UI</vt:lpstr>
      <vt:lpstr>Segoe UI Semibold</vt:lpstr>
      <vt:lpstr>Times New Roman</vt:lpstr>
      <vt:lpstr>Verdana</vt:lpstr>
      <vt:lpstr>Wingdings 2</vt:lpstr>
      <vt:lpstr>New TechEd Theme - Basic PowerPoint</vt:lpstr>
      <vt:lpstr>Computer Basics</vt:lpstr>
      <vt:lpstr>Agenda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Activity #1</vt:lpstr>
      <vt:lpstr>Desktop Elements</vt:lpstr>
      <vt:lpstr>Desktop Elements</vt:lpstr>
      <vt:lpstr>Desktop Elements</vt:lpstr>
      <vt:lpstr>Desktop Elements</vt:lpstr>
      <vt:lpstr>Desktop Elements</vt:lpstr>
      <vt:lpstr>Desktop Elements</vt:lpstr>
      <vt:lpstr>Desktop Elements</vt:lpstr>
      <vt:lpstr>Desktop Elements</vt:lpstr>
      <vt:lpstr>Desktop Elements</vt:lpstr>
      <vt:lpstr>Desktop Elements</vt:lpstr>
      <vt:lpstr>Desktop Elements</vt:lpstr>
      <vt:lpstr>Desktop Elements</vt:lpstr>
      <vt:lpstr>Activity #2</vt:lpstr>
      <vt:lpstr>Starting Up &amp; Shutting Down</vt:lpstr>
      <vt:lpstr>Activity #3</vt:lpstr>
      <vt:lpstr>Creating, Saving, &amp; Accessing Files</vt:lpstr>
      <vt:lpstr>Creating, Saving, &amp; Accessing Files</vt:lpstr>
      <vt:lpstr>Creating, Saving, &amp; Accessing Files</vt:lpstr>
      <vt:lpstr>Creating, Saving, &amp; Accessing Files</vt:lpstr>
      <vt:lpstr>Creating, Saving, &amp; Accessing Files</vt:lpstr>
      <vt:lpstr>Creating, Saving, &amp; Accessing Files</vt:lpstr>
      <vt:lpstr>Activity #4</vt:lpstr>
      <vt:lpstr>Creating Folders &amp; Renaming Files</vt:lpstr>
      <vt:lpstr>Creating Folders &amp; Renaming Files</vt:lpstr>
      <vt:lpstr>Creating Folders &amp; Renaming Files</vt:lpstr>
      <vt:lpstr>Creating Folders &amp; Renaming Files</vt:lpstr>
      <vt:lpstr>Activity #5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Connected!  Facebook Basics</dc:title>
  <dc:creator>Monica Dombrowski</dc:creator>
  <cp:lastModifiedBy>Nellie Barrett</cp:lastModifiedBy>
  <cp:revision>229</cp:revision>
  <cp:lastPrinted>2014-09-12T14:10:09Z</cp:lastPrinted>
  <dcterms:created xsi:type="dcterms:W3CDTF">2014-05-30T16:35:15Z</dcterms:created>
  <dcterms:modified xsi:type="dcterms:W3CDTF">2017-11-06T19:14:57Z</dcterms:modified>
</cp:coreProperties>
</file>