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tags/tag1.xml" ContentType="application/vnd.openxmlformats-officedocument.presentationml.tags+xml"/>
  <Override PartName="/ppt/notesSlides/notesSlide9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101"/>
  </p:notesMasterIdLst>
  <p:handoutMasterIdLst>
    <p:handoutMasterId r:id="rId102"/>
  </p:handoutMasterIdLst>
  <p:sldIdLst>
    <p:sldId id="344" r:id="rId2"/>
    <p:sldId id="294" r:id="rId3"/>
    <p:sldId id="400" r:id="rId4"/>
    <p:sldId id="401" r:id="rId5"/>
    <p:sldId id="500" r:id="rId6"/>
    <p:sldId id="356" r:id="rId7"/>
    <p:sldId id="414" r:id="rId8"/>
    <p:sldId id="358" r:id="rId9"/>
    <p:sldId id="415" r:id="rId10"/>
    <p:sldId id="417" r:id="rId11"/>
    <p:sldId id="418" r:id="rId12"/>
    <p:sldId id="419" r:id="rId13"/>
    <p:sldId id="420" r:id="rId14"/>
    <p:sldId id="421" r:id="rId15"/>
    <p:sldId id="422" r:id="rId16"/>
    <p:sldId id="423" r:id="rId17"/>
    <p:sldId id="424" r:id="rId18"/>
    <p:sldId id="425" r:id="rId19"/>
    <p:sldId id="426" r:id="rId20"/>
    <p:sldId id="501" r:id="rId21"/>
    <p:sldId id="359" r:id="rId22"/>
    <p:sldId id="369" r:id="rId23"/>
    <p:sldId id="502" r:id="rId24"/>
    <p:sldId id="402" r:id="rId25"/>
    <p:sldId id="427" r:id="rId26"/>
    <p:sldId id="428" r:id="rId27"/>
    <p:sldId id="432" r:id="rId28"/>
    <p:sldId id="434" r:id="rId29"/>
    <p:sldId id="436" r:id="rId30"/>
    <p:sldId id="507" r:id="rId31"/>
    <p:sldId id="437" r:id="rId32"/>
    <p:sldId id="438" r:id="rId33"/>
    <p:sldId id="440" r:id="rId34"/>
    <p:sldId id="439" r:id="rId35"/>
    <p:sldId id="441" r:id="rId36"/>
    <p:sldId id="442" r:id="rId37"/>
    <p:sldId id="443" r:id="rId38"/>
    <p:sldId id="444" r:id="rId39"/>
    <p:sldId id="446" r:id="rId40"/>
    <p:sldId id="445" r:id="rId41"/>
    <p:sldId id="447" r:id="rId42"/>
    <p:sldId id="450" r:id="rId43"/>
    <p:sldId id="448" r:id="rId44"/>
    <p:sldId id="449" r:id="rId45"/>
    <p:sldId id="451" r:id="rId46"/>
    <p:sldId id="453" r:id="rId47"/>
    <p:sldId id="452" r:id="rId48"/>
    <p:sldId id="454" r:id="rId49"/>
    <p:sldId id="455" r:id="rId50"/>
    <p:sldId id="457" r:id="rId51"/>
    <p:sldId id="458" r:id="rId52"/>
    <p:sldId id="459" r:id="rId53"/>
    <p:sldId id="503" r:id="rId54"/>
    <p:sldId id="460" r:id="rId55"/>
    <p:sldId id="461" r:id="rId56"/>
    <p:sldId id="463" r:id="rId57"/>
    <p:sldId id="462" r:id="rId58"/>
    <p:sldId id="464" r:id="rId59"/>
    <p:sldId id="465" r:id="rId60"/>
    <p:sldId id="467" r:id="rId61"/>
    <p:sldId id="468" r:id="rId62"/>
    <p:sldId id="466" r:id="rId63"/>
    <p:sldId id="469" r:id="rId64"/>
    <p:sldId id="470" r:id="rId65"/>
    <p:sldId id="471" r:id="rId66"/>
    <p:sldId id="472" r:id="rId67"/>
    <p:sldId id="473" r:id="rId68"/>
    <p:sldId id="476" r:id="rId69"/>
    <p:sldId id="474" r:id="rId70"/>
    <p:sldId id="475" r:id="rId71"/>
    <p:sldId id="504" r:id="rId72"/>
    <p:sldId id="477" r:id="rId73"/>
    <p:sldId id="478" r:id="rId74"/>
    <p:sldId id="479" r:id="rId75"/>
    <p:sldId id="480" r:id="rId76"/>
    <p:sldId id="481" r:id="rId77"/>
    <p:sldId id="486" r:id="rId78"/>
    <p:sldId id="484" r:id="rId79"/>
    <p:sldId id="483" r:id="rId80"/>
    <p:sldId id="487" r:id="rId81"/>
    <p:sldId id="488" r:id="rId82"/>
    <p:sldId id="489" r:id="rId83"/>
    <p:sldId id="506" r:id="rId84"/>
    <p:sldId id="490" r:id="rId85"/>
    <p:sldId id="491" r:id="rId86"/>
    <p:sldId id="492" r:id="rId87"/>
    <p:sldId id="493" r:id="rId88"/>
    <p:sldId id="494" r:id="rId89"/>
    <p:sldId id="505" r:id="rId90"/>
    <p:sldId id="495" r:id="rId91"/>
    <p:sldId id="496" r:id="rId92"/>
    <p:sldId id="404" r:id="rId93"/>
    <p:sldId id="411" r:id="rId94"/>
    <p:sldId id="497" r:id="rId95"/>
    <p:sldId id="498" r:id="rId96"/>
    <p:sldId id="499" r:id="rId97"/>
    <p:sldId id="352" r:id="rId98"/>
    <p:sldId id="350" r:id="rId99"/>
    <p:sldId id="349" r:id="rId100"/>
  </p:sldIdLst>
  <p:sldSz cx="9144000" cy="6858000" type="screen4x3"/>
  <p:notesSz cx="7010400" cy="9296400"/>
  <p:defaultTextStyle>
    <a:defPPr>
      <a:defRPr lang="en-US"/>
    </a:defPPr>
    <a:lvl1pPr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1pPr>
    <a:lvl2pPr marL="4572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2pPr>
    <a:lvl3pPr marL="9144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3pPr>
    <a:lvl4pPr marL="13716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4pPr>
    <a:lvl5pPr marL="18288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5pPr>
    <a:lvl6pPr marL="2286000" algn="l" defTabSz="914400" rtl="0" eaLnBrk="1" latinLnBrk="0" hangingPunct="1">
      <a:defRPr kern="1200">
        <a:solidFill>
          <a:schemeClr val="tx1"/>
        </a:solidFill>
        <a:latin typeface="Segoe UI" panose="020B0502040204020203" pitchFamily="34" charset="0"/>
        <a:ea typeface="+mn-ea"/>
        <a:cs typeface="+mn-cs"/>
      </a:defRPr>
    </a:lvl6pPr>
    <a:lvl7pPr marL="2743200" algn="l" defTabSz="914400" rtl="0" eaLnBrk="1" latinLnBrk="0" hangingPunct="1">
      <a:defRPr kern="1200">
        <a:solidFill>
          <a:schemeClr val="tx1"/>
        </a:solidFill>
        <a:latin typeface="Segoe UI" panose="020B0502040204020203" pitchFamily="34" charset="0"/>
        <a:ea typeface="+mn-ea"/>
        <a:cs typeface="+mn-cs"/>
      </a:defRPr>
    </a:lvl7pPr>
    <a:lvl8pPr marL="3200400" algn="l" defTabSz="914400" rtl="0" eaLnBrk="1" latinLnBrk="0" hangingPunct="1">
      <a:defRPr kern="1200">
        <a:solidFill>
          <a:schemeClr val="tx1"/>
        </a:solidFill>
        <a:latin typeface="Segoe UI" panose="020B0502040204020203" pitchFamily="34" charset="0"/>
        <a:ea typeface="+mn-ea"/>
        <a:cs typeface="+mn-cs"/>
      </a:defRPr>
    </a:lvl8pPr>
    <a:lvl9pPr marL="3657600" algn="l" defTabSz="914400" rtl="0" eaLnBrk="1" latinLnBrk="0" hangingPunct="1">
      <a:defRPr kern="1200">
        <a:solidFill>
          <a:schemeClr val="tx1"/>
        </a:solidFill>
        <a:latin typeface="Segoe UI" panose="020B0502040204020203"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74578" autoAdjust="0"/>
  </p:normalViewPr>
  <p:slideViewPr>
    <p:cSldViewPr>
      <p:cViewPr varScale="1">
        <p:scale>
          <a:sx n="77" d="100"/>
          <a:sy n="77" d="100"/>
        </p:scale>
        <p:origin x="2544"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handoutMaster" Target="handoutMasters/handout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036F87C-13C8-016C-C2B9-0578AE3EE74A}"/>
              </a:ext>
            </a:extLst>
          </p:cNvPr>
          <p:cNvSpPr>
            <a:spLocks noGrp="1"/>
          </p:cNvSpPr>
          <p:nvPr>
            <p:ph type="hdr" sz="quarter"/>
          </p:nvPr>
        </p:nvSpPr>
        <p:spPr>
          <a:xfrm>
            <a:off x="0" y="0"/>
            <a:ext cx="3038475" cy="466725"/>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ACD65775-BA8D-F2CA-3451-E4255A333D4E}"/>
              </a:ext>
            </a:extLst>
          </p:cNvPr>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725EDF42-8D9D-3A42-9660-789422E7E5F3}" type="datetimeFigureOut">
              <a:rPr lang="en-US"/>
              <a:pPr>
                <a:defRPr/>
              </a:pPr>
              <a:t>6/24/22</a:t>
            </a:fld>
            <a:endParaRPr lang="en-US"/>
          </a:p>
        </p:txBody>
      </p:sp>
      <p:sp>
        <p:nvSpPr>
          <p:cNvPr id="4" name="Footer Placeholder 3">
            <a:extLst>
              <a:ext uri="{FF2B5EF4-FFF2-40B4-BE49-F238E27FC236}">
                <a16:creationId xmlns:a16="http://schemas.microsoft.com/office/drawing/2014/main" id="{05B6D840-58CE-35AF-B0E5-6BE5A95CCB6D}"/>
              </a:ext>
            </a:extLst>
          </p:cNvPr>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a:extLst>
              <a:ext uri="{FF2B5EF4-FFF2-40B4-BE49-F238E27FC236}">
                <a16:creationId xmlns:a16="http://schemas.microsoft.com/office/drawing/2014/main" id="{51DFA8E3-3A62-193B-6260-2E290CDB7B1E}"/>
              </a:ext>
            </a:extLst>
          </p:cNvPr>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510CACFD-4152-594E-9BF0-A979775C96DF}"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26A1C94-0F59-03C2-ED5D-7814FD8B90CD}"/>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77A68CC6-C695-C3E8-7986-7890C5B117A8}"/>
              </a:ext>
            </a:extLst>
          </p:cNvPr>
          <p:cNvSpPr>
            <a:spLocks noGrp="1"/>
          </p:cNvSpPr>
          <p:nvPr>
            <p:ph type="dt" idx="1"/>
          </p:nvPr>
        </p:nvSpPr>
        <p:spPr>
          <a:xfrm>
            <a:off x="3970338" y="0"/>
            <a:ext cx="3038475" cy="465138"/>
          </a:xfrm>
          <a:prstGeom prst="rect">
            <a:avLst/>
          </a:prstGeom>
        </p:spPr>
        <p:txBody>
          <a:bodyPr vert="horz" lIns="93177" tIns="46589" rIns="93177" bIns="46589" rtlCol="0"/>
          <a:lstStyle>
            <a:lvl1pPr algn="r" eaLnBrk="1" fontAlgn="auto" hangingPunct="1">
              <a:spcBef>
                <a:spcPts val="0"/>
              </a:spcBef>
              <a:spcAft>
                <a:spcPts val="0"/>
              </a:spcAft>
              <a:defRPr sz="1200" smtClean="0">
                <a:latin typeface="+mn-lt"/>
              </a:defRPr>
            </a:lvl1pPr>
          </a:lstStyle>
          <a:p>
            <a:pPr>
              <a:defRPr/>
            </a:pPr>
            <a:fld id="{134CAF51-6D95-784E-AF2E-AC7A31CB8762}" type="datetimeFigureOut">
              <a:rPr lang="en-US"/>
              <a:pPr>
                <a:defRPr/>
              </a:pPr>
              <a:t>6/24/22</a:t>
            </a:fld>
            <a:endParaRPr lang="en-US"/>
          </a:p>
        </p:txBody>
      </p:sp>
      <p:sp>
        <p:nvSpPr>
          <p:cNvPr id="4" name="Slide Image Placeholder 3">
            <a:extLst>
              <a:ext uri="{FF2B5EF4-FFF2-40B4-BE49-F238E27FC236}">
                <a16:creationId xmlns:a16="http://schemas.microsoft.com/office/drawing/2014/main" id="{9F7A3FB7-F76A-AAB9-3CBA-7D3E89D862F8}"/>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a:extLst>
              <a:ext uri="{FF2B5EF4-FFF2-40B4-BE49-F238E27FC236}">
                <a16:creationId xmlns:a16="http://schemas.microsoft.com/office/drawing/2014/main" id="{C8362BBC-D30D-C4B8-6147-0811B55F0D9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98CA37F-5955-B412-264C-039DBEBEDB88}"/>
              </a:ext>
            </a:extLst>
          </p:cNvPr>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74E13CB1-9BF0-BDC4-9922-45A4C0E160AE}"/>
              </a:ext>
            </a:extLst>
          </p:cNvPr>
          <p:cNvSpPr>
            <a:spLocks noGrp="1"/>
          </p:cNvSpPr>
          <p:nvPr>
            <p:ph type="sldNum" sz="quarter" idx="5"/>
          </p:nvPr>
        </p:nvSpPr>
        <p:spPr>
          <a:xfrm>
            <a:off x="3970338" y="8829675"/>
            <a:ext cx="3038475" cy="465138"/>
          </a:xfrm>
          <a:prstGeom prst="rect">
            <a:avLst/>
          </a:prstGeom>
        </p:spPr>
        <p:txBody>
          <a:bodyPr vert="horz" lIns="93177" tIns="46589" rIns="93177" bIns="46589" rtlCol="0" anchor="b"/>
          <a:lstStyle>
            <a:lvl1pPr algn="r" eaLnBrk="1" fontAlgn="auto" hangingPunct="1">
              <a:spcBef>
                <a:spcPts val="0"/>
              </a:spcBef>
              <a:spcAft>
                <a:spcPts val="0"/>
              </a:spcAft>
              <a:defRPr sz="1200" smtClean="0">
                <a:latin typeface="+mn-lt"/>
              </a:defRPr>
            </a:lvl1pPr>
          </a:lstStyle>
          <a:p>
            <a:pPr>
              <a:defRPr/>
            </a:pPr>
            <a:fld id="{55D400AC-BDE1-A34F-9680-7A285E1B606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3" Type="http://schemas.openxmlformats.org/officeDocument/2006/relationships/hyperlink" Target="http://www.digitallearn.org/" TargetMode="External"/><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3" Type="http://schemas.openxmlformats.org/officeDocument/2006/relationships/hyperlink" Target="https://www.digitallearn.org/" TargetMode="External"/><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highlight>
                  <a:srgbClr val="FFFF00"/>
                </a:highlight>
              </a:rPr>
              <a:t>INSTRUCTOR NOTE: </a:t>
            </a:r>
            <a:r>
              <a:rPr lang="en-US" i="0" dirty="0">
                <a:highlight>
                  <a:srgbClr val="FFFF00"/>
                </a:highlight>
              </a:rPr>
              <a:t>Please update this slide with the appropriate information:</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Instructor name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Instructor affiliation (for instance, AT&amp;T employee, library staff member, community volunteer, etc.)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Location name</a:t>
            </a:r>
            <a:r>
              <a:rPr lang="en-US" dirty="0">
                <a:effectLst/>
              </a:rPr>
              <a:t> </a:t>
            </a:r>
          </a:p>
          <a:p>
            <a:endParaRPr lang="en-US" dirty="0">
              <a:effectLst/>
              <a:highlight>
                <a:srgbClr val="FFFF00"/>
              </a:highlight>
            </a:endParaRPr>
          </a:p>
          <a:p>
            <a:r>
              <a:rPr lang="en-US" i="1" dirty="0">
                <a:effectLst/>
                <a:highlight>
                  <a:srgbClr val="FFFF00"/>
                </a:highlight>
              </a:rPr>
              <a:t>INSTRUCTOR NOTE:</a:t>
            </a:r>
            <a:r>
              <a:rPr lang="en-US" dirty="0">
                <a:effectLst/>
                <a:highlight>
                  <a:srgbClr val="FFFF00"/>
                </a:highlight>
              </a:rPr>
              <a:t> Before the workshop, please review the Instructor Outline for guidance on what to do to prepare for the workshop. You’ll find notes on how to conduct the workshop and details on what you should do once the workshop ends. </a:t>
            </a:r>
            <a:r>
              <a:rPr lang="en-US" i="0" dirty="0"/>
              <a:t>In that document, slide notations begin on page 5.</a:t>
            </a:r>
          </a:p>
          <a:p>
            <a:endParaRPr lang="en-US" dirty="0"/>
          </a:p>
          <a:p>
            <a:r>
              <a:rPr lang="en-US" sz="1200" kern="1200" dirty="0">
                <a:solidFill>
                  <a:schemeClr val="tx1"/>
                </a:solidFill>
                <a:effectLst/>
                <a:latin typeface="+mn-lt"/>
                <a:ea typeface="+mn-ea"/>
                <a:cs typeface="+mn-cs"/>
              </a:rPr>
              <a:t>Today’s workshop is provided by AT&amp;T and the Public Library Association. </a:t>
            </a:r>
          </a:p>
          <a:p>
            <a:endParaRPr lang="en-US" sz="1200" i="1" kern="1200" dirty="0">
              <a:solidFill>
                <a:schemeClr val="tx1"/>
              </a:solidFill>
              <a:effectLst/>
              <a:latin typeface="+mn-lt"/>
              <a:ea typeface="+mn-ea"/>
              <a:cs typeface="+mn-cs"/>
            </a:endParaRPr>
          </a:p>
          <a:p>
            <a:r>
              <a:rPr lang="en-US" i="1" dirty="0"/>
              <a:t>INSTRUCTOR NOTE: </a:t>
            </a:r>
            <a:r>
              <a:rPr lang="en-US" sz="1200" i="0" kern="1200" dirty="0">
                <a:solidFill>
                  <a:schemeClr val="tx1"/>
                </a:solidFill>
                <a:effectLst/>
                <a:latin typeface="+mn-lt"/>
                <a:ea typeface="+mn-ea"/>
                <a:cs typeface="+mn-cs"/>
              </a:rPr>
              <a:t>Include thank-you to community collaborator if applicable.</a:t>
            </a:r>
          </a:p>
          <a:p>
            <a:endParaRPr lang="en-US" sz="1200" i="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My name is </a:t>
            </a:r>
            <a:r>
              <a:rPr lang="en-US" sz="1200" b="1" kern="1200" dirty="0">
                <a:solidFill>
                  <a:schemeClr val="tx1"/>
                </a:solidFill>
                <a:effectLst/>
                <a:latin typeface="+mn-lt"/>
                <a:ea typeface="+mn-ea"/>
                <a:cs typeface="+mn-cs"/>
              </a:rPr>
              <a:t>&lt;your name here&gt; </a:t>
            </a:r>
            <a:r>
              <a:rPr lang="en-US" sz="1200" kern="1200" dirty="0">
                <a:solidFill>
                  <a:schemeClr val="tx1"/>
                </a:solidFill>
                <a:effectLst/>
                <a:latin typeface="+mn-lt"/>
                <a:ea typeface="+mn-ea"/>
                <a:cs typeface="+mn-cs"/>
              </a:rPr>
              <a:t>and I am </a:t>
            </a:r>
            <a:r>
              <a:rPr lang="en-US" sz="1200" b="1" kern="1200" dirty="0">
                <a:solidFill>
                  <a:schemeClr val="tx1"/>
                </a:solidFill>
                <a:effectLst/>
                <a:latin typeface="+mn-lt"/>
                <a:ea typeface="+mn-ea"/>
                <a:cs typeface="+mn-cs"/>
              </a:rPr>
              <a:t>&lt;brief description of yourself&gt;. </a:t>
            </a:r>
            <a:r>
              <a:rPr lang="en-US" sz="1200" kern="1200" dirty="0">
                <a:solidFill>
                  <a:schemeClr val="tx1"/>
                </a:solidFill>
                <a:effectLst/>
                <a:latin typeface="+mn-lt"/>
                <a:ea typeface="+mn-ea"/>
                <a:cs typeface="+mn-cs"/>
              </a:rPr>
              <a:t>Before we get started here are a few housekeeping items: </a:t>
            </a:r>
            <a:r>
              <a:rPr lang="en-US" sz="1200" b="1" kern="1200" dirty="0">
                <a:solidFill>
                  <a:schemeClr val="tx1"/>
                </a:solidFill>
                <a:effectLst/>
                <a:latin typeface="+mn-lt"/>
                <a:ea typeface="+mn-ea"/>
                <a:cs typeface="+mn-cs"/>
              </a:rPr>
              <a:t>&lt;mention the items that are relevant to your workshop&gt;</a:t>
            </a:r>
            <a:r>
              <a:rPr lang="en-US" sz="1200" kern="1200" dirty="0">
                <a:solidFill>
                  <a:schemeClr val="tx1"/>
                </a:solidFill>
                <a:effectLst/>
                <a:latin typeface="+mn-lt"/>
                <a:ea typeface="+mn-ea"/>
                <a:cs typeface="+mn-cs"/>
              </a:rPr>
              <a:t>:</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Where are the restrooms?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Where are the emergency exits?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When/how to ask questions—Note where to locate the page number on each slide for participants to include if they have questions to ask later.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If you have a cell phone with you, please make sure to either turn it off or set to silent.</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Will there be a break?</a:t>
            </a:r>
          </a:p>
          <a:p>
            <a:endParaRPr lang="en-US" dirty="0">
              <a:highlight>
                <a:srgbClr val="FFFF00"/>
              </a:highlight>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a:t>
            </a:fld>
            <a:endParaRPr lang="en-US" dirty="0"/>
          </a:p>
        </p:txBody>
      </p:sp>
    </p:spTree>
    <p:extLst>
      <p:ext uri="{BB962C8B-B14F-4D97-AF65-F5344CB8AC3E}">
        <p14:creationId xmlns:p14="http://schemas.microsoft.com/office/powerpoint/2010/main" val="38103122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Applications</a:t>
            </a:r>
            <a:r>
              <a:rPr lang="en-US" sz="1200" kern="1200" dirty="0">
                <a:solidFill>
                  <a:schemeClr val="tx1"/>
                </a:solidFill>
                <a:effectLst/>
                <a:latin typeface="+mn-lt"/>
                <a:ea typeface="+mn-ea"/>
                <a:cs typeface="+mn-cs"/>
              </a:rPr>
              <a:t> are tools that allow you to do things on a computer. In today’s example we will use the icon for Microsoft Word, which allows you to open a document. We’ll also take a quick look at the Edge browser, which allows you to search the web, and a calculator, which allows you to do math.</a:t>
            </a:r>
          </a:p>
          <a:p>
            <a:br>
              <a:rPr lang="en-US" sz="1200" kern="1200" dirty="0">
                <a:solidFill>
                  <a:schemeClr val="tx1"/>
                </a:solidFill>
                <a:effectLst/>
                <a:latin typeface="+mn-lt"/>
                <a:ea typeface="+mn-ea"/>
                <a:cs typeface="+mn-cs"/>
              </a:rPr>
            </a:br>
            <a:endParaRPr lang="en-US" dirty="0">
              <a:solidFill>
                <a:srgbClr val="FF0000"/>
              </a:solidFill>
              <a:highlight>
                <a:srgbClr val="FFFF00"/>
              </a:highlight>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10</a:t>
            </a:fld>
            <a:endParaRPr lang="en-US" dirty="0"/>
          </a:p>
        </p:txBody>
      </p:sp>
    </p:spTree>
    <p:extLst>
      <p:ext uri="{BB962C8B-B14F-4D97-AF65-F5344CB8AC3E}">
        <p14:creationId xmlns:p14="http://schemas.microsoft.com/office/powerpoint/2010/main" val="8296275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If you can’t find what you are looking for on your computer—such as a specific file, computer setting, or application—you can use the </a:t>
            </a:r>
            <a:r>
              <a:rPr lang="en-US" sz="1200" b="0" kern="1200" dirty="0">
                <a:solidFill>
                  <a:schemeClr val="tx1"/>
                </a:solidFill>
                <a:effectLst/>
                <a:latin typeface="+mn-lt"/>
                <a:ea typeface="+mn-ea"/>
                <a:cs typeface="+mn-cs"/>
              </a:rPr>
              <a:t>search box </a:t>
            </a:r>
            <a:r>
              <a:rPr lang="en-US" sz="1200" kern="1200" dirty="0">
                <a:solidFill>
                  <a:schemeClr val="tx1"/>
                </a:solidFill>
                <a:effectLst/>
                <a:latin typeface="+mn-lt"/>
                <a:ea typeface="+mn-ea"/>
                <a:cs typeface="+mn-cs"/>
              </a:rPr>
              <a:t>located in the taskbar. The search box will also search for things on the web. The search box is at the bottom left-hand side of the screen.</a:t>
            </a:r>
          </a:p>
        </p:txBody>
      </p:sp>
      <p:sp>
        <p:nvSpPr>
          <p:cNvPr id="4" name="Slide Number Placeholder 3"/>
          <p:cNvSpPr>
            <a:spLocks noGrp="1"/>
          </p:cNvSpPr>
          <p:nvPr>
            <p:ph type="sldNum" sz="quarter" idx="5"/>
          </p:nvPr>
        </p:nvSpPr>
        <p:spPr/>
        <p:txBody>
          <a:bodyPr/>
          <a:lstStyle/>
          <a:p>
            <a:fld id="{0A1A2D79-0A70-4F98-91B6-5265C658D6AD}" type="slidenum">
              <a:rPr lang="en-US" smtClean="0"/>
              <a:t>11</a:t>
            </a:fld>
            <a:endParaRPr lang="en-US" dirty="0"/>
          </a:p>
        </p:txBody>
      </p:sp>
    </p:spTree>
    <p:extLst>
      <p:ext uri="{BB962C8B-B14F-4D97-AF65-F5344CB8AC3E}">
        <p14:creationId xmlns:p14="http://schemas.microsoft.com/office/powerpoint/2010/main" val="1141913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To search for a file, type a word or phrase in the search box. In this example we are searching for a “to do list.” </a:t>
            </a:r>
          </a:p>
          <a:p>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Please use the “To Do List” document that you downloaded from the lesson materials before the workshop began. </a:t>
            </a:r>
          </a:p>
        </p:txBody>
      </p:sp>
      <p:sp>
        <p:nvSpPr>
          <p:cNvPr id="4" name="Slide Number Placeholder 3"/>
          <p:cNvSpPr>
            <a:spLocks noGrp="1"/>
          </p:cNvSpPr>
          <p:nvPr>
            <p:ph type="sldNum" sz="quarter" idx="5"/>
          </p:nvPr>
        </p:nvSpPr>
        <p:spPr/>
        <p:txBody>
          <a:bodyPr/>
          <a:lstStyle/>
          <a:p>
            <a:fld id="{0A1A2D79-0A70-4F98-91B6-5265C658D6AD}" type="slidenum">
              <a:rPr lang="en-US" smtClean="0"/>
              <a:t>12</a:t>
            </a:fld>
            <a:endParaRPr lang="en-US" dirty="0"/>
          </a:p>
        </p:txBody>
      </p:sp>
    </p:spTree>
    <p:extLst>
      <p:ext uri="{BB962C8B-B14F-4D97-AF65-F5344CB8AC3E}">
        <p14:creationId xmlns:p14="http://schemas.microsoft.com/office/powerpoint/2010/main" val="9572422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And the file opens!</a:t>
            </a:r>
            <a:r>
              <a:rPr lang="en-US" dirty="0">
                <a:effectLst/>
              </a:rPr>
              <a:t> </a:t>
            </a:r>
          </a:p>
          <a:p>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If you’re doing a live demonstration, </a:t>
            </a:r>
            <a:r>
              <a:rPr lang="en-US" sz="1200" i="0" strike="noStrike" kern="1200" dirty="0">
                <a:solidFill>
                  <a:schemeClr val="tx1"/>
                </a:solidFill>
                <a:effectLst/>
                <a:latin typeface="+mn-lt"/>
                <a:ea typeface="+mn-ea"/>
                <a:cs typeface="+mn-cs"/>
              </a:rPr>
              <a:t>close or minimize </a:t>
            </a:r>
            <a:r>
              <a:rPr lang="en-US" sz="1200" i="0" kern="1200" dirty="0">
                <a:solidFill>
                  <a:schemeClr val="tx1"/>
                </a:solidFill>
                <a:effectLst/>
                <a:latin typeface="+mn-lt"/>
                <a:ea typeface="+mn-ea"/>
                <a:cs typeface="+mn-cs"/>
              </a:rPr>
              <a:t>the file before moving to the next task. </a:t>
            </a:r>
          </a:p>
        </p:txBody>
      </p:sp>
      <p:sp>
        <p:nvSpPr>
          <p:cNvPr id="4" name="Slide Number Placeholder 3"/>
          <p:cNvSpPr>
            <a:spLocks noGrp="1"/>
          </p:cNvSpPr>
          <p:nvPr>
            <p:ph type="sldNum" sz="quarter" idx="5"/>
          </p:nvPr>
        </p:nvSpPr>
        <p:spPr/>
        <p:txBody>
          <a:bodyPr/>
          <a:lstStyle/>
          <a:p>
            <a:fld id="{0A1A2D79-0A70-4F98-91B6-5265C658D6AD}" type="slidenum">
              <a:rPr lang="en-US" smtClean="0"/>
              <a:t>13</a:t>
            </a:fld>
            <a:endParaRPr lang="en-US" dirty="0"/>
          </a:p>
        </p:txBody>
      </p:sp>
    </p:spTree>
    <p:extLst>
      <p:ext uri="{BB962C8B-B14F-4D97-AF65-F5344CB8AC3E}">
        <p14:creationId xmlns:p14="http://schemas.microsoft.com/office/powerpoint/2010/main" val="3052152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Back on the desktop, we can see that the taskbar also includes the Windows icon. While the taskbar has the most commonly used applications on it, it may not have all of the applications available on this particular computer.</a:t>
            </a:r>
          </a:p>
          <a:p>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Demonstrate taskbar features and invite learners to follow along if computers are available. </a:t>
            </a:r>
          </a:p>
        </p:txBody>
      </p:sp>
      <p:sp>
        <p:nvSpPr>
          <p:cNvPr id="4" name="Slide Number Placeholder 3"/>
          <p:cNvSpPr>
            <a:spLocks noGrp="1"/>
          </p:cNvSpPr>
          <p:nvPr>
            <p:ph type="sldNum" sz="quarter" idx="5"/>
          </p:nvPr>
        </p:nvSpPr>
        <p:spPr/>
        <p:txBody>
          <a:bodyPr/>
          <a:lstStyle/>
          <a:p>
            <a:fld id="{0A1A2D79-0A70-4F98-91B6-5265C658D6AD}" type="slidenum">
              <a:rPr lang="en-US" smtClean="0"/>
              <a:t>14</a:t>
            </a:fld>
            <a:endParaRPr lang="en-US" dirty="0"/>
          </a:p>
        </p:txBody>
      </p:sp>
    </p:spTree>
    <p:extLst>
      <p:ext uri="{BB962C8B-B14F-4D97-AF65-F5344CB8AC3E}">
        <p14:creationId xmlns:p14="http://schemas.microsoft.com/office/powerpoint/2010/main" val="1988186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When you click on the Windows icon, it will launch the </a:t>
            </a:r>
            <a:r>
              <a:rPr lang="en-US" sz="1200" b="0" kern="1200" dirty="0">
                <a:solidFill>
                  <a:schemeClr val="tx1"/>
                </a:solidFill>
                <a:effectLst/>
                <a:latin typeface="+mn-lt"/>
                <a:ea typeface="+mn-ea"/>
                <a:cs typeface="+mn-cs"/>
              </a:rPr>
              <a:t>Start menu. </a:t>
            </a:r>
            <a:r>
              <a:rPr lang="en-US" sz="1200" kern="1200" dirty="0">
                <a:solidFill>
                  <a:schemeClr val="tx1"/>
                </a:solidFill>
                <a:effectLst/>
                <a:latin typeface="+mn-lt"/>
                <a:ea typeface="+mn-ea"/>
                <a:cs typeface="+mn-cs"/>
              </a:rPr>
              <a:t>The Start menu allows you to see all of the computer’s applications.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Start menu is another way you can open applications available on the computer, such as Microsoft Word. </a:t>
            </a:r>
          </a:p>
        </p:txBody>
      </p:sp>
      <p:sp>
        <p:nvSpPr>
          <p:cNvPr id="4" name="Slide Number Placeholder 3"/>
          <p:cNvSpPr>
            <a:spLocks noGrp="1"/>
          </p:cNvSpPr>
          <p:nvPr>
            <p:ph type="sldNum" sz="quarter" idx="5"/>
          </p:nvPr>
        </p:nvSpPr>
        <p:spPr/>
        <p:txBody>
          <a:bodyPr/>
          <a:lstStyle/>
          <a:p>
            <a:fld id="{0A1A2D79-0A70-4F98-91B6-5265C658D6AD}" type="slidenum">
              <a:rPr lang="en-US" smtClean="0"/>
              <a:t>15</a:t>
            </a:fld>
            <a:endParaRPr lang="en-US" dirty="0"/>
          </a:p>
        </p:txBody>
      </p:sp>
    </p:spTree>
    <p:extLst>
      <p:ext uri="{BB962C8B-B14F-4D97-AF65-F5344CB8AC3E}">
        <p14:creationId xmlns:p14="http://schemas.microsoft.com/office/powerpoint/2010/main" val="9467686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a:t>
            </a:r>
            <a:r>
              <a:rPr lang="en-US" sz="1200" b="0" kern="1200" dirty="0">
                <a:solidFill>
                  <a:schemeClr val="tx1"/>
                </a:solidFill>
                <a:effectLst/>
                <a:latin typeface="+mn-lt"/>
                <a:ea typeface="+mn-ea"/>
                <a:cs typeface="+mn-cs"/>
              </a:rPr>
              <a:t>power button </a:t>
            </a:r>
            <a:r>
              <a:rPr lang="en-US" sz="1200" kern="1200" dirty="0">
                <a:solidFill>
                  <a:schemeClr val="tx1"/>
                </a:solidFill>
                <a:effectLst/>
                <a:latin typeface="+mn-lt"/>
                <a:ea typeface="+mn-ea"/>
                <a:cs typeface="+mn-cs"/>
              </a:rPr>
              <a:t>opens a menu where you can choose to restart the computer, shut it down, or put it into sleep mode.</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16</a:t>
            </a:fld>
            <a:endParaRPr lang="en-US" dirty="0"/>
          </a:p>
        </p:txBody>
      </p:sp>
    </p:spTree>
    <p:extLst>
      <p:ext uri="{BB962C8B-B14F-4D97-AF65-F5344CB8AC3E}">
        <p14:creationId xmlns:p14="http://schemas.microsoft.com/office/powerpoint/2010/main" val="11667553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When you click on the name of the </a:t>
            </a:r>
            <a:r>
              <a:rPr lang="en-US" sz="1200" b="0" kern="1200" dirty="0">
                <a:solidFill>
                  <a:schemeClr val="tx1"/>
                </a:solidFill>
                <a:effectLst/>
                <a:latin typeface="+mn-lt"/>
                <a:ea typeface="+mn-ea"/>
                <a:cs typeface="+mn-cs"/>
              </a:rPr>
              <a:t>account, </a:t>
            </a:r>
            <a:r>
              <a:rPr lang="en-US" sz="1200" kern="1200" dirty="0">
                <a:solidFill>
                  <a:schemeClr val="tx1"/>
                </a:solidFill>
                <a:effectLst/>
                <a:latin typeface="+mn-lt"/>
                <a:ea typeface="+mn-ea"/>
                <a:cs typeface="+mn-cs"/>
              </a:rPr>
              <a:t>which in this example is Celine, in the Start menu, the account menu appears. From this menu you can sign out of your account, lock your account, or change settings that are unique to your account on the computer.</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17</a:t>
            </a:fld>
            <a:endParaRPr lang="en-US" dirty="0"/>
          </a:p>
        </p:txBody>
      </p:sp>
    </p:spTree>
    <p:extLst>
      <p:ext uri="{BB962C8B-B14F-4D97-AF65-F5344CB8AC3E}">
        <p14:creationId xmlns:p14="http://schemas.microsoft.com/office/powerpoint/2010/main" val="12619617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you click on Start, the left menu collapses so that you can see a list of all the applications available on the computer in alphabetical order.</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18</a:t>
            </a:fld>
            <a:endParaRPr lang="en-US" dirty="0"/>
          </a:p>
        </p:txBody>
      </p:sp>
    </p:spTree>
    <p:extLst>
      <p:ext uri="{BB962C8B-B14F-4D97-AF65-F5344CB8AC3E}">
        <p14:creationId xmlns:p14="http://schemas.microsoft.com/office/powerpoint/2010/main" val="5252470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To close the menu, click on the Windows icon.</a:t>
            </a:r>
          </a:p>
        </p:txBody>
      </p:sp>
      <p:sp>
        <p:nvSpPr>
          <p:cNvPr id="4" name="Slide Number Placeholder 3"/>
          <p:cNvSpPr>
            <a:spLocks noGrp="1"/>
          </p:cNvSpPr>
          <p:nvPr>
            <p:ph type="sldNum" sz="quarter" idx="5"/>
          </p:nvPr>
        </p:nvSpPr>
        <p:spPr/>
        <p:txBody>
          <a:bodyPr/>
          <a:lstStyle/>
          <a:p>
            <a:fld id="{0A1A2D79-0A70-4F98-91B6-5265C658D6AD}" type="slidenum">
              <a:rPr lang="en-US" smtClean="0"/>
              <a:t>19</a:t>
            </a:fld>
            <a:endParaRPr lang="en-US" dirty="0"/>
          </a:p>
        </p:txBody>
      </p:sp>
    </p:spTree>
    <p:extLst>
      <p:ext uri="{BB962C8B-B14F-4D97-AF65-F5344CB8AC3E}">
        <p14:creationId xmlns:p14="http://schemas.microsoft.com/office/powerpoint/2010/main" val="5002421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today’s workshop you will learn about a computer’s operating system.</a:t>
            </a:r>
            <a:endParaRPr lang="en-US" dirty="0"/>
          </a:p>
          <a:p>
            <a:endParaRPr lang="en-US" b="0" dirty="0"/>
          </a:p>
          <a:p>
            <a:r>
              <a:rPr lang="en-US" b="1" dirty="0"/>
              <a:t>Introduction </a:t>
            </a:r>
          </a:p>
          <a:p>
            <a:pPr marL="628650" lvl="1" indent="-171450">
              <a:buFont typeface="Arial" panose="020B0604020202020204" pitchFamily="34" charset="0"/>
              <a:buChar char="•"/>
            </a:pPr>
            <a:r>
              <a:rPr lang="en-US" dirty="0"/>
              <a:t>Learn about operating systems</a:t>
            </a:r>
          </a:p>
          <a:p>
            <a:r>
              <a:rPr lang="en-US" b="1" dirty="0"/>
              <a:t>Skill Building</a:t>
            </a:r>
          </a:p>
          <a:p>
            <a:pPr marL="628650" lvl="1" indent="-171450">
              <a:buFont typeface="Arial" panose="020B0604020202020204" pitchFamily="34" charset="0"/>
              <a:buChar char="•"/>
            </a:pPr>
            <a:r>
              <a:rPr lang="en-US" dirty="0"/>
              <a:t>Find and navigate the desktop</a:t>
            </a:r>
          </a:p>
          <a:p>
            <a:pPr marL="628650" lvl="1" indent="-171450">
              <a:buFont typeface="Arial" panose="020B0604020202020204" pitchFamily="34" charset="0"/>
              <a:buChar char="•"/>
            </a:pPr>
            <a:r>
              <a:rPr lang="en-US" dirty="0"/>
              <a:t>Find and organize files and folders</a:t>
            </a:r>
          </a:p>
          <a:p>
            <a:pPr marL="628650" lvl="1" indent="-171450">
              <a:buFont typeface="Arial" panose="020B0604020202020204" pitchFamily="34" charset="0"/>
              <a:buChar char="•"/>
            </a:pPr>
            <a:r>
              <a:rPr lang="en-US" dirty="0"/>
              <a:t>Manage the windows of an application</a:t>
            </a:r>
          </a:p>
          <a:p>
            <a:pPr marL="628650" lvl="1" indent="-171450">
              <a:buFont typeface="Arial" panose="020B0604020202020204" pitchFamily="34" charset="0"/>
              <a:buChar char="•"/>
            </a:pPr>
            <a:r>
              <a:rPr lang="en-US" dirty="0"/>
              <a:t>Save and close files</a:t>
            </a:r>
          </a:p>
          <a:p>
            <a:pPr marL="628650" lvl="1" indent="-171450">
              <a:buFont typeface="Arial" panose="020B0604020202020204" pitchFamily="34" charset="0"/>
              <a:buChar char="•"/>
            </a:pPr>
            <a:r>
              <a:rPr lang="en-US" dirty="0"/>
              <a:t>Delete files</a:t>
            </a:r>
          </a:p>
          <a:p>
            <a:r>
              <a:rPr lang="en-US" b="1" dirty="0"/>
              <a:t>Tips for Using a PC </a:t>
            </a:r>
          </a:p>
          <a:p>
            <a:r>
              <a:rPr lang="en-US" b="1" dirty="0"/>
              <a:t>Practice</a:t>
            </a:r>
            <a:endParaRPr lang="en-US" b="0" dirty="0"/>
          </a:p>
          <a:p>
            <a:endParaRPr lang="en-US" b="1" dirty="0"/>
          </a:p>
          <a:p>
            <a:r>
              <a:rPr lang="en-US" b="0" dirty="0"/>
              <a:t>Let’s get started!</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2</a:t>
            </a:fld>
            <a:endParaRPr lang="en-US" dirty="0"/>
          </a:p>
        </p:txBody>
      </p:sp>
    </p:spTree>
    <p:extLst>
      <p:ext uri="{BB962C8B-B14F-4D97-AF65-F5344CB8AC3E}">
        <p14:creationId xmlns:p14="http://schemas.microsoft.com/office/powerpoint/2010/main" val="23591848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And the menu closes.</a:t>
            </a:r>
          </a:p>
        </p:txBody>
      </p:sp>
      <p:sp>
        <p:nvSpPr>
          <p:cNvPr id="4" name="Slide Number Placeholder 3"/>
          <p:cNvSpPr>
            <a:spLocks noGrp="1"/>
          </p:cNvSpPr>
          <p:nvPr>
            <p:ph type="sldNum" sz="quarter" idx="5"/>
          </p:nvPr>
        </p:nvSpPr>
        <p:spPr/>
        <p:txBody>
          <a:bodyPr/>
          <a:lstStyle/>
          <a:p>
            <a:fld id="{0A1A2D79-0A70-4F98-91B6-5265C658D6AD}" type="slidenum">
              <a:rPr lang="en-US" smtClean="0"/>
              <a:t>20</a:t>
            </a:fld>
            <a:endParaRPr lang="en-US" dirty="0"/>
          </a:p>
        </p:txBody>
      </p:sp>
    </p:spTree>
    <p:extLst>
      <p:ext uri="{BB962C8B-B14F-4D97-AF65-F5344CB8AC3E}">
        <p14:creationId xmlns:p14="http://schemas.microsoft.com/office/powerpoint/2010/main" val="6534568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the PowerPoint slide for this part of the presentation, even if you are doing a live demonstration.</a:t>
            </a:r>
            <a:endParaRPr lang="en-US" sz="1200" i="0" strike="sng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There’s more than one way to open an application on the computer. You can double-click on the Desktop icon, click on the Taskbar icon, select it from the Start menu, and search for it using the Search box.</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Before moving to Activity 1, review “parking lot” questions. If there are no questions in the parking lot, ask the attendees if they have any questions before you move to Activity 1.</a:t>
            </a:r>
            <a:endParaRPr lang="en-US" sz="1200" b="0" i="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21</a:t>
            </a:fld>
            <a:endParaRPr lang="en-US" dirty="0"/>
          </a:p>
        </p:txBody>
      </p:sp>
    </p:spTree>
    <p:extLst>
      <p:ext uri="{BB962C8B-B14F-4D97-AF65-F5344CB8AC3E}">
        <p14:creationId xmlns:p14="http://schemas.microsoft.com/office/powerpoint/2010/main" val="33514488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i="0" dirty="0"/>
              <a:t>Point attendees to Activity 1 on Activity Sheet page 1. </a:t>
            </a:r>
            <a:r>
              <a:rPr lang="en-US" sz="1200" i="0" kern="1200" dirty="0">
                <a:solidFill>
                  <a:schemeClr val="tx1"/>
                </a:solidFill>
                <a:effectLst/>
                <a:latin typeface="+mn-lt"/>
                <a:ea typeface="+mn-ea"/>
                <a:cs typeface="+mn-cs"/>
              </a:rPr>
              <a:t>Review the topics in this section. Go to the desktop. Ask the learners to call out the answers to the questions on the next slide. If the learners have computers, encourage them to follow along on their computers. Encourage them to call out answers, and then confirm the correct answer to have them update their Activity Sheet.</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22</a:t>
            </a:fld>
            <a:endParaRPr lang="en-US" dirty="0"/>
          </a:p>
        </p:txBody>
      </p:sp>
    </p:spTree>
    <p:extLst>
      <p:ext uri="{BB962C8B-B14F-4D97-AF65-F5344CB8AC3E}">
        <p14:creationId xmlns:p14="http://schemas.microsoft.com/office/powerpoint/2010/main" val="23644608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INSTRUCTOR NOTE: </a:t>
            </a:r>
            <a:r>
              <a:rPr lang="en-US" i="0" dirty="0"/>
              <a:t>Use the slide to debrief the activity or as a guide for yourself if you are doing a demonstration. For each question, demonstrate the answer.</a:t>
            </a:r>
          </a:p>
          <a:p>
            <a:pPr lvl="0"/>
            <a:endParaRPr lang="en-US" sz="1200" kern="1200" dirty="0">
              <a:solidFill>
                <a:schemeClr val="tx1"/>
              </a:solidFill>
              <a:effectLst/>
              <a:latin typeface="+mn-lt"/>
              <a:ea typeface="+mn-ea"/>
              <a:cs typeface="+mn-cs"/>
            </a:endParaRPr>
          </a:p>
          <a:p>
            <a:pPr marL="82296" indent="0">
              <a:buNone/>
            </a:pPr>
            <a:r>
              <a:rPr lang="en-US" sz="1200" dirty="0">
                <a:solidFill>
                  <a:schemeClr val="tx1"/>
                </a:solidFill>
              </a:rPr>
              <a:t>1. Name three ways in which you can open an application like Microsoft Word or the Edge browser. </a:t>
            </a:r>
          </a:p>
          <a:p>
            <a:pPr marL="82296" indent="0">
              <a:buNone/>
            </a:pPr>
            <a:r>
              <a:rPr lang="en-US" sz="1200" b="1" dirty="0">
                <a:solidFill>
                  <a:schemeClr val="tx1"/>
                </a:solidFill>
              </a:rPr>
              <a:t>Answers:</a:t>
            </a:r>
          </a:p>
          <a:p>
            <a:pPr marL="82296" indent="0">
              <a:buNone/>
            </a:pPr>
            <a:r>
              <a:rPr lang="en-US" sz="1200" dirty="0">
                <a:solidFill>
                  <a:schemeClr val="tx1"/>
                </a:solidFill>
              </a:rPr>
              <a:t>a. From the Desktop shortcut</a:t>
            </a:r>
          </a:p>
          <a:p>
            <a:pPr marL="82296" indent="0">
              <a:buNone/>
            </a:pPr>
            <a:r>
              <a:rPr lang="en-US" sz="1200" dirty="0">
                <a:solidFill>
                  <a:schemeClr val="tx1"/>
                </a:solidFill>
              </a:rPr>
              <a:t>b. From the Start menu</a:t>
            </a:r>
          </a:p>
          <a:p>
            <a:pPr marL="82296" indent="0">
              <a:buNone/>
            </a:pPr>
            <a:r>
              <a:rPr lang="en-US" sz="1200" dirty="0">
                <a:solidFill>
                  <a:schemeClr val="tx1"/>
                </a:solidFill>
              </a:rPr>
              <a:t>c. From the taskbar</a:t>
            </a:r>
          </a:p>
          <a:p>
            <a:pPr marL="82296" indent="0">
              <a:buNone/>
            </a:pPr>
            <a:r>
              <a:rPr lang="en-US" sz="1200" b="1" dirty="0">
                <a:solidFill>
                  <a:schemeClr val="tx1"/>
                </a:solidFill>
              </a:rPr>
              <a:t> </a:t>
            </a:r>
            <a:endParaRPr lang="en-US" sz="1100" dirty="0">
              <a:solidFill>
                <a:schemeClr val="tx1"/>
              </a:solidFill>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2. If you want to search for a file on your computer, where would you enter your search term? </a:t>
            </a:r>
            <a:br>
              <a:rPr lang="en-US" sz="1200" kern="1200" dirty="0">
                <a:solidFill>
                  <a:schemeClr val="tx1"/>
                </a:solidFill>
                <a:effectLst/>
                <a:latin typeface="+mn-lt"/>
                <a:ea typeface="+mn-ea"/>
                <a:cs typeface="+mn-cs"/>
              </a:rPr>
            </a:b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the search term “To Do List” to find the file “To Do List End of Year Party.docx.” </a:t>
            </a:r>
          </a:p>
          <a:p>
            <a:pPr marL="82296" indent="0">
              <a:buNone/>
            </a:pPr>
            <a:r>
              <a:rPr lang="en-US" sz="1200" b="1" dirty="0">
                <a:solidFill>
                  <a:schemeClr val="tx1"/>
                </a:solidFill>
              </a:rPr>
              <a:t>Answer: </a:t>
            </a:r>
            <a:r>
              <a:rPr lang="en-US" sz="1200" dirty="0">
                <a:solidFill>
                  <a:schemeClr val="tx1"/>
                </a:solidFill>
              </a:rPr>
              <a:t>In the search box, which is in the taskbar.</a:t>
            </a:r>
          </a:p>
          <a:p>
            <a:pPr marL="82296" indent="0">
              <a:buNone/>
            </a:pPr>
            <a:r>
              <a:rPr lang="en-US" sz="1200" b="1" dirty="0">
                <a:solidFill>
                  <a:schemeClr val="tx1"/>
                </a:solidFill>
              </a:rPr>
              <a:t> </a:t>
            </a:r>
            <a:endParaRPr lang="en-US" sz="1100" dirty="0">
              <a:solidFill>
                <a:schemeClr val="tx1"/>
              </a:solidFill>
            </a:endParaRPr>
          </a:p>
          <a:p>
            <a:pPr marL="82296" indent="0">
              <a:buNone/>
            </a:pPr>
            <a:r>
              <a:rPr lang="en-US" sz="1200" dirty="0">
                <a:solidFill>
                  <a:schemeClr val="tx1"/>
                </a:solidFill>
              </a:rPr>
              <a:t>3. Where would you click to shut down the computer? </a:t>
            </a:r>
          </a:p>
          <a:p>
            <a:pPr marL="82296" indent="0">
              <a:buNone/>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Only the Instructor should demonstrate the answer. Do so without clicking on Shut Down.</a:t>
            </a:r>
            <a:r>
              <a:rPr lang="en-US" i="0" dirty="0">
                <a:effectLst/>
              </a:rPr>
              <a:t> </a:t>
            </a:r>
          </a:p>
          <a:p>
            <a:pPr marL="82296" indent="0">
              <a:buNone/>
            </a:pPr>
            <a:r>
              <a:rPr lang="en-US" sz="1200" b="1" dirty="0">
                <a:solidFill>
                  <a:schemeClr val="tx1"/>
                </a:solidFill>
              </a:rPr>
              <a:t>Answer:</a:t>
            </a:r>
            <a:r>
              <a:rPr lang="en-US" sz="1200" dirty="0">
                <a:solidFill>
                  <a:schemeClr val="tx1"/>
                </a:solidFill>
              </a:rPr>
              <a:t> Start menu</a:t>
            </a:r>
            <a:endParaRPr lang="en-US"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After learners complete Activity 1: </a:t>
            </a:r>
            <a:r>
              <a:rPr lang="en-US" sz="1200" b="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Great job, everyone! In the next section, you’ll learn how to use files and folders.”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0A1A2D79-0A70-4F98-91B6-5265C658D6AD}" type="slidenum">
              <a:rPr lang="en-US" smtClean="0"/>
              <a:t>23</a:t>
            </a:fld>
            <a:endParaRPr lang="en-US" dirty="0"/>
          </a:p>
        </p:txBody>
      </p:sp>
    </p:spTree>
    <p:extLst>
      <p:ext uri="{BB962C8B-B14F-4D97-AF65-F5344CB8AC3E}">
        <p14:creationId xmlns:p14="http://schemas.microsoft.com/office/powerpoint/2010/main" val="33729006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For the “Files and Folders” section (slides 24 through 51), use PowerPoint or a live demonstration.</a:t>
            </a:r>
          </a:p>
          <a:p>
            <a:pPr lvl="0"/>
            <a:endParaRPr lang="en-US" sz="1200" strike="sngStrike"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What is a file? A file is a package of information. </a:t>
            </a:r>
          </a:p>
          <a:p>
            <a:pPr lvl="0"/>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24</a:t>
            </a:fld>
            <a:endParaRPr lang="en-US" dirty="0"/>
          </a:p>
        </p:txBody>
      </p:sp>
    </p:spTree>
    <p:extLst>
      <p:ext uri="{BB962C8B-B14F-4D97-AF65-F5344CB8AC3E}">
        <p14:creationId xmlns:p14="http://schemas.microsoft.com/office/powerpoint/2010/main" val="42501293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Applications are software or tools that allow you to perform tasks. Some applications allow you to work on text documents. Others allow you to edit pictures, watch videos, listen to music, or access the internet.</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25</a:t>
            </a:fld>
            <a:endParaRPr lang="en-US" dirty="0"/>
          </a:p>
        </p:txBody>
      </p:sp>
    </p:spTree>
    <p:extLst>
      <p:ext uri="{BB962C8B-B14F-4D97-AF65-F5344CB8AC3E}">
        <p14:creationId xmlns:p14="http://schemas.microsoft.com/office/powerpoint/2010/main" val="29685084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As we learned, there is more than one way to open a file. You can double-click on the Desktop icon or in the taskbar Start menu. You can also search for the file using the search box, click on the taskbar icon, or select it from the Start menu.</a:t>
            </a:r>
          </a:p>
        </p:txBody>
      </p:sp>
      <p:sp>
        <p:nvSpPr>
          <p:cNvPr id="4" name="Slide Number Placeholder 3"/>
          <p:cNvSpPr>
            <a:spLocks noGrp="1"/>
          </p:cNvSpPr>
          <p:nvPr>
            <p:ph type="sldNum" sz="quarter" idx="5"/>
          </p:nvPr>
        </p:nvSpPr>
        <p:spPr/>
        <p:txBody>
          <a:bodyPr/>
          <a:lstStyle/>
          <a:p>
            <a:fld id="{0A1A2D79-0A70-4F98-91B6-5265C658D6AD}" type="slidenum">
              <a:rPr lang="en-US" smtClean="0"/>
              <a:t>26</a:t>
            </a:fld>
            <a:endParaRPr lang="en-US" dirty="0"/>
          </a:p>
        </p:txBody>
      </p:sp>
    </p:spTree>
    <p:extLst>
      <p:ext uri="{BB962C8B-B14F-4D97-AF65-F5344CB8AC3E}">
        <p14:creationId xmlns:p14="http://schemas.microsoft.com/office/powerpoint/2010/main" val="26674564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Any time you open a file, it will open inside a related software application. </a:t>
            </a:r>
          </a:p>
        </p:txBody>
      </p:sp>
      <p:sp>
        <p:nvSpPr>
          <p:cNvPr id="4" name="Slide Number Placeholder 3"/>
          <p:cNvSpPr>
            <a:spLocks noGrp="1"/>
          </p:cNvSpPr>
          <p:nvPr>
            <p:ph type="sldNum" sz="quarter" idx="5"/>
          </p:nvPr>
        </p:nvSpPr>
        <p:spPr/>
        <p:txBody>
          <a:bodyPr/>
          <a:lstStyle/>
          <a:p>
            <a:fld id="{0A1A2D79-0A70-4F98-91B6-5265C658D6AD}" type="slidenum">
              <a:rPr lang="en-US" smtClean="0"/>
              <a:t>27</a:t>
            </a:fld>
            <a:endParaRPr lang="en-US" dirty="0"/>
          </a:p>
        </p:txBody>
      </p:sp>
    </p:spTree>
    <p:extLst>
      <p:ext uri="{BB962C8B-B14F-4D97-AF65-F5344CB8AC3E}">
        <p14:creationId xmlns:p14="http://schemas.microsoft.com/office/powerpoint/2010/main" val="42540309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folder provides a method for storing and organizing files, just like the folders you’d find on a physical desk.</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kern="1200" dirty="0">
                <a:solidFill>
                  <a:schemeClr val="tx1"/>
                </a:solidFill>
                <a:effectLst/>
                <a:latin typeface="+mn-lt"/>
                <a:ea typeface="+mn-ea"/>
                <a:cs typeface="+mn-cs"/>
              </a:rPr>
              <a:t>Please use the “Celine’s Documents” folder, which you downloaded before the class, as an example.</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28</a:t>
            </a:fld>
            <a:endParaRPr lang="en-US" dirty="0"/>
          </a:p>
        </p:txBody>
      </p:sp>
    </p:spTree>
    <p:extLst>
      <p:ext uri="{BB962C8B-B14F-4D97-AF65-F5344CB8AC3E}">
        <p14:creationId xmlns:p14="http://schemas.microsoft.com/office/powerpoint/2010/main" val="10028786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When you double-click a folder, it will open the folder and show the files inside.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Let’s open Celine’s folder by double-clicking it and selecting the file End of Year Party.docx. To open the file, you double-click End of Year Party.docx.</a:t>
            </a:r>
          </a:p>
          <a:p>
            <a:br>
              <a:rPr lang="en-US" sz="1200" kern="1200" dirty="0">
                <a:solidFill>
                  <a:schemeClr val="tx1"/>
                </a:solidFill>
                <a:effectLst/>
                <a:latin typeface="+mn-lt"/>
                <a:ea typeface="+mn-ea"/>
                <a:cs typeface="+mn-cs"/>
              </a:rPr>
            </a:b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Please use the “Celine’s Documents” folder and End of Year Party.docx file for examples. You should have downloaded these before class began. If you’re doing a live demonstration, close the folder before moving to the next task.</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29</a:t>
            </a:fld>
            <a:endParaRPr lang="en-US" dirty="0"/>
          </a:p>
        </p:txBody>
      </p:sp>
    </p:spTree>
    <p:extLst>
      <p:ext uri="{BB962C8B-B14F-4D97-AF65-F5344CB8AC3E}">
        <p14:creationId xmlns:p14="http://schemas.microsoft.com/office/powerpoint/2010/main" val="28727785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INSTRUCTOR NOTE: </a:t>
            </a:r>
            <a:r>
              <a:rPr lang="en-US" sz="12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Ask learners the question on the slide. Lead learners in a brief discussion about what people can do with a computer. Allow a moment for the learners to think about it, and then proceed with the conversation. Examples include: </a:t>
            </a:r>
            <a:r>
              <a:rPr lang="en-US" sz="1200" i="0" kern="1200" dirty="0">
                <a:solidFill>
                  <a:schemeClr val="tx1"/>
                </a:solidFill>
                <a:effectLst/>
                <a:latin typeface="+mn-lt"/>
                <a:ea typeface="+mn-ea"/>
                <a:cs typeface="+mn-cs"/>
              </a:rPr>
              <a:t>create online accounts, email family and friends, shop online, apply for jobs, communicate with children’s teachers, and so on. </a:t>
            </a:r>
            <a:r>
              <a:rPr lang="en-US" sz="1200" i="0" kern="1200" dirty="0">
                <a:solidFill>
                  <a:schemeClr val="tx1"/>
                </a:solidFill>
                <a:effectLst/>
                <a:latin typeface="Calibri" panose="020F0502020204030204" pitchFamily="34" charset="0"/>
                <a:ea typeface="+mn-ea"/>
                <a:cs typeface="Times New Roman" panose="02020603050405020304" pitchFamily="18" charset="0"/>
              </a:rPr>
              <a:t>The conversation should last two or three minutes at most.</a:t>
            </a:r>
            <a:endParaRPr lang="en-US" sz="12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a:t>
            </a:fld>
            <a:endParaRPr lang="en-US" dirty="0"/>
          </a:p>
        </p:txBody>
      </p:sp>
    </p:spTree>
    <p:extLst>
      <p:ext uri="{BB962C8B-B14F-4D97-AF65-F5344CB8AC3E}">
        <p14:creationId xmlns:p14="http://schemas.microsoft.com/office/powerpoint/2010/main" val="1980166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strike="noStrike" kern="1200" dirty="0">
                <a:solidFill>
                  <a:schemeClr val="tx1"/>
                </a:solidFill>
                <a:effectLst/>
                <a:latin typeface="+mn-lt"/>
                <a:ea typeface="+mn-ea"/>
                <a:cs typeface="+mn-cs"/>
              </a:rPr>
              <a:t>The document file opens.</a:t>
            </a:r>
            <a:br>
              <a:rPr lang="en-US" sz="1200" strike="noStrike" kern="1200" dirty="0">
                <a:solidFill>
                  <a:schemeClr val="tx1"/>
                </a:solidFill>
                <a:effectLst/>
                <a:latin typeface="+mn-lt"/>
                <a:ea typeface="+mn-ea"/>
                <a:cs typeface="+mn-cs"/>
              </a:rPr>
            </a:br>
            <a:endParaRPr lang="en-US" sz="1200" i="1" strike="sng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strike="noStrike" kern="1200" dirty="0">
                <a:solidFill>
                  <a:schemeClr val="tx1"/>
                </a:solidFill>
                <a:effectLst/>
                <a:latin typeface="+mn-lt"/>
                <a:ea typeface="+mn-ea"/>
                <a:cs typeface="+mn-cs"/>
              </a:rPr>
              <a:t>INSTRUCTOR NOTE: </a:t>
            </a:r>
            <a:r>
              <a:rPr lang="en-US" sz="1200" i="0" strike="noStrike" kern="1200" dirty="0">
                <a:solidFill>
                  <a:schemeClr val="tx1"/>
                </a:solidFill>
                <a:effectLst/>
                <a:latin typeface="+mn-lt"/>
                <a:ea typeface="+mn-ea"/>
                <a:cs typeface="+mn-cs"/>
              </a:rPr>
              <a:t>If you’re doing a live demonstration, </a:t>
            </a:r>
            <a:r>
              <a:rPr lang="en-US" sz="1200" b="0" i="0" strike="noStrike" kern="1200" dirty="0">
                <a:solidFill>
                  <a:schemeClr val="tx1"/>
                </a:solidFill>
                <a:effectLst/>
                <a:latin typeface="+mn-lt"/>
                <a:ea typeface="+mn-ea"/>
                <a:cs typeface="+mn-cs"/>
              </a:rPr>
              <a:t>minimize </a:t>
            </a:r>
            <a:r>
              <a:rPr lang="en-US" sz="1200" i="0" strike="noStrike" kern="1200" dirty="0">
                <a:solidFill>
                  <a:schemeClr val="tx1"/>
                </a:solidFill>
                <a:effectLst/>
                <a:latin typeface="+mn-lt"/>
                <a:ea typeface="+mn-ea"/>
                <a:cs typeface="+mn-cs"/>
              </a:rPr>
              <a:t>the file before moving to the next task. You will use this document again later in the presentation.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30</a:t>
            </a:fld>
            <a:endParaRPr lang="en-US" dirty="0"/>
          </a:p>
        </p:txBody>
      </p:sp>
    </p:spTree>
    <p:extLst>
      <p:ext uri="{BB962C8B-B14F-4D97-AF65-F5344CB8AC3E}">
        <p14:creationId xmlns:p14="http://schemas.microsoft.com/office/powerpoint/2010/main" val="27010394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Let’s review opening a file on the desktop. How would you open the file “School Party budget”? </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Ask the learners to call out the answer to this question.</a:t>
            </a:r>
          </a:p>
          <a:p>
            <a:endParaRPr lang="en-US" sz="1200" i="1" kern="1200" dirty="0">
              <a:solidFill>
                <a:schemeClr val="tx1"/>
              </a:solidFill>
              <a:effectLst/>
              <a:latin typeface="+mn-lt"/>
              <a:ea typeface="+mn-ea"/>
              <a:cs typeface="+mn-cs"/>
            </a:endParaRPr>
          </a:p>
          <a:p>
            <a:r>
              <a:rPr lang="en-US" sz="1200" i="0" kern="1200" dirty="0">
                <a:solidFill>
                  <a:schemeClr val="tx1"/>
                </a:solidFill>
                <a:effectLst/>
                <a:latin typeface="+mn-lt"/>
                <a:ea typeface="+mn-ea"/>
                <a:cs typeface="+mn-cs"/>
              </a:rPr>
              <a:t>That’s right—you would double-click the file.</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Demonstrate how to open the file by double-clicking the “School Party budget” file that you downloaded before the class began.</a:t>
            </a:r>
            <a:endParaRPr lang="en-US" sz="1200" i="1"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31</a:t>
            </a:fld>
            <a:endParaRPr lang="en-US" dirty="0"/>
          </a:p>
        </p:txBody>
      </p:sp>
    </p:spTree>
    <p:extLst>
      <p:ext uri="{BB962C8B-B14F-4D97-AF65-F5344CB8AC3E}">
        <p14:creationId xmlns:p14="http://schemas.microsoft.com/office/powerpoint/2010/main" val="29038221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file opens!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b="0" i="0" kern="1200" dirty="0">
                <a:solidFill>
                  <a:schemeClr val="tx1"/>
                </a:solidFill>
                <a:effectLst/>
                <a:latin typeface="+mn-lt"/>
                <a:ea typeface="+mn-ea"/>
                <a:cs typeface="+mn-cs"/>
              </a:rPr>
              <a:t>Do not </a:t>
            </a:r>
            <a:r>
              <a:rPr lang="en-US" sz="1200" i="0" kern="1200" dirty="0">
                <a:solidFill>
                  <a:schemeClr val="tx1"/>
                </a:solidFill>
                <a:effectLst/>
                <a:latin typeface="+mn-lt"/>
                <a:ea typeface="+mn-ea"/>
                <a:cs typeface="+mn-cs"/>
              </a:rPr>
              <a:t>close the file before moving to the next task.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Every time you open and use applications, files, and folders, you see them inside a window. The window is your working area. </a:t>
            </a:r>
          </a:p>
        </p:txBody>
      </p:sp>
      <p:sp>
        <p:nvSpPr>
          <p:cNvPr id="4" name="Slide Number Placeholder 3"/>
          <p:cNvSpPr>
            <a:spLocks noGrp="1"/>
          </p:cNvSpPr>
          <p:nvPr>
            <p:ph type="sldNum" sz="quarter" idx="5"/>
          </p:nvPr>
        </p:nvSpPr>
        <p:spPr/>
        <p:txBody>
          <a:bodyPr/>
          <a:lstStyle/>
          <a:p>
            <a:fld id="{0A1A2D79-0A70-4F98-91B6-5265C658D6AD}" type="slidenum">
              <a:rPr lang="en-US" smtClean="0"/>
              <a:t>32</a:t>
            </a:fld>
            <a:endParaRPr lang="en-US" dirty="0"/>
          </a:p>
        </p:txBody>
      </p:sp>
    </p:spTree>
    <p:extLst>
      <p:ext uri="{BB962C8B-B14F-4D97-AF65-F5344CB8AC3E}">
        <p14:creationId xmlns:p14="http://schemas.microsoft.com/office/powerpoint/2010/main" val="25115696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Sometimes, the window may be too big or too small. To change the size of the window, use your mouse or touchpad to place the cursor on the edge of the window.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the file “School Party Budget” to demonstrate how to change the size of the window. </a:t>
            </a:r>
          </a:p>
        </p:txBody>
      </p:sp>
      <p:sp>
        <p:nvSpPr>
          <p:cNvPr id="4" name="Slide Number Placeholder 3"/>
          <p:cNvSpPr>
            <a:spLocks noGrp="1"/>
          </p:cNvSpPr>
          <p:nvPr>
            <p:ph type="sldNum" sz="quarter" idx="5"/>
          </p:nvPr>
        </p:nvSpPr>
        <p:spPr/>
        <p:txBody>
          <a:bodyPr/>
          <a:lstStyle/>
          <a:p>
            <a:fld id="{0A1A2D79-0A70-4F98-91B6-5265C658D6AD}" type="slidenum">
              <a:rPr lang="en-US" smtClean="0"/>
              <a:t>33</a:t>
            </a:fld>
            <a:endParaRPr lang="en-US" dirty="0"/>
          </a:p>
        </p:txBody>
      </p:sp>
    </p:spTree>
    <p:extLst>
      <p:ext uri="{BB962C8B-B14F-4D97-AF65-F5344CB8AC3E}">
        <p14:creationId xmlns:p14="http://schemas.microsoft.com/office/powerpoint/2010/main" val="17863688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When you do this, the cursor will change into a double-headed arrow.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You can then click and hold the left mouse button to “grab” the edges of the window. Then drag the mouse to the left to change the size of the window. </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Again, use the file “School Party Budget” to demonstrate how to change the size of the window.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34</a:t>
            </a:fld>
            <a:endParaRPr lang="en-US" dirty="0"/>
          </a:p>
        </p:txBody>
      </p:sp>
    </p:spTree>
    <p:extLst>
      <p:ext uri="{BB962C8B-B14F-4D97-AF65-F5344CB8AC3E}">
        <p14:creationId xmlns:p14="http://schemas.microsoft.com/office/powerpoint/2010/main" val="24989832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Release the mouse button when the window is the desired size.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35</a:t>
            </a:fld>
            <a:endParaRPr lang="en-US" dirty="0"/>
          </a:p>
        </p:txBody>
      </p:sp>
    </p:spTree>
    <p:extLst>
      <p:ext uri="{BB962C8B-B14F-4D97-AF65-F5344CB8AC3E}">
        <p14:creationId xmlns:p14="http://schemas.microsoft.com/office/powerpoint/2010/main" val="2528618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title bar is at the top of a window.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36</a:t>
            </a:fld>
            <a:endParaRPr lang="en-US" dirty="0"/>
          </a:p>
        </p:txBody>
      </p:sp>
    </p:spTree>
    <p:extLst>
      <p:ext uri="{BB962C8B-B14F-4D97-AF65-F5344CB8AC3E}">
        <p14:creationId xmlns:p14="http://schemas.microsoft.com/office/powerpoint/2010/main" val="13824205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right-hand corner of the title bar includes buttons that help you manage the window.</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37</a:t>
            </a:fld>
            <a:endParaRPr lang="en-US" dirty="0"/>
          </a:p>
        </p:txBody>
      </p:sp>
    </p:spTree>
    <p:extLst>
      <p:ext uri="{BB962C8B-B14F-4D97-AF65-F5344CB8AC3E}">
        <p14:creationId xmlns:p14="http://schemas.microsoft.com/office/powerpoint/2010/main" val="320016159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chemeClr val="tx1"/>
                </a:solidFill>
              </a:rPr>
              <a:t>The</a:t>
            </a:r>
            <a:r>
              <a:rPr lang="en-US" b="1" dirty="0">
                <a:solidFill>
                  <a:schemeClr val="tx1"/>
                </a:solidFill>
              </a:rPr>
              <a:t> </a:t>
            </a:r>
            <a:r>
              <a:rPr lang="en-US" b="0" dirty="0">
                <a:solidFill>
                  <a:schemeClr val="tx1"/>
                </a:solidFill>
              </a:rPr>
              <a:t>Maximize button </a:t>
            </a:r>
            <a:r>
              <a:rPr lang="en-US" sz="1200" kern="1200" dirty="0">
                <a:solidFill>
                  <a:schemeClr val="tx1"/>
                </a:solidFill>
                <a:effectLst/>
                <a:latin typeface="+mn-lt"/>
                <a:ea typeface="+mn-ea"/>
                <a:cs typeface="+mn-cs"/>
              </a:rPr>
              <a:t>looks like a square. When you click on it, the window will expand.</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38</a:t>
            </a:fld>
            <a:endParaRPr lang="en-US" dirty="0"/>
          </a:p>
        </p:txBody>
      </p:sp>
    </p:spTree>
    <p:extLst>
      <p:ext uri="{BB962C8B-B14F-4D97-AF65-F5344CB8AC3E}">
        <p14:creationId xmlns:p14="http://schemas.microsoft.com/office/powerpoint/2010/main" val="16677511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window expands to fill the desktop. Here’s an example of what it looks like when the window is maximized.</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39</a:t>
            </a:fld>
            <a:endParaRPr lang="en-US" dirty="0"/>
          </a:p>
        </p:txBody>
      </p:sp>
    </p:spTree>
    <p:extLst>
      <p:ext uri="{BB962C8B-B14F-4D97-AF65-F5344CB8AC3E}">
        <p14:creationId xmlns:p14="http://schemas.microsoft.com/office/powerpoint/2010/main" val="27682606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operating system is the software handles the functions of the computer to make sure everything is working together.</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a:t>
            </a:fld>
            <a:endParaRPr lang="en-US" dirty="0"/>
          </a:p>
        </p:txBody>
      </p:sp>
    </p:spTree>
    <p:extLst>
      <p:ext uri="{BB962C8B-B14F-4D97-AF65-F5344CB8AC3E}">
        <p14:creationId xmlns:p14="http://schemas.microsoft.com/office/powerpoint/2010/main" val="186182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a:t>
            </a:r>
            <a:r>
              <a:rPr lang="en-US" sz="1200" b="0" kern="1200" dirty="0">
                <a:solidFill>
                  <a:schemeClr val="tx1"/>
                </a:solidFill>
                <a:effectLst/>
                <a:latin typeface="+mn-lt"/>
                <a:ea typeface="+mn-ea"/>
                <a:cs typeface="+mn-cs"/>
              </a:rPr>
              <a:t>Restore button </a:t>
            </a:r>
            <a:r>
              <a:rPr lang="en-US" sz="1200" kern="1200" dirty="0">
                <a:solidFill>
                  <a:schemeClr val="tx1"/>
                </a:solidFill>
                <a:effectLst/>
                <a:latin typeface="+mn-lt"/>
                <a:ea typeface="+mn-ea"/>
                <a:cs typeface="+mn-cs"/>
              </a:rPr>
              <a:t>makes the window smaller again. The Restore button looks like a double rectangle. When you maximized this window, the Restore button replaced the Maximize button.</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40</a:t>
            </a:fld>
            <a:endParaRPr lang="en-US" dirty="0"/>
          </a:p>
        </p:txBody>
      </p:sp>
    </p:spTree>
    <p:extLst>
      <p:ext uri="{BB962C8B-B14F-4D97-AF65-F5344CB8AC3E}">
        <p14:creationId xmlns:p14="http://schemas.microsoft.com/office/powerpoint/2010/main" val="31571662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Here’s an example of what it looks like when the window is restored to the previous size.</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41</a:t>
            </a:fld>
            <a:endParaRPr lang="en-US" dirty="0"/>
          </a:p>
        </p:txBody>
      </p:sp>
    </p:spTree>
    <p:extLst>
      <p:ext uri="{BB962C8B-B14F-4D97-AF65-F5344CB8AC3E}">
        <p14:creationId xmlns:p14="http://schemas.microsoft.com/office/powerpoint/2010/main" val="231880429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You can </a:t>
            </a:r>
            <a:r>
              <a:rPr lang="en-US" sz="1200" b="0" kern="1200" dirty="0">
                <a:solidFill>
                  <a:schemeClr val="tx1"/>
                </a:solidFill>
                <a:effectLst/>
                <a:latin typeface="+mn-lt"/>
                <a:ea typeface="+mn-ea"/>
                <a:cs typeface="+mn-cs"/>
              </a:rPr>
              <a:t>scroll</a:t>
            </a:r>
            <a:r>
              <a:rPr lang="en-US" sz="1200" kern="1200" dirty="0">
                <a:solidFill>
                  <a:schemeClr val="tx1"/>
                </a:solidFill>
                <a:effectLst/>
                <a:latin typeface="+mn-lt"/>
                <a:ea typeface="+mn-ea"/>
                <a:cs typeface="+mn-cs"/>
              </a:rPr>
              <a:t> inside the window to display more of the file contents by using the scroll bar. To do this, you move the cursor to the scroll bar, left-click the mouse, and hold the button, which “grabs” the scroll bar. You then drag the mouse down to scroll down in the document.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42</a:t>
            </a:fld>
            <a:endParaRPr lang="en-US" dirty="0"/>
          </a:p>
        </p:txBody>
      </p:sp>
    </p:spTree>
    <p:extLst>
      <p:ext uri="{BB962C8B-B14F-4D97-AF65-F5344CB8AC3E}">
        <p14:creationId xmlns:p14="http://schemas.microsoft.com/office/powerpoint/2010/main" val="196220015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When you need to see other files or folders on the desktop, you can use the </a:t>
            </a:r>
            <a:r>
              <a:rPr lang="en-US" sz="1200" b="0" kern="1200" dirty="0">
                <a:solidFill>
                  <a:schemeClr val="tx1"/>
                </a:solidFill>
                <a:effectLst/>
                <a:latin typeface="+mn-lt"/>
                <a:ea typeface="+mn-ea"/>
                <a:cs typeface="+mn-cs"/>
              </a:rPr>
              <a:t>Minimize</a:t>
            </a:r>
            <a:r>
              <a:rPr lang="en-US" sz="1200" b="1" kern="1200" dirty="0">
                <a:solidFill>
                  <a:schemeClr val="tx1"/>
                </a:solidFill>
                <a:effectLst/>
                <a:latin typeface="+mn-lt"/>
                <a:ea typeface="+mn-ea"/>
                <a:cs typeface="+mn-cs"/>
              </a:rPr>
              <a:t> </a:t>
            </a:r>
            <a:r>
              <a:rPr lang="en-US" sz="1200" b="0" kern="1200" dirty="0">
                <a:solidFill>
                  <a:schemeClr val="tx1"/>
                </a:solidFill>
                <a:effectLst/>
                <a:latin typeface="+mn-lt"/>
                <a:ea typeface="+mn-ea"/>
                <a:cs typeface="+mn-cs"/>
              </a:rPr>
              <a:t>button</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move this window out of the way. This button looks like a dash, and it will collapse the window into the taskbar at the bottom of the screen.</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43</a:t>
            </a:fld>
            <a:endParaRPr lang="en-US" dirty="0"/>
          </a:p>
        </p:txBody>
      </p:sp>
    </p:spTree>
    <p:extLst>
      <p:ext uri="{BB962C8B-B14F-4D97-AF65-F5344CB8AC3E}">
        <p14:creationId xmlns:p14="http://schemas.microsoft.com/office/powerpoint/2010/main" val="306702874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file is minimized and appears on the taskbar as an icon. You can get back to it at any time by clicking on this icon.</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Let’s review. How would you restore the file “School Party budget”?  </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Demonstrate how to restore the file by clicking on its icon in the task bar.  </a:t>
            </a:r>
          </a:p>
          <a:p>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44</a:t>
            </a:fld>
            <a:endParaRPr lang="en-US" dirty="0"/>
          </a:p>
        </p:txBody>
      </p:sp>
    </p:spTree>
    <p:extLst>
      <p:ext uri="{BB962C8B-B14F-4D97-AF65-F5344CB8AC3E}">
        <p14:creationId xmlns:p14="http://schemas.microsoft.com/office/powerpoint/2010/main" val="243969340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file “School Party Budget” has been restored!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It’s common to have many windows open at the same time. People find it easy to switch between tasks or work between multiple files.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If you have more than one window open, moving them around or resizing them may be helpful. Let’s </a:t>
            </a:r>
            <a:r>
              <a:rPr lang="en-US" sz="1200" strike="noStrike" kern="1200" dirty="0">
                <a:solidFill>
                  <a:schemeClr val="tx1"/>
                </a:solidFill>
                <a:effectLst/>
                <a:latin typeface="+mn-lt"/>
                <a:ea typeface="+mn-ea"/>
                <a:cs typeface="+mn-cs"/>
              </a:rPr>
              <a:t>restore the “</a:t>
            </a:r>
            <a:r>
              <a:rPr lang="en-US" sz="1200" i="0" kern="1200" dirty="0">
                <a:solidFill>
                  <a:schemeClr val="tx1"/>
                </a:solidFill>
                <a:effectLst/>
                <a:latin typeface="+mn-lt"/>
                <a:ea typeface="+mn-ea"/>
                <a:cs typeface="+mn-cs"/>
              </a:rPr>
              <a:t>End of Year Party” document by clicking on the Word file in the task bar.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Please use the “End of Year Party” file you minimized in the previous lesson. </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45</a:t>
            </a:fld>
            <a:endParaRPr lang="en-US" dirty="0"/>
          </a:p>
        </p:txBody>
      </p:sp>
    </p:spTree>
    <p:extLst>
      <p:ext uri="{BB962C8B-B14F-4D97-AF65-F5344CB8AC3E}">
        <p14:creationId xmlns:p14="http://schemas.microsoft.com/office/powerpoint/2010/main" val="119012091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now two windows open: “School Party Budget” and “End of Year Party.” To move a specific window, you can pick it up by moving the cursor to the title bar. </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46</a:t>
            </a:fld>
            <a:endParaRPr lang="en-US" dirty="0"/>
          </a:p>
        </p:txBody>
      </p:sp>
    </p:spTree>
    <p:extLst>
      <p:ext uri="{BB962C8B-B14F-4D97-AF65-F5344CB8AC3E}">
        <p14:creationId xmlns:p14="http://schemas.microsoft.com/office/powerpoint/2010/main" val="394778982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C</a:t>
            </a:r>
            <a:r>
              <a:rPr lang="en-US" sz="1200" kern="1200" dirty="0">
                <a:solidFill>
                  <a:schemeClr val="tx1"/>
                </a:solidFill>
                <a:effectLst/>
                <a:latin typeface="+mn-lt"/>
                <a:ea typeface="+mn-ea"/>
                <a:cs typeface="+mn-cs"/>
              </a:rPr>
              <a:t>lick and hold the mouse button to move the window around.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Do not close documents. </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47</a:t>
            </a:fld>
            <a:endParaRPr lang="en-US" dirty="0"/>
          </a:p>
        </p:txBody>
      </p:sp>
    </p:spTree>
    <p:extLst>
      <p:ext uri="{BB962C8B-B14F-4D97-AF65-F5344CB8AC3E}">
        <p14:creationId xmlns:p14="http://schemas.microsoft.com/office/powerpoint/2010/main" val="147505878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a:t>
            </a:r>
            <a:r>
              <a:rPr lang="en-US" sz="1200" b="0" kern="1200" dirty="0">
                <a:solidFill>
                  <a:schemeClr val="tx1"/>
                </a:solidFill>
                <a:effectLst/>
                <a:latin typeface="+mn-lt"/>
                <a:ea typeface="+mn-ea"/>
                <a:cs typeface="+mn-cs"/>
              </a:rPr>
              <a:t>task view </a:t>
            </a:r>
            <a:r>
              <a:rPr lang="en-US" sz="1200" kern="1200" dirty="0">
                <a:solidFill>
                  <a:schemeClr val="tx1"/>
                </a:solidFill>
                <a:effectLst/>
                <a:latin typeface="+mn-lt"/>
                <a:ea typeface="+mn-ea"/>
                <a:cs typeface="+mn-cs"/>
              </a:rPr>
              <a:t>is another way to manage having more than one window open.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48</a:t>
            </a:fld>
            <a:endParaRPr lang="en-US" dirty="0"/>
          </a:p>
        </p:txBody>
      </p:sp>
    </p:spTree>
    <p:extLst>
      <p:ext uri="{BB962C8B-B14F-4D97-AF65-F5344CB8AC3E}">
        <p14:creationId xmlns:p14="http://schemas.microsoft.com/office/powerpoint/2010/main" val="292313400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Clicking the </a:t>
            </a:r>
            <a:r>
              <a:rPr lang="en-US" sz="1200" b="0" kern="1200" dirty="0">
                <a:solidFill>
                  <a:schemeClr val="tx1"/>
                </a:solidFill>
                <a:effectLst/>
                <a:latin typeface="+mn-lt"/>
                <a:ea typeface="+mn-ea"/>
                <a:cs typeface="+mn-cs"/>
              </a:rPr>
              <a:t>task view </a:t>
            </a:r>
            <a:r>
              <a:rPr lang="en-US" sz="1200" kern="1200" dirty="0">
                <a:solidFill>
                  <a:schemeClr val="tx1"/>
                </a:solidFill>
                <a:effectLst/>
                <a:latin typeface="+mn-lt"/>
                <a:ea typeface="+mn-ea"/>
                <a:cs typeface="+mn-cs"/>
              </a:rPr>
              <a:t>button in the task bar displays all the windows that are currently open. From the task view, you can close or select an application.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49</a:t>
            </a:fld>
            <a:endParaRPr lang="en-US" dirty="0"/>
          </a:p>
        </p:txBody>
      </p:sp>
    </p:spTree>
    <p:extLst>
      <p:ext uri="{BB962C8B-B14F-4D97-AF65-F5344CB8AC3E}">
        <p14:creationId xmlns:p14="http://schemas.microsoft.com/office/powerpoint/2010/main" val="38276869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Just as your brain works to manage your body to make sure you are breathing and your heart is pumping, the operating system manages the functions of the computer to make sure everything is working together.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In today’s class we are going to learn and use the Windows 10 operating system.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 </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a:t>
            </a:fld>
            <a:endParaRPr lang="en-US" dirty="0"/>
          </a:p>
        </p:txBody>
      </p:sp>
    </p:spTree>
    <p:extLst>
      <p:ext uri="{BB962C8B-B14F-4D97-AF65-F5344CB8AC3E}">
        <p14:creationId xmlns:p14="http://schemas.microsoft.com/office/powerpoint/2010/main" val="676855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To exit this view, just click outside the windows.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50</a:t>
            </a:fld>
            <a:endParaRPr lang="en-US" dirty="0"/>
          </a:p>
        </p:txBody>
      </p:sp>
    </p:spTree>
    <p:extLst>
      <p:ext uri="{BB962C8B-B14F-4D97-AF65-F5344CB8AC3E}">
        <p14:creationId xmlns:p14="http://schemas.microsoft.com/office/powerpoint/2010/main" val="61553055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Or you can click on the task view buttons again, like a toggle switch.</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kern="1200" dirty="0">
                <a:solidFill>
                  <a:schemeClr val="tx1"/>
                </a:solidFill>
                <a:effectLst/>
                <a:latin typeface="+mn-lt"/>
                <a:ea typeface="+mn-ea"/>
                <a:cs typeface="+mn-cs"/>
              </a:rPr>
              <a:t>Do not close the “School Party Budget” and “End of Party” before moving to the next section. </a:t>
            </a:r>
            <a:r>
              <a:rPr lang="en-US" sz="1200" i="0" kern="1200" dirty="0">
                <a:solidFill>
                  <a:schemeClr val="tx1"/>
                </a:solidFill>
                <a:effectLst/>
                <a:latin typeface="+mn-lt"/>
                <a:ea typeface="+mn-ea"/>
                <a:cs typeface="+mn-cs"/>
              </a:rPr>
              <a:t>Before moving to Activity 2, review “parking lot” questions. If there are no questions in the parking lot, ask the attendees if they have any questions before you move to Activity 2</a:t>
            </a:r>
            <a:r>
              <a:rPr lang="en-US" sz="1200" i="1" kern="1200" dirty="0">
                <a:solidFill>
                  <a:schemeClr val="tx1"/>
                </a:solidFill>
                <a:effectLst/>
                <a:latin typeface="+mn-lt"/>
                <a:ea typeface="+mn-ea"/>
                <a:cs typeface="+mn-cs"/>
              </a:rPr>
              <a:t>.</a:t>
            </a:r>
            <a:endParaRPr lang="en-US" sz="1200" b="0" i="1"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51</a:t>
            </a:fld>
            <a:endParaRPr lang="en-US" dirty="0"/>
          </a:p>
        </p:txBody>
      </p:sp>
    </p:spTree>
    <p:extLst>
      <p:ext uri="{BB962C8B-B14F-4D97-AF65-F5344CB8AC3E}">
        <p14:creationId xmlns:p14="http://schemas.microsoft.com/office/powerpoint/2010/main" val="397973828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i="0" dirty="0"/>
              <a:t>Point attendees to Activity 2 on Activity Sheet pages 1 and 2. </a:t>
            </a:r>
            <a:r>
              <a:rPr lang="en-US" sz="1200" i="0" kern="1200" dirty="0">
                <a:solidFill>
                  <a:schemeClr val="tx1"/>
                </a:solidFill>
                <a:effectLst/>
                <a:latin typeface="+mn-lt"/>
                <a:ea typeface="+mn-ea"/>
                <a:cs typeface="+mn-cs"/>
              </a:rPr>
              <a:t>Review the topics in this section. Go to the desktop. Ask the learners to call out the answers to the questions on the next slide. If the learners have computers, encourage them to follow along on their computers. Encourage them to call out answers, and then confirm the correct answer to have them update their Activity Sheet.</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52</a:t>
            </a:fld>
            <a:endParaRPr lang="en-US" dirty="0"/>
          </a:p>
        </p:txBody>
      </p:sp>
    </p:spTree>
    <p:extLst>
      <p:ext uri="{BB962C8B-B14F-4D97-AF65-F5344CB8AC3E}">
        <p14:creationId xmlns:p14="http://schemas.microsoft.com/office/powerpoint/2010/main" val="409013285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INSTRUCTOR NOTE: </a:t>
            </a:r>
            <a:r>
              <a:rPr lang="en-US" i="0" dirty="0"/>
              <a:t>Use slide to debrief the activity or as a guide for yourself if you are doing a demonstration. For each item, demonstrate the answer.</a:t>
            </a:r>
          </a:p>
          <a:p>
            <a:pPr marL="82296" indent="0">
              <a:buNone/>
            </a:pPr>
            <a:r>
              <a:rPr lang="en-US" sz="1200" dirty="0">
                <a:solidFill>
                  <a:schemeClr val="tx1"/>
                </a:solidFill>
              </a:rPr>
              <a:t> </a:t>
            </a:r>
          </a:p>
          <a:p>
            <a:pPr marL="82296"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1. Open the web browser and keep it open. </a:t>
            </a:r>
          </a:p>
          <a:p>
            <a:pPr marL="82296"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endParaRPr>
          </a:p>
          <a:p>
            <a:pPr marL="82296" lvl="0" indent="0">
              <a:buNone/>
            </a:pPr>
            <a:r>
              <a:rPr lang="en-US" sz="1200" dirty="0">
                <a:solidFill>
                  <a:schemeClr val="tx1"/>
                </a:solidFill>
              </a:rPr>
              <a:t>2. Make the browser window wider. Move the browser window to the right side of the screen. </a:t>
            </a:r>
          </a:p>
          <a:p>
            <a:pPr marL="82296" lvl="0" indent="0">
              <a:buNone/>
            </a:pPr>
            <a:endParaRPr lang="en-US" sz="1200" b="1" dirty="0">
              <a:solidFill>
                <a:schemeClr val="tx1"/>
              </a:solidFill>
            </a:endParaRPr>
          </a:p>
          <a:p>
            <a:pPr marL="82296" lvl="0" indent="0">
              <a:buNone/>
            </a:pPr>
            <a:r>
              <a:rPr lang="en-US" sz="1200" dirty="0">
                <a:solidFill>
                  <a:schemeClr val="tx1"/>
                </a:solidFill>
              </a:rPr>
              <a:t>3. What button do you click on to expand or maximize the window to fill the desktop? </a:t>
            </a:r>
            <a:r>
              <a:rPr lang="en-US" sz="1200" b="1" dirty="0">
                <a:solidFill>
                  <a:schemeClr val="tx1"/>
                </a:solidFill>
              </a:rPr>
              <a:t>Answer: </a:t>
            </a:r>
            <a:r>
              <a:rPr lang="en-US" sz="1200" dirty="0">
                <a:solidFill>
                  <a:schemeClr val="tx1"/>
                </a:solidFill>
              </a:rPr>
              <a:t>Click on the square at the top right-hand side of the window. </a:t>
            </a:r>
            <a:br>
              <a:rPr lang="en-US" sz="1200" dirty="0">
                <a:solidFill>
                  <a:schemeClr val="tx1"/>
                </a:solidFill>
              </a:rPr>
            </a:br>
            <a:endParaRPr lang="en-US" sz="1200" dirty="0">
              <a:solidFill>
                <a:schemeClr val="tx1"/>
              </a:solidFill>
            </a:endParaRPr>
          </a:p>
          <a:p>
            <a:pPr marL="82296" lvl="0" indent="0">
              <a:buNone/>
            </a:pPr>
            <a:r>
              <a:rPr lang="en-US" sz="1200" dirty="0">
                <a:solidFill>
                  <a:schemeClr val="tx1"/>
                </a:solidFill>
              </a:rPr>
              <a:t>4. What button do you click on to make the window smaller again? </a:t>
            </a:r>
            <a:r>
              <a:rPr lang="en-US" sz="1200" b="1" dirty="0">
                <a:solidFill>
                  <a:schemeClr val="tx1"/>
                </a:solidFill>
              </a:rPr>
              <a:t>Answer: </a:t>
            </a:r>
            <a:r>
              <a:rPr lang="en-US" sz="1200" dirty="0">
                <a:solidFill>
                  <a:schemeClr val="tx1"/>
                </a:solidFill>
              </a:rPr>
              <a:t>Click on the double square at the top right-hand side of the window. </a:t>
            </a:r>
          </a:p>
          <a:p>
            <a:pPr marL="82296" lvl="0" indent="0">
              <a:buNone/>
            </a:pPr>
            <a:br>
              <a:rPr lang="en-US" sz="1200" dirty="0">
                <a:solidFill>
                  <a:schemeClr val="tx1"/>
                </a:solidFill>
              </a:rPr>
            </a:br>
            <a:r>
              <a:rPr lang="en-US" sz="1200" dirty="0">
                <a:solidFill>
                  <a:schemeClr val="tx1"/>
                </a:solidFill>
              </a:rPr>
              <a:t>5. Use search to see if the computer has a calculator. Is there one? </a:t>
            </a:r>
            <a:r>
              <a:rPr lang="en-US" sz="1200" b="1" dirty="0">
                <a:solidFill>
                  <a:schemeClr val="tx1"/>
                </a:solidFill>
              </a:rPr>
              <a:t>Answer: </a:t>
            </a:r>
            <a:r>
              <a:rPr lang="en-US" sz="1200" dirty="0">
                <a:solidFill>
                  <a:schemeClr val="tx1"/>
                </a:solidFill>
              </a:rPr>
              <a:t>You will need to search to see if the calculator is available on this computer. </a:t>
            </a:r>
            <a:br>
              <a:rPr lang="en-US" sz="1200" dirty="0">
                <a:solidFill>
                  <a:schemeClr val="tx1"/>
                </a:solidFill>
              </a:rPr>
            </a:br>
            <a:endParaRPr lang="en-US" sz="1200" dirty="0">
              <a:solidFill>
                <a:schemeClr val="tx1"/>
              </a:solidFill>
            </a:endParaRPr>
          </a:p>
          <a:p>
            <a:pPr marL="82296" lvl="0" indent="0">
              <a:buNone/>
            </a:pPr>
            <a:r>
              <a:rPr lang="en-US" sz="1200" dirty="0">
                <a:solidFill>
                  <a:schemeClr val="tx1"/>
                </a:solidFill>
              </a:rPr>
              <a:t>6. How do you see all of the windows open at one time? </a:t>
            </a:r>
            <a:r>
              <a:rPr lang="en-US" sz="1200" b="1" dirty="0">
                <a:solidFill>
                  <a:schemeClr val="tx1"/>
                </a:solidFill>
              </a:rPr>
              <a:t>Answer: </a:t>
            </a:r>
            <a:r>
              <a:rPr lang="en-US" sz="1200" dirty="0">
                <a:solidFill>
                  <a:schemeClr val="tx1"/>
                </a:solidFill>
              </a:rPr>
              <a:t>Task view</a:t>
            </a:r>
          </a:p>
          <a:p>
            <a:pPr marL="82296" lvl="0" indent="0">
              <a:buNone/>
            </a:pPr>
            <a:endParaRPr lang="en-US" sz="1200" dirty="0">
              <a:solidFill>
                <a:schemeClr val="tx1"/>
              </a:solidFill>
            </a:endParaRPr>
          </a:p>
          <a:p>
            <a:pPr marL="82296" lvl="0" indent="0">
              <a:buNone/>
            </a:pPr>
            <a:r>
              <a:rPr lang="en-US" sz="1200" dirty="0">
                <a:solidFill>
                  <a:schemeClr val="tx1"/>
                </a:solidFill>
              </a:rPr>
              <a:t>7. In the web browser address bar, go to https://</a:t>
            </a:r>
            <a:r>
              <a:rPr lang="en-US" sz="1200" dirty="0" err="1">
                <a:solidFill>
                  <a:schemeClr val="tx1"/>
                </a:solidFill>
              </a:rPr>
              <a:t>www.digitallearn.org</a:t>
            </a:r>
            <a:r>
              <a:rPr lang="en-US" sz="1200" dirty="0">
                <a:solidFill>
                  <a:schemeClr val="tx1"/>
                </a:solidFill>
              </a:rPr>
              <a:t>/ Scroll to the bottom of the webpage.</a:t>
            </a:r>
            <a:br>
              <a:rPr lang="en-US" sz="1200" dirty="0">
                <a:solidFill>
                  <a:schemeClr val="tx1"/>
                </a:solidFill>
              </a:rPr>
            </a:br>
            <a:endParaRPr lang="en-US" sz="1200" dirty="0">
              <a:solidFill>
                <a:schemeClr val="tx1"/>
              </a:solidFill>
            </a:endParaRPr>
          </a:p>
          <a:p>
            <a:pPr marL="82296" lvl="0" indent="0">
              <a:buNone/>
            </a:pPr>
            <a:r>
              <a:rPr lang="en-US" sz="1200" dirty="0">
                <a:solidFill>
                  <a:schemeClr val="tx1"/>
                </a:solidFill>
              </a:rPr>
              <a:t>8. Name one of the links under the Learn More section at the bottom of the page. </a:t>
            </a:r>
          </a:p>
          <a:p>
            <a:pPr marL="82296" lvl="0" indent="0">
              <a:buNone/>
            </a:pPr>
            <a:r>
              <a:rPr lang="en-US" sz="1200" b="1" dirty="0">
                <a:solidFill>
                  <a:schemeClr val="tx1"/>
                </a:solidFill>
              </a:rPr>
              <a:t>Answer:</a:t>
            </a:r>
          </a:p>
          <a:p>
            <a:pPr lvl="1"/>
            <a:r>
              <a:rPr lang="en-US" sz="1200" kern="1200" dirty="0">
                <a:solidFill>
                  <a:schemeClr val="tx1"/>
                </a:solidFill>
                <a:effectLst/>
                <a:latin typeface="+mn-lt"/>
                <a:ea typeface="+mn-ea"/>
                <a:cs typeface="+mn-cs"/>
              </a:rPr>
              <a:t>About </a:t>
            </a:r>
            <a:r>
              <a:rPr lang="en-US" sz="1200" kern="1200" dirty="0" err="1">
                <a:solidFill>
                  <a:schemeClr val="tx1"/>
                </a:solidFill>
                <a:effectLst/>
                <a:latin typeface="+mn-lt"/>
                <a:ea typeface="+mn-ea"/>
                <a:cs typeface="+mn-cs"/>
              </a:rPr>
              <a:t>DigitalLearn.org</a:t>
            </a:r>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Get </a:t>
            </a:r>
            <a:r>
              <a:rPr lang="en-US" sz="1200" kern="1200" dirty="0" err="1">
                <a:solidFill>
                  <a:schemeClr val="tx1"/>
                </a:solidFill>
                <a:effectLst/>
                <a:latin typeface="+mn-lt"/>
                <a:ea typeface="+mn-ea"/>
                <a:cs typeface="+mn-cs"/>
              </a:rPr>
              <a:t>DigitalLearn</a:t>
            </a:r>
            <a:r>
              <a:rPr lang="en-US" sz="1200" kern="1200" dirty="0">
                <a:solidFill>
                  <a:schemeClr val="tx1"/>
                </a:solidFill>
                <a:effectLst/>
                <a:latin typeface="+mn-lt"/>
                <a:ea typeface="+mn-ea"/>
                <a:cs typeface="+mn-cs"/>
              </a:rPr>
              <a:t> for Your Library</a:t>
            </a:r>
          </a:p>
          <a:p>
            <a:pPr lvl="1"/>
            <a:r>
              <a:rPr lang="en-US" sz="1200" kern="1200" dirty="0">
                <a:solidFill>
                  <a:schemeClr val="tx1"/>
                </a:solidFill>
                <a:effectLst/>
                <a:latin typeface="+mn-lt"/>
                <a:ea typeface="+mn-ea"/>
                <a:cs typeface="+mn-cs"/>
              </a:rPr>
              <a:t>Privacy Policy | Terms</a:t>
            </a:r>
          </a:p>
          <a:p>
            <a:pPr lvl="1"/>
            <a:r>
              <a:rPr lang="en-US" sz="1200" kern="1200" dirty="0">
                <a:solidFill>
                  <a:schemeClr val="tx1"/>
                </a:solidFill>
                <a:effectLst/>
                <a:latin typeface="+mn-lt"/>
                <a:ea typeface="+mn-ea"/>
                <a:cs typeface="+mn-cs"/>
              </a:rPr>
              <a:t>See all Our Work in Action</a:t>
            </a:r>
          </a:p>
          <a:p>
            <a:pPr marL="82296" lvl="0" indent="0">
              <a:buNone/>
            </a:pPr>
            <a:endParaRPr lang="en-US" sz="1200" b="1" kern="1200" dirty="0">
              <a:solidFill>
                <a:schemeClr val="tx1"/>
              </a:solidFill>
              <a:effectLst/>
              <a:latin typeface="+mn-lt"/>
              <a:ea typeface="+mn-ea"/>
              <a:cs typeface="+mn-cs"/>
            </a:endParaRPr>
          </a:p>
          <a:p>
            <a:pPr marL="82296" lvl="0" indent="0">
              <a:buNone/>
            </a:pPr>
            <a:r>
              <a:rPr lang="en-US" sz="1200" b="1" kern="1200" dirty="0">
                <a:solidFill>
                  <a:schemeClr val="tx1"/>
                </a:solidFill>
                <a:effectLst/>
                <a:latin typeface="+mn-lt"/>
                <a:ea typeface="+mn-ea"/>
                <a:cs typeface="+mn-cs"/>
              </a:rPr>
              <a:t>After learners complete Activity 2: </a:t>
            </a:r>
            <a:r>
              <a:rPr lang="en-US" sz="1200" b="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Great job, everyone! In the next section, you’ll learn how to use save and close.”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53</a:t>
            </a:fld>
            <a:endParaRPr lang="en-US" dirty="0"/>
          </a:p>
        </p:txBody>
      </p:sp>
    </p:spTree>
    <p:extLst>
      <p:ext uri="{BB962C8B-B14F-4D97-AF65-F5344CB8AC3E}">
        <p14:creationId xmlns:p14="http://schemas.microsoft.com/office/powerpoint/2010/main" val="394879148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For the “Saving and Closing Files” section (slides 54 through 69), use PowerPoint or a live demonstration.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Occasionally, while you are working on a file, or before you close it, you will want to save your work.</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We are finished working in this Excel document, and we need to save our work before closing the file. This file has been saved before, and we want to keep the same file name and location of the file.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54</a:t>
            </a:fld>
            <a:endParaRPr lang="en-US" dirty="0"/>
          </a:p>
        </p:txBody>
      </p:sp>
    </p:spTree>
    <p:extLst>
      <p:ext uri="{BB962C8B-B14F-4D97-AF65-F5344CB8AC3E}">
        <p14:creationId xmlns:p14="http://schemas.microsoft.com/office/powerpoint/2010/main" val="409362571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To save the file, click the Save option, which is in the toolbar.  </a:t>
            </a:r>
          </a:p>
        </p:txBody>
      </p:sp>
      <p:sp>
        <p:nvSpPr>
          <p:cNvPr id="4" name="Slide Number Placeholder 3"/>
          <p:cNvSpPr>
            <a:spLocks noGrp="1"/>
          </p:cNvSpPr>
          <p:nvPr>
            <p:ph type="sldNum" sz="quarter" idx="5"/>
          </p:nvPr>
        </p:nvSpPr>
        <p:spPr/>
        <p:txBody>
          <a:bodyPr/>
          <a:lstStyle/>
          <a:p>
            <a:fld id="{0A1A2D79-0A70-4F98-91B6-5265C658D6AD}" type="slidenum">
              <a:rPr lang="en-US" smtClean="0"/>
              <a:t>55</a:t>
            </a:fld>
            <a:endParaRPr lang="en-US" dirty="0"/>
          </a:p>
        </p:txBody>
      </p:sp>
    </p:spTree>
    <p:extLst>
      <p:ext uri="{BB962C8B-B14F-4D97-AF65-F5344CB8AC3E}">
        <p14:creationId xmlns:p14="http://schemas.microsoft.com/office/powerpoint/2010/main" val="114720383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Some applications, including Microsoft Excel and Microsoft Word, save the file as you go. You can see that this file was saved.</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56</a:t>
            </a:fld>
            <a:endParaRPr lang="en-US" dirty="0"/>
          </a:p>
        </p:txBody>
      </p:sp>
    </p:spTree>
    <p:extLst>
      <p:ext uri="{BB962C8B-B14F-4D97-AF65-F5344CB8AC3E}">
        <p14:creationId xmlns:p14="http://schemas.microsoft.com/office/powerpoint/2010/main" val="308020935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toolbar will show you the saved status of the document.</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57</a:t>
            </a:fld>
            <a:endParaRPr lang="en-US" dirty="0"/>
          </a:p>
        </p:txBody>
      </p:sp>
    </p:spTree>
    <p:extLst>
      <p:ext uri="{BB962C8B-B14F-4D97-AF65-F5344CB8AC3E}">
        <p14:creationId xmlns:p14="http://schemas.microsoft.com/office/powerpoint/2010/main" val="224790271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What if this is the first time you’re saving the file? In that case, click File.</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58</a:t>
            </a:fld>
            <a:endParaRPr lang="en-US" dirty="0"/>
          </a:p>
        </p:txBody>
      </p:sp>
    </p:spTree>
    <p:extLst>
      <p:ext uri="{BB962C8B-B14F-4D97-AF65-F5344CB8AC3E}">
        <p14:creationId xmlns:p14="http://schemas.microsoft.com/office/powerpoint/2010/main" val="109943717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Then select Save As.</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59</a:t>
            </a:fld>
            <a:endParaRPr lang="en-US" dirty="0"/>
          </a:p>
        </p:txBody>
      </p:sp>
    </p:spTree>
    <p:extLst>
      <p:ext uri="{BB962C8B-B14F-4D97-AF65-F5344CB8AC3E}">
        <p14:creationId xmlns:p14="http://schemas.microsoft.com/office/powerpoint/2010/main" val="13895956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For the “Working from the Desktop” section (slides 6 through 21), use PowerPoint or a live demonstration.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is the Windows 10 desktop. Let’s explore different sections of the computer’s desktop, including the task bar, start menu, and more.</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you’re using a Windows computer that has a different version of the operating system running, the desktop may look different.</a:t>
            </a:r>
          </a:p>
        </p:txBody>
      </p:sp>
      <p:sp>
        <p:nvSpPr>
          <p:cNvPr id="4" name="Slide Number Placeholder 3"/>
          <p:cNvSpPr>
            <a:spLocks noGrp="1"/>
          </p:cNvSpPr>
          <p:nvPr>
            <p:ph type="sldNum" sz="quarter" idx="5"/>
          </p:nvPr>
        </p:nvSpPr>
        <p:spPr/>
        <p:txBody>
          <a:bodyPr/>
          <a:lstStyle/>
          <a:p>
            <a:fld id="{0A1A2D79-0A70-4F98-91B6-5265C658D6AD}" type="slidenum">
              <a:rPr lang="en-US" smtClean="0"/>
              <a:t>6</a:t>
            </a:fld>
            <a:endParaRPr lang="en-US" dirty="0"/>
          </a:p>
        </p:txBody>
      </p:sp>
    </p:spTree>
    <p:extLst>
      <p:ext uri="{BB962C8B-B14F-4D97-AF65-F5344CB8AC3E}">
        <p14:creationId xmlns:p14="http://schemas.microsoft.com/office/powerpoint/2010/main" val="425266456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“Save As” window opens. This allows you to select where on your computer to save the file.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60</a:t>
            </a:fld>
            <a:endParaRPr lang="en-US" dirty="0"/>
          </a:p>
        </p:txBody>
      </p:sp>
    </p:spTree>
    <p:extLst>
      <p:ext uri="{BB962C8B-B14F-4D97-AF65-F5344CB8AC3E}">
        <p14:creationId xmlns:p14="http://schemas.microsoft.com/office/powerpoint/2010/main" val="25658233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It also lets you enter a name for the file.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Let’s save the file to the desktop.</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61</a:t>
            </a:fld>
            <a:endParaRPr lang="en-US" dirty="0"/>
          </a:p>
        </p:txBody>
      </p:sp>
    </p:spTree>
    <p:extLst>
      <p:ext uri="{BB962C8B-B14F-4D97-AF65-F5344CB8AC3E}">
        <p14:creationId xmlns:p14="http://schemas.microsoft.com/office/powerpoint/2010/main" val="264612414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You can also use the navigation pane on the left to choose a different location for your file. Be sure to choose a location you can remember easily, such as on the desktop or in a clearly labeled folder. We need to enter a file name before clicking the Save button.</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62</a:t>
            </a:fld>
            <a:endParaRPr lang="en-US" dirty="0"/>
          </a:p>
        </p:txBody>
      </p:sp>
    </p:spTree>
    <p:extLst>
      <p:ext uri="{BB962C8B-B14F-4D97-AF65-F5344CB8AC3E}">
        <p14:creationId xmlns:p14="http://schemas.microsoft.com/office/powerpoint/2010/main" val="200414715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If you want to save the file to a different location on your computer, click on Save a Copy.</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63</a:t>
            </a:fld>
            <a:endParaRPr lang="en-US" dirty="0"/>
          </a:p>
        </p:txBody>
      </p:sp>
    </p:spTree>
    <p:extLst>
      <p:ext uri="{BB962C8B-B14F-4D97-AF65-F5344CB8AC3E}">
        <p14:creationId xmlns:p14="http://schemas.microsoft.com/office/powerpoint/2010/main" val="292413879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“Save a Copy” window opens. This allows you to select where the saved file will be located on the computer. We want to save the file to the Documents folder, so we will click on This PC.</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64</a:t>
            </a:fld>
            <a:endParaRPr lang="en-US" dirty="0"/>
          </a:p>
        </p:txBody>
      </p:sp>
    </p:spTree>
    <p:extLst>
      <p:ext uri="{BB962C8B-B14F-4D97-AF65-F5344CB8AC3E}">
        <p14:creationId xmlns:p14="http://schemas.microsoft.com/office/powerpoint/2010/main" val="353165923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Save As folder opens. Because we want to save the file to the Documents folder, we click on the Documents icon on the left-hand menu. </a:t>
            </a:r>
          </a:p>
        </p:txBody>
      </p:sp>
      <p:sp>
        <p:nvSpPr>
          <p:cNvPr id="4" name="Slide Number Placeholder 3"/>
          <p:cNvSpPr>
            <a:spLocks noGrp="1"/>
          </p:cNvSpPr>
          <p:nvPr>
            <p:ph type="sldNum" sz="quarter" idx="5"/>
          </p:nvPr>
        </p:nvSpPr>
        <p:spPr/>
        <p:txBody>
          <a:bodyPr/>
          <a:lstStyle/>
          <a:p>
            <a:fld id="{0A1A2D79-0A70-4F98-91B6-5265C658D6AD}" type="slidenum">
              <a:rPr lang="en-US" smtClean="0"/>
              <a:t>65</a:t>
            </a:fld>
            <a:endParaRPr lang="en-US" dirty="0"/>
          </a:p>
        </p:txBody>
      </p:sp>
    </p:spTree>
    <p:extLst>
      <p:ext uri="{BB962C8B-B14F-4D97-AF65-F5344CB8AC3E}">
        <p14:creationId xmlns:p14="http://schemas.microsoft.com/office/powerpoint/2010/main" val="17865738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Because we do not want to change the file name, we can click Save.</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66</a:t>
            </a:fld>
            <a:endParaRPr lang="en-US" dirty="0"/>
          </a:p>
        </p:txBody>
      </p:sp>
    </p:spTree>
    <p:extLst>
      <p:ext uri="{BB962C8B-B14F-4D97-AF65-F5344CB8AC3E}">
        <p14:creationId xmlns:p14="http://schemas.microsoft.com/office/powerpoint/2010/main" val="116534435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0" kern="1200" dirty="0">
                <a:solidFill>
                  <a:schemeClr val="tx1"/>
                </a:solidFill>
                <a:effectLst/>
                <a:latin typeface="+mn-lt"/>
                <a:ea typeface="+mn-ea"/>
                <a:cs typeface="+mn-cs"/>
              </a:rPr>
              <a:t>T</a:t>
            </a:r>
            <a:r>
              <a:rPr lang="en-US" sz="1200" kern="1200" dirty="0">
                <a:solidFill>
                  <a:schemeClr val="tx1"/>
                </a:solidFill>
                <a:effectLst/>
                <a:latin typeface="+mn-lt"/>
                <a:ea typeface="+mn-ea"/>
                <a:cs typeface="+mn-cs"/>
              </a:rPr>
              <a:t>he file is now saved to the new folder.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If you use a public computer, there may be restrictions on where you can save files. Using a USB or flash drive is a common way to save your files when using a public computer.</a:t>
            </a: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67</a:t>
            </a:fld>
            <a:endParaRPr lang="en-US" dirty="0"/>
          </a:p>
        </p:txBody>
      </p:sp>
    </p:spTree>
    <p:extLst>
      <p:ext uri="{BB962C8B-B14F-4D97-AF65-F5344CB8AC3E}">
        <p14:creationId xmlns:p14="http://schemas.microsoft.com/office/powerpoint/2010/main" val="243323837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Now that we have saved the file, we can close it. To do this, click the X in the title bar. Excel will automatically save the file before it closes.</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68</a:t>
            </a:fld>
            <a:endParaRPr lang="en-US" dirty="0"/>
          </a:p>
        </p:txBody>
      </p:sp>
    </p:spTree>
    <p:extLst>
      <p:ext uri="{BB962C8B-B14F-4D97-AF65-F5344CB8AC3E}">
        <p14:creationId xmlns:p14="http://schemas.microsoft.com/office/powerpoint/2010/main" val="423700708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file is now closed.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Before moving to Activity 3, review “parking lot” questions. If there are no questions in the parking lot, ask the attendees if they have any questions before you move to Activity 3.</a:t>
            </a: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69</a:t>
            </a:fld>
            <a:endParaRPr lang="en-US" dirty="0"/>
          </a:p>
        </p:txBody>
      </p:sp>
    </p:spTree>
    <p:extLst>
      <p:ext uri="{BB962C8B-B14F-4D97-AF65-F5344CB8AC3E}">
        <p14:creationId xmlns:p14="http://schemas.microsoft.com/office/powerpoint/2010/main" val="29160845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Windows 10 desktop is just like the top of your desk at home or at work, where you keep different folders with papers in them. The desktop also has other tools you need to get things done, such as a calculator, a pen, or a reference work.</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Just as you have folders and tools on your physical desk, you also have those tools and folders on the computer, which you can access through the desktop.</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0A1A2D79-0A70-4F98-91B6-5265C658D6AD}" type="slidenum">
              <a:rPr lang="en-US" smtClean="0"/>
              <a:t>7</a:t>
            </a:fld>
            <a:endParaRPr lang="en-US" dirty="0"/>
          </a:p>
        </p:txBody>
      </p:sp>
    </p:spTree>
    <p:extLst>
      <p:ext uri="{BB962C8B-B14F-4D97-AF65-F5344CB8AC3E}">
        <p14:creationId xmlns:p14="http://schemas.microsoft.com/office/powerpoint/2010/main" val="383171330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i="0" dirty="0"/>
              <a:t>Point attendees to Activity 3 on Activity Sheet page 2. </a:t>
            </a:r>
            <a:r>
              <a:rPr lang="en-US" sz="1200" i="0" kern="1200" dirty="0">
                <a:solidFill>
                  <a:schemeClr val="tx1"/>
                </a:solidFill>
                <a:effectLst/>
                <a:latin typeface="+mn-lt"/>
                <a:ea typeface="+mn-ea"/>
                <a:cs typeface="+mn-cs"/>
              </a:rPr>
              <a:t>Review the topics in this section. Go to the desktop. Ask the learners to call out the answers to the questions on the next slide. If the learners have computers, encourage them to follow along on their computers. Encourage them to call out answers, and then confirm the correct answer to have them update their Activity Sheet.</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70</a:t>
            </a:fld>
            <a:endParaRPr lang="en-US" dirty="0"/>
          </a:p>
        </p:txBody>
      </p:sp>
    </p:spTree>
    <p:extLst>
      <p:ext uri="{BB962C8B-B14F-4D97-AF65-F5344CB8AC3E}">
        <p14:creationId xmlns:p14="http://schemas.microsoft.com/office/powerpoint/2010/main" val="320173952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INSTRUCTOR NOTE: </a:t>
            </a:r>
            <a:r>
              <a:rPr lang="en-US" i="0" dirty="0"/>
              <a:t>Use this slide to debrief the activity or as a guide for yourself if you are doing a demonstration. For each item, demonstrate the answer.</a:t>
            </a:r>
          </a:p>
          <a:p>
            <a:pPr marL="82296" indent="0">
              <a:buNone/>
            </a:pPr>
            <a:r>
              <a:rPr lang="en-US" sz="1200" dirty="0">
                <a:solidFill>
                  <a:schemeClr val="tx1"/>
                </a:solidFill>
              </a:rPr>
              <a:t> </a:t>
            </a:r>
          </a:p>
          <a:p>
            <a:pPr marL="310896"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dirty="0">
                <a:solidFill>
                  <a:schemeClr val="tx1"/>
                </a:solidFill>
              </a:rPr>
              <a:t>Open Microsoft Word. </a:t>
            </a:r>
            <a:br>
              <a:rPr lang="en-US" sz="1200" dirty="0">
                <a:solidFill>
                  <a:schemeClr val="tx1"/>
                </a:solidFill>
              </a:rPr>
            </a:br>
            <a:endParaRPr lang="en-US" sz="1200" dirty="0">
              <a:solidFill>
                <a:schemeClr val="tx1"/>
              </a:solidFill>
            </a:endParaRPr>
          </a:p>
          <a:p>
            <a:pPr marL="82296" lvl="0" indent="0">
              <a:buNone/>
            </a:pPr>
            <a:r>
              <a:rPr lang="en-US" sz="1200" dirty="0">
                <a:solidFill>
                  <a:schemeClr val="tx1"/>
                </a:solidFill>
              </a:rPr>
              <a:t>2. Type “Hello World” in the document. </a:t>
            </a:r>
            <a:br>
              <a:rPr lang="en-US" sz="1200" dirty="0">
                <a:solidFill>
                  <a:schemeClr val="tx1"/>
                </a:solidFill>
              </a:rPr>
            </a:br>
            <a:endParaRPr lang="en-US" sz="1200" dirty="0">
              <a:solidFill>
                <a:schemeClr val="tx1"/>
              </a:solidFill>
            </a:endParaRPr>
          </a:p>
          <a:p>
            <a:pPr marL="82296" lvl="0" indent="0">
              <a:buNone/>
            </a:pPr>
            <a:r>
              <a:rPr lang="en-US" sz="1200" dirty="0">
                <a:solidFill>
                  <a:schemeClr val="tx1"/>
                </a:solidFill>
              </a:rPr>
              <a:t>3. Save the document to the desktop. In the File name box, type “Hello” and click Save. </a:t>
            </a:r>
            <a:br>
              <a:rPr lang="en-US" sz="1200" dirty="0">
                <a:solidFill>
                  <a:schemeClr val="tx1"/>
                </a:solidFill>
              </a:rPr>
            </a:br>
            <a:endParaRPr lang="en-US" sz="1200" dirty="0">
              <a:solidFill>
                <a:schemeClr val="tx1"/>
              </a:solidFill>
            </a:endParaRPr>
          </a:p>
          <a:p>
            <a:pPr marL="82296" lvl="0" indent="0">
              <a:buNone/>
            </a:pPr>
            <a:r>
              <a:rPr lang="en-US" sz="1200" dirty="0">
                <a:solidFill>
                  <a:schemeClr val="tx1"/>
                </a:solidFill>
              </a:rPr>
              <a:t>4. Close the file. </a:t>
            </a:r>
          </a:p>
          <a:p>
            <a:pPr marL="82296" lvl="0" indent="0">
              <a:buNone/>
            </a:pPr>
            <a:endParaRPr lang="en-US" sz="1200" kern="1200" dirty="0">
              <a:solidFill>
                <a:schemeClr val="tx1"/>
              </a:solidFill>
              <a:effectLst/>
              <a:latin typeface="+mn-lt"/>
              <a:ea typeface="+mn-ea"/>
              <a:cs typeface="+mn-cs"/>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After learners complete Activity 3: </a:t>
            </a:r>
            <a:r>
              <a:rPr lang="en-US" sz="1200" b="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Great job, everyone! In the next section you’ll learn how to delete files.” </a:t>
            </a:r>
          </a:p>
          <a:p>
            <a:pPr marL="82296"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71</a:t>
            </a:fld>
            <a:endParaRPr lang="en-US" dirty="0"/>
          </a:p>
        </p:txBody>
      </p:sp>
    </p:spTree>
    <p:extLst>
      <p:ext uri="{BB962C8B-B14F-4D97-AF65-F5344CB8AC3E}">
        <p14:creationId xmlns:p14="http://schemas.microsoft.com/office/powerpoint/2010/main" val="334920282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For the “Deleting Files” section (slides 72 through 87), use PowerPoint or a live demonstration.</a:t>
            </a: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delete files, you will use the Recycle Bin, which is located on the desktop.</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72</a:t>
            </a:fld>
            <a:endParaRPr lang="en-US" dirty="0"/>
          </a:p>
        </p:txBody>
      </p:sp>
    </p:spTree>
    <p:extLst>
      <p:ext uri="{BB962C8B-B14F-4D97-AF65-F5344CB8AC3E}">
        <p14:creationId xmlns:p14="http://schemas.microsoft.com/office/powerpoint/2010/main" val="224027914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There are files in Celine’s folder that we want to delete. How do we open the folder?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Ask the learners to call out the answer. Then demonstrate the step.</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That’s right! You double-click the folder. </a:t>
            </a: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73</a:t>
            </a:fld>
            <a:endParaRPr lang="en-US" dirty="0"/>
          </a:p>
        </p:txBody>
      </p:sp>
    </p:spTree>
    <p:extLst>
      <p:ext uri="{BB962C8B-B14F-4D97-AF65-F5344CB8AC3E}">
        <p14:creationId xmlns:p14="http://schemas.microsoft.com/office/powerpoint/2010/main" val="68764906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Celine’s folder is now open. To delete a file, move your cursor to the file you want to delete. In this example, we’re deleting the “To Do List End of the Year Party” document. Click and hold down the left mouse button to select the file. Then drag it to the Recycle Bin on the desktop.</a:t>
            </a:r>
            <a:r>
              <a:rPr lang="en-US" dirty="0">
                <a:effectLst/>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74</a:t>
            </a:fld>
            <a:endParaRPr lang="en-US" dirty="0"/>
          </a:p>
        </p:txBody>
      </p:sp>
    </p:spTree>
    <p:extLst>
      <p:ext uri="{BB962C8B-B14F-4D97-AF65-F5344CB8AC3E}">
        <p14:creationId xmlns:p14="http://schemas.microsoft.com/office/powerpoint/2010/main" val="299231859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You can also delete a file by clicking once to select it. In this example, we’re deleting the library picture.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75</a:t>
            </a:fld>
            <a:endParaRPr lang="en-US" dirty="0"/>
          </a:p>
        </p:txBody>
      </p:sp>
    </p:spTree>
    <p:extLst>
      <p:ext uri="{BB962C8B-B14F-4D97-AF65-F5344CB8AC3E}">
        <p14:creationId xmlns:p14="http://schemas.microsoft.com/office/powerpoint/2010/main" val="394297358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Tap the Delete key on your keyboard. </a:t>
            </a:r>
            <a:r>
              <a:rPr lang="en-US" dirty="0"/>
              <a:t>The Delete button may be in a different location depending on your keyboard.</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76</a:t>
            </a:fld>
            <a:endParaRPr lang="en-US" dirty="0"/>
          </a:p>
        </p:txBody>
      </p:sp>
    </p:spTree>
    <p:extLst>
      <p:ext uri="{BB962C8B-B14F-4D97-AF65-F5344CB8AC3E}">
        <p14:creationId xmlns:p14="http://schemas.microsoft.com/office/powerpoint/2010/main" val="349661564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Now that the library picture and the To Do List file have both been deleted, they no longer display in Celine’s folder.</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77</a:t>
            </a:fld>
            <a:endParaRPr lang="en-US" dirty="0"/>
          </a:p>
        </p:txBody>
      </p:sp>
    </p:spTree>
    <p:extLst>
      <p:ext uri="{BB962C8B-B14F-4D97-AF65-F5344CB8AC3E}">
        <p14:creationId xmlns:p14="http://schemas.microsoft.com/office/powerpoint/2010/main" val="338164419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files are inside the Recycle Bin. The Recycle Bin is a temporary holding place for deleted files.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Just like a recycle bin in your home, the contents stay in the bin until you empty it and take it out.</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you move a file to the Recycle Bin and later realize you want to keep the file, you can still get the file back—as long as nobody has emptied the Recycle Bin. To open the Recycle Bin, double-click the icon. </a:t>
            </a:r>
          </a:p>
        </p:txBody>
      </p:sp>
      <p:sp>
        <p:nvSpPr>
          <p:cNvPr id="4" name="Slide Number Placeholder 3"/>
          <p:cNvSpPr>
            <a:spLocks noGrp="1"/>
          </p:cNvSpPr>
          <p:nvPr>
            <p:ph type="sldNum" sz="quarter" idx="5"/>
          </p:nvPr>
        </p:nvSpPr>
        <p:spPr/>
        <p:txBody>
          <a:bodyPr/>
          <a:lstStyle/>
          <a:p>
            <a:fld id="{0A1A2D79-0A70-4F98-91B6-5265C658D6AD}" type="slidenum">
              <a:rPr lang="en-US" smtClean="0"/>
              <a:t>78</a:t>
            </a:fld>
            <a:endParaRPr lang="en-US" dirty="0"/>
          </a:p>
        </p:txBody>
      </p:sp>
    </p:spTree>
    <p:extLst>
      <p:ext uri="{BB962C8B-B14F-4D97-AF65-F5344CB8AC3E}">
        <p14:creationId xmlns:p14="http://schemas.microsoft.com/office/powerpoint/2010/main" val="42137763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Recycle Bin folder will open and a list of the files in the folder will appear.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79</a:t>
            </a:fld>
            <a:endParaRPr lang="en-US" dirty="0"/>
          </a:p>
        </p:txBody>
      </p:sp>
    </p:spTree>
    <p:extLst>
      <p:ext uri="{BB962C8B-B14F-4D97-AF65-F5344CB8AC3E}">
        <p14:creationId xmlns:p14="http://schemas.microsoft.com/office/powerpoint/2010/main" val="18723179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taskbar is at the bottom of the screen. It can also show shortcut icons for commonly used applications, much like the icons on the desktop.</a:t>
            </a:r>
            <a:r>
              <a:rPr lang="en-US" dirty="0">
                <a:effectLst/>
              </a:rPr>
              <a:t> </a:t>
            </a:r>
            <a:endParaRPr lang="en-US" dirty="0">
              <a:solidFill>
                <a:srgbClr val="FF0000"/>
              </a:solidFill>
              <a:highlight>
                <a:srgbClr val="FFFF00"/>
              </a:highlight>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a:t>
            </a:fld>
            <a:endParaRPr lang="en-US" dirty="0"/>
          </a:p>
        </p:txBody>
      </p:sp>
    </p:spTree>
    <p:extLst>
      <p:ext uri="{BB962C8B-B14F-4D97-AF65-F5344CB8AC3E}">
        <p14:creationId xmlns:p14="http://schemas.microsoft.com/office/powerpoint/2010/main" val="345695860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To keep a file after placing it in the Recycle Bin, left-click on the file and hold the mouse button down while dragging the file to the desktop or other location where you want to keep it.</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80</a:t>
            </a:fld>
            <a:endParaRPr lang="en-US" dirty="0"/>
          </a:p>
        </p:txBody>
      </p:sp>
    </p:spTree>
    <p:extLst>
      <p:ext uri="{BB962C8B-B14F-4D97-AF65-F5344CB8AC3E}">
        <p14:creationId xmlns:p14="http://schemas.microsoft.com/office/powerpoint/2010/main" val="179632593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this example the file was saved to the desktop.</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81</a:t>
            </a:fld>
            <a:endParaRPr lang="en-US" dirty="0"/>
          </a:p>
        </p:txBody>
      </p:sp>
    </p:spTree>
    <p:extLst>
      <p:ext uri="{BB962C8B-B14F-4D97-AF65-F5344CB8AC3E}">
        <p14:creationId xmlns:p14="http://schemas.microsoft.com/office/powerpoint/2010/main" val="416247071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Let’s place the To Do List back in the Recycle Bin. When you are certain that you are done with everything in the Recycle Bin, you can empty it to permanently delete those files.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82</a:t>
            </a:fld>
            <a:endParaRPr lang="en-US" dirty="0"/>
          </a:p>
        </p:txBody>
      </p:sp>
    </p:spTree>
    <p:extLst>
      <p:ext uri="{BB962C8B-B14F-4D97-AF65-F5344CB8AC3E}">
        <p14:creationId xmlns:p14="http://schemas.microsoft.com/office/powerpoint/2010/main" val="208206590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One way to empty the Recycle Bin is to move your cursor over the Recycle Bin icon and then right-click on your mouse.</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83</a:t>
            </a:fld>
            <a:endParaRPr lang="en-US" dirty="0"/>
          </a:p>
        </p:txBody>
      </p:sp>
    </p:spTree>
    <p:extLst>
      <p:ext uri="{BB962C8B-B14F-4D97-AF65-F5344CB8AC3E}">
        <p14:creationId xmlns:p14="http://schemas.microsoft.com/office/powerpoint/2010/main" val="38116471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In the menu that appears, you would click on “Empty Recycle Bin.”</a:t>
            </a:r>
            <a:r>
              <a:rPr lang="en-US" dirty="0">
                <a:effectLst/>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84</a:t>
            </a:fld>
            <a:endParaRPr lang="en-US" dirty="0"/>
          </a:p>
        </p:txBody>
      </p:sp>
    </p:spTree>
    <p:extLst>
      <p:ext uri="{BB962C8B-B14F-4D97-AF65-F5344CB8AC3E}">
        <p14:creationId xmlns:p14="http://schemas.microsoft.com/office/powerpoint/2010/main" val="290981318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You can also empty the Recycle Bin from the Recycle Bin folder. To do this, click on the Empty Recycle Bin icon.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85</a:t>
            </a:fld>
            <a:endParaRPr lang="en-US" dirty="0"/>
          </a:p>
        </p:txBody>
      </p:sp>
    </p:spTree>
    <p:extLst>
      <p:ext uri="{BB962C8B-B14F-4D97-AF65-F5344CB8AC3E}">
        <p14:creationId xmlns:p14="http://schemas.microsoft.com/office/powerpoint/2010/main" val="368695823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You will be asked to confirm that you want to delete the file. If you do want to delete the files, click Yes.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Remember that once you click Yes, you will not be able to retrieve the files!</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86</a:t>
            </a:fld>
            <a:endParaRPr lang="en-US" dirty="0"/>
          </a:p>
        </p:txBody>
      </p:sp>
    </p:spTree>
    <p:extLst>
      <p:ext uri="{BB962C8B-B14F-4D97-AF65-F5344CB8AC3E}">
        <p14:creationId xmlns:p14="http://schemas.microsoft.com/office/powerpoint/2010/main" val="40835448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Recycle Bin is now empty.</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Before moving to Activity 4, review “parking lot” questions. If there are no questions in the parking lot, ask the learners if they have any questions before you move to Activity 4.</a:t>
            </a:r>
            <a:endParaRPr lang="en-US" sz="1200" b="0" i="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87</a:t>
            </a:fld>
            <a:endParaRPr lang="en-US" dirty="0"/>
          </a:p>
        </p:txBody>
      </p:sp>
    </p:spTree>
    <p:extLst>
      <p:ext uri="{BB962C8B-B14F-4D97-AF65-F5344CB8AC3E}">
        <p14:creationId xmlns:p14="http://schemas.microsoft.com/office/powerpoint/2010/main" val="236656234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i="0" dirty="0"/>
              <a:t>Point attendees to Activity 4 on Activity Sheet page 2. </a:t>
            </a:r>
            <a:r>
              <a:rPr lang="en-US" sz="1200" i="0" kern="1200" dirty="0">
                <a:solidFill>
                  <a:schemeClr val="tx1"/>
                </a:solidFill>
                <a:effectLst/>
                <a:latin typeface="+mn-lt"/>
                <a:ea typeface="+mn-ea"/>
                <a:cs typeface="+mn-cs"/>
              </a:rPr>
              <a:t>Review the topics in this section. Go to the desktop. Ask the learners to call out the answers to the questions on the next slide. If the learners have computers, encourage them to follow along on their computers. Encourage them to call out answers, and then confirm the correct answer to have them update their Activity Sheet.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p>
          <a:p>
            <a:pPr lvl="0"/>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88</a:t>
            </a:fld>
            <a:endParaRPr lang="en-US" dirty="0"/>
          </a:p>
        </p:txBody>
      </p:sp>
    </p:spTree>
    <p:extLst>
      <p:ext uri="{BB962C8B-B14F-4D97-AF65-F5344CB8AC3E}">
        <p14:creationId xmlns:p14="http://schemas.microsoft.com/office/powerpoint/2010/main" val="277081033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INSTRUCTOR NOTE: </a:t>
            </a:r>
            <a:r>
              <a:rPr lang="en-US" i="0" dirty="0"/>
              <a:t>Use the slide to debrief the activity or as a guide for yourself if you’re doing a demonstration. For each item, demonstrate the answer.</a:t>
            </a:r>
          </a:p>
          <a:p>
            <a:pPr marL="82296" indent="0">
              <a:buNone/>
            </a:pPr>
            <a:r>
              <a:rPr lang="en-US" sz="1200" dirty="0">
                <a:solidFill>
                  <a:schemeClr val="tx1"/>
                </a:solidFill>
              </a:rPr>
              <a:t> </a:t>
            </a:r>
          </a:p>
          <a:p>
            <a:pPr marL="82296"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1. Move the file named Hello.docx on the desktop to the Recycle Bin. </a:t>
            </a:r>
            <a:br>
              <a:rPr lang="en-US" sz="1200" dirty="0">
                <a:solidFill>
                  <a:schemeClr val="tx1"/>
                </a:solidFill>
              </a:rPr>
            </a:br>
            <a:endParaRPr lang="en-US" sz="1200" dirty="0">
              <a:solidFill>
                <a:schemeClr val="tx1"/>
              </a:solidFill>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2. Empty the Recycle Bin using one of the two methods you learned today. </a:t>
            </a:r>
            <a:br>
              <a:rPr lang="en-US" sz="1200" b="0" i="1" kern="1200" dirty="0">
                <a:solidFill>
                  <a:schemeClr val="tx1"/>
                </a:solidFill>
                <a:effectLst/>
                <a:latin typeface="+mn-lt"/>
                <a:ea typeface="+mn-ea"/>
                <a:cs typeface="+mn-cs"/>
              </a:rPr>
            </a:br>
            <a:r>
              <a:rPr lang="en-US" sz="1200" b="1" i="0" kern="1200" dirty="0">
                <a:solidFill>
                  <a:schemeClr val="tx1"/>
                </a:solidFill>
                <a:effectLst/>
                <a:latin typeface="+mn-lt"/>
                <a:ea typeface="+mn-ea"/>
                <a:cs typeface="+mn-cs"/>
              </a:rPr>
              <a:t>Answer: </a:t>
            </a:r>
            <a:r>
              <a:rPr lang="en-US" sz="1200" b="0" i="0" kern="1200" dirty="0">
                <a:solidFill>
                  <a:schemeClr val="tx1"/>
                </a:solidFill>
                <a:effectLst/>
                <a:latin typeface="+mn-lt"/>
                <a:ea typeface="+mn-ea"/>
                <a:cs typeface="+mn-cs"/>
              </a:rPr>
              <a:t>Right-click on the Recycle Bin or open the Recycle Bin and click on Empty Recycle Bin.</a:t>
            </a:r>
            <a:endParaRPr lang="en-US"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After learners complete Activity 4: </a:t>
            </a:r>
            <a:r>
              <a:rPr lang="en-US" sz="1200" b="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Great job, everyone! In the next section you’ll learn tips for using a PC.”</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89</a:t>
            </a:fld>
            <a:endParaRPr lang="en-US" dirty="0"/>
          </a:p>
        </p:txBody>
      </p:sp>
    </p:spTree>
    <p:extLst>
      <p:ext uri="{BB962C8B-B14F-4D97-AF65-F5344CB8AC3E}">
        <p14:creationId xmlns:p14="http://schemas.microsoft.com/office/powerpoint/2010/main" val="14360689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a:t>
            </a:r>
            <a:r>
              <a:rPr lang="en-US" sz="1200" b="0" kern="1200" dirty="0">
                <a:solidFill>
                  <a:schemeClr val="tx1"/>
                </a:solidFill>
                <a:effectLst/>
                <a:latin typeface="+mn-lt"/>
                <a:ea typeface="+mn-ea"/>
                <a:cs typeface="+mn-cs"/>
              </a:rPr>
              <a:t>taskbar</a:t>
            </a:r>
            <a:r>
              <a:rPr lang="en-US" sz="1200" kern="1200" dirty="0">
                <a:solidFill>
                  <a:schemeClr val="tx1"/>
                </a:solidFill>
                <a:effectLst/>
                <a:latin typeface="+mn-lt"/>
                <a:ea typeface="+mn-ea"/>
                <a:cs typeface="+mn-cs"/>
              </a:rPr>
              <a:t> also shows an icon for any task or program that is currently open. You can use these buttons on the taskbar to switch between the different windows you have open. </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Information like the date, time, and volume control are also on the right edge of the taskbar.</a:t>
            </a:r>
            <a:br>
              <a:rPr lang="en-US" sz="1200" kern="1200" dirty="0">
                <a:solidFill>
                  <a:schemeClr val="tx1"/>
                </a:solidFill>
                <a:effectLst/>
                <a:latin typeface="+mn-lt"/>
                <a:ea typeface="+mn-ea"/>
                <a:cs typeface="+mn-cs"/>
              </a:rPr>
            </a:br>
            <a:endParaRPr lang="en-US" dirty="0">
              <a:solidFill>
                <a:srgbClr val="FF0000"/>
              </a:solidFill>
              <a:highlight>
                <a:srgbClr val="FFFF00"/>
              </a:highlight>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9</a:t>
            </a:fld>
            <a:endParaRPr lang="en-US" dirty="0"/>
          </a:p>
        </p:txBody>
      </p:sp>
    </p:spTree>
    <p:extLst>
      <p:ext uri="{BB962C8B-B14F-4D97-AF65-F5344CB8AC3E}">
        <p14:creationId xmlns:p14="http://schemas.microsoft.com/office/powerpoint/2010/main" val="416397562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Remember: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desktop and taskbar are useful tools to access common applications and documents.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Task View allows you to see all the open windows at one time.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Folders helps you organize files.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search box allows you to quickly locate folders and documents.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You can restore documents from the Recycle Bin, but only if nobody has emptied it.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INSTRUCTOR NOTE: Before moving to Activity 5, review “parking lot” questions. If there are no questions in the parking lot, ask the learners if they have any questions before you move to Activity 5.</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90</a:t>
            </a:fld>
            <a:endParaRPr lang="en-US" dirty="0"/>
          </a:p>
        </p:txBody>
      </p:sp>
    </p:spTree>
    <p:extLst>
      <p:ext uri="{BB962C8B-B14F-4D97-AF65-F5344CB8AC3E}">
        <p14:creationId xmlns:p14="http://schemas.microsoft.com/office/powerpoint/2010/main" val="145770087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lang="en-US" sz="1200" kern="1200" dirty="0">
                <a:solidFill>
                  <a:schemeClr val="tx1"/>
                </a:solidFill>
                <a:effectLst/>
                <a:latin typeface="+mn-lt"/>
                <a:ea typeface="+mn-ea"/>
                <a:cs typeface="+mn-cs"/>
              </a:rPr>
              <a:t>Let’s practice what you’ve learned. </a:t>
            </a:r>
          </a:p>
          <a:p>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You can either:</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Launch the Practice section online by clicking on the link “Open Using a PC Practice Module” on the slide</a:t>
            </a:r>
            <a:br>
              <a:rPr lang="en-US" i="0" dirty="0"/>
            </a:br>
            <a:r>
              <a:rPr lang="en-US" dirty="0"/>
              <a:t>OR </a:t>
            </a:r>
            <a:r>
              <a:rPr lang="en-US" b="0" dirty="0"/>
              <a:t>ask learners if they would prefer a demo to walk through these instructions, which are also listed on the Learner Activity Sheet (pages 2 and 3).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In the address bar of the web browser, enter </a:t>
            </a:r>
            <a:r>
              <a:rPr lang="en-US" sz="1200" i="1" u="sng" kern="1200" dirty="0">
                <a:solidFill>
                  <a:schemeClr val="tx1"/>
                </a:solidFill>
                <a:effectLst/>
                <a:latin typeface="+mn-lt"/>
                <a:ea typeface="+mn-ea"/>
                <a:cs typeface="+mn-cs"/>
                <a:hlinkClick r:id="rId3"/>
              </a:rPr>
              <a:t>www.digitallearn.org</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&gt; Click on “Using a PC (Windows 10)” &gt; Click on “Practice Lesson”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Use the next four slides to review what students have learned in this section.</a:t>
            </a:r>
            <a:br>
              <a:rPr lang="en-US" sz="1200" i="0" kern="1200" dirty="0">
                <a:solidFill>
                  <a:schemeClr val="tx1"/>
                </a:solidFill>
                <a:effectLst/>
                <a:latin typeface="+mn-lt"/>
                <a:ea typeface="+mn-ea"/>
                <a:cs typeface="+mn-cs"/>
              </a:rPr>
            </a:br>
            <a:endParaRPr lang="en-US" sz="1200" i="0" kern="1200" dirty="0">
              <a:solidFill>
                <a:schemeClr val="tx1"/>
              </a:solidFill>
              <a:effectLst/>
              <a:latin typeface="+mn-lt"/>
              <a:ea typeface="+mn-ea"/>
              <a:cs typeface="+mn-cs"/>
            </a:endParaRPr>
          </a:p>
          <a:p>
            <a:r>
              <a:rPr lang="en-US" sz="1200" i="0" kern="1200" dirty="0">
                <a:solidFill>
                  <a:schemeClr val="tx1"/>
                </a:solidFill>
                <a:effectLst/>
                <a:latin typeface="+mn-lt"/>
                <a:ea typeface="+mn-ea"/>
                <a:cs typeface="+mn-cs"/>
              </a:rPr>
              <a:t>Learners should follow along as you go through each question. Engage them by asking them to call out answers. Then confirm the correct answer.</a:t>
            </a:r>
            <a:r>
              <a:rPr lang="en-US" sz="1200" kern="1200" dirty="0">
                <a:solidFill>
                  <a:schemeClr val="tx1"/>
                </a:solidFill>
                <a:effectLst/>
                <a:latin typeface="+mn-lt"/>
                <a:ea typeface="+mn-ea"/>
                <a:cs typeface="+mn-cs"/>
              </a:rPr>
              <a:t> </a:t>
            </a:r>
          </a:p>
          <a:p>
            <a:pPr lvl="0"/>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91</a:t>
            </a:fld>
            <a:endParaRPr lang="en-US" dirty="0"/>
          </a:p>
        </p:txBody>
      </p:sp>
    </p:spTree>
    <p:extLst>
      <p:ext uri="{BB962C8B-B14F-4D97-AF65-F5344CB8AC3E}">
        <p14:creationId xmlns:p14="http://schemas.microsoft.com/office/powerpoint/2010/main" val="36506839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For the rest of this section (slides 93 through 97), use PowerPoint or a live demonstration. </a:t>
            </a:r>
            <a:endParaRPr lang="en-US" sz="1200" b="0" i="0" kern="1200" dirty="0">
              <a:solidFill>
                <a:schemeClr val="tx1"/>
              </a:solidFill>
              <a:effectLst/>
              <a:latin typeface="+mn-lt"/>
              <a:ea typeface="+mn-ea"/>
              <a:cs typeface="+mn-cs"/>
            </a:endParaRPr>
          </a:p>
          <a:p>
            <a:pPr marL="82296" indent="0" algn="l">
              <a:buNone/>
            </a:pPr>
            <a:endParaRPr lang="en-US" sz="1200" b="1" kern="1200" dirty="0">
              <a:solidFill>
                <a:schemeClr val="tx1"/>
              </a:solidFill>
              <a:effectLst/>
              <a:latin typeface="+mn-lt"/>
              <a:ea typeface="+mn-ea"/>
              <a:cs typeface="+mn-cs"/>
            </a:endParaRPr>
          </a:p>
          <a:p>
            <a:pPr marL="82296" indent="0" algn="l">
              <a:buNone/>
            </a:pPr>
            <a:r>
              <a:rPr lang="en-US" sz="1200" b="0" dirty="0">
                <a:solidFill>
                  <a:schemeClr val="bg1"/>
                </a:solidFill>
              </a:rPr>
              <a:t>If you want to open an application on the desktop, what do you need to do?</a:t>
            </a:r>
            <a:r>
              <a:rPr lang="en-US" sz="1200" b="1" dirty="0">
                <a:solidFill>
                  <a:schemeClr val="bg1"/>
                </a:solidFill>
              </a:rPr>
              <a:t> </a:t>
            </a:r>
            <a:endParaRPr lang="en-US" b="1" dirty="0">
              <a:solidFill>
                <a:schemeClr val="bg1"/>
              </a:solidFill>
            </a:endParaRP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Answer: </a:t>
            </a:r>
            <a:r>
              <a:rPr lang="en-US" sz="1200" b="0" kern="1200" dirty="0">
                <a:solidFill>
                  <a:schemeClr val="tx1"/>
                </a:solidFill>
                <a:effectLst/>
                <a:latin typeface="+mn-lt"/>
                <a:ea typeface="+mn-ea"/>
                <a:cs typeface="+mn-cs"/>
              </a:rPr>
              <a:t>D</a:t>
            </a:r>
            <a:r>
              <a:rPr lang="en-US" dirty="0"/>
              <a:t>ouble-click the icon on the desktop. </a:t>
            </a:r>
            <a:endParaRPr lang="en-US" sz="1200" b="0" kern="1200" dirty="0">
              <a:solidFill>
                <a:schemeClr val="tx1"/>
              </a:solidFill>
              <a:effectLst/>
              <a:latin typeface="+mn-lt"/>
              <a:ea typeface="+mn-ea"/>
              <a:cs typeface="+mn-cs"/>
            </a:endParaRPr>
          </a:p>
          <a:p>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92</a:t>
            </a:fld>
            <a:endParaRPr lang="en-US" dirty="0"/>
          </a:p>
        </p:txBody>
      </p:sp>
    </p:spTree>
    <p:extLst>
      <p:ext uri="{BB962C8B-B14F-4D97-AF65-F5344CB8AC3E}">
        <p14:creationId xmlns:p14="http://schemas.microsoft.com/office/powerpoint/2010/main" val="38392243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0" kern="1200" dirty="0">
                <a:solidFill>
                  <a:schemeClr val="tx1"/>
                </a:solidFill>
                <a:effectLst/>
                <a:latin typeface="+mn-lt"/>
                <a:ea typeface="+mn-ea"/>
                <a:cs typeface="+mn-cs"/>
              </a:rPr>
              <a:t>If you want to minimize the window currently open on your screen, which icon would you click? </a:t>
            </a:r>
          </a:p>
          <a:p>
            <a:pPr lvl="0"/>
            <a:endParaRPr lang="en-US" sz="1200" b="1" kern="1200" dirty="0">
              <a:solidFill>
                <a:schemeClr val="tx1"/>
              </a:solidFill>
              <a:effectLst/>
              <a:latin typeface="+mn-lt"/>
              <a:ea typeface="+mn-ea"/>
              <a:cs typeface="+mn-cs"/>
            </a:endParaRPr>
          </a:p>
          <a:p>
            <a:pPr lvl="0"/>
            <a:r>
              <a:rPr lang="en-US" sz="1200" b="1" kern="1200" dirty="0">
                <a:solidFill>
                  <a:srgbClr val="FF0000"/>
                </a:solidFill>
                <a:effectLst/>
                <a:latin typeface="+mn-lt"/>
                <a:ea typeface="+mn-ea"/>
                <a:cs typeface="+mn-cs"/>
              </a:rPr>
              <a:t>Answer: </a:t>
            </a:r>
            <a:r>
              <a:rPr lang="en-US" sz="1200" b="0" kern="1200" dirty="0">
                <a:solidFill>
                  <a:srgbClr val="FF0000"/>
                </a:solidFill>
                <a:effectLst/>
                <a:latin typeface="+mn-lt"/>
                <a:ea typeface="+mn-ea"/>
                <a:cs typeface="+mn-cs"/>
              </a:rPr>
              <a:t>It’s the icon that looks like a line at the top-right side of the window. </a:t>
            </a:r>
          </a:p>
          <a:p>
            <a:pPr lvl="0"/>
            <a:endParaRPr lang="en-US" sz="1200" b="0" i="0" kern="1200" dirty="0">
              <a:solidFill>
                <a:srgbClr val="FF0000"/>
              </a:solidFill>
              <a:effectLst/>
              <a:latin typeface="+mn-lt"/>
              <a:ea typeface="+mn-ea"/>
              <a:cs typeface="+mn-cs"/>
            </a:endParaRPr>
          </a:p>
          <a:p>
            <a:pPr lvl="0"/>
            <a:r>
              <a:rPr lang="en-US" sz="1200" i="1" kern="1200" dirty="0">
                <a:solidFill>
                  <a:schemeClr val="tx1"/>
                </a:solidFill>
                <a:effectLst/>
                <a:latin typeface="+mn-lt"/>
                <a:ea typeface="+mn-ea"/>
                <a:cs typeface="+mn-cs"/>
              </a:rPr>
              <a:t>INSTRUCTOR NOTE</a:t>
            </a:r>
            <a:r>
              <a:rPr lang="en-US" sz="1200" b="0" i="1" kern="1200" dirty="0">
                <a:solidFill>
                  <a:schemeClr val="tx1"/>
                </a:solidFill>
                <a:effectLst/>
                <a:latin typeface="+mn-lt"/>
                <a:ea typeface="+mn-ea"/>
                <a:cs typeface="+mn-cs"/>
              </a:rPr>
              <a:t>: </a:t>
            </a:r>
            <a:r>
              <a:rPr lang="en-US" sz="1200" b="0" i="0" kern="1200" dirty="0">
                <a:solidFill>
                  <a:srgbClr val="FF0000"/>
                </a:solidFill>
                <a:effectLst/>
                <a:latin typeface="+mn-lt"/>
                <a:ea typeface="+mn-ea"/>
                <a:cs typeface="+mn-cs"/>
              </a:rPr>
              <a:t>Point out the icon.</a:t>
            </a:r>
          </a:p>
          <a:p>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93</a:t>
            </a:fld>
            <a:endParaRPr lang="en-US" dirty="0"/>
          </a:p>
        </p:txBody>
      </p:sp>
    </p:spTree>
    <p:extLst>
      <p:ext uri="{BB962C8B-B14F-4D97-AF65-F5344CB8AC3E}">
        <p14:creationId xmlns:p14="http://schemas.microsoft.com/office/powerpoint/2010/main" val="407667201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0" kern="1200" dirty="0">
                <a:solidFill>
                  <a:schemeClr val="tx1"/>
                </a:solidFill>
                <a:effectLst/>
                <a:latin typeface="+mn-lt"/>
                <a:ea typeface="+mn-ea"/>
                <a:cs typeface="+mn-cs"/>
              </a:rPr>
              <a:t>If you want to close the window, what icon would you click? </a:t>
            </a:r>
          </a:p>
          <a:p>
            <a:pPr lvl="0"/>
            <a:endParaRPr lang="en-US" sz="1200" b="1" kern="1200" dirty="0">
              <a:solidFill>
                <a:schemeClr val="tx1"/>
              </a:solidFill>
              <a:effectLst/>
              <a:latin typeface="+mn-lt"/>
              <a:ea typeface="+mn-ea"/>
              <a:cs typeface="+mn-cs"/>
            </a:endParaRPr>
          </a:p>
          <a:p>
            <a:pPr lvl="0"/>
            <a:r>
              <a:rPr lang="en-US" sz="1200" b="1" kern="1200" dirty="0">
                <a:solidFill>
                  <a:srgbClr val="FF0000"/>
                </a:solidFill>
                <a:effectLst/>
                <a:latin typeface="+mn-lt"/>
                <a:ea typeface="+mn-ea"/>
                <a:cs typeface="+mn-cs"/>
              </a:rPr>
              <a:t>Answer: </a:t>
            </a:r>
            <a:r>
              <a:rPr lang="en-US" sz="1200" b="0" kern="1200" dirty="0">
                <a:solidFill>
                  <a:srgbClr val="FF0000"/>
                </a:solidFill>
                <a:effectLst/>
                <a:latin typeface="+mn-lt"/>
                <a:ea typeface="+mn-ea"/>
                <a:cs typeface="+mn-cs"/>
              </a:rPr>
              <a:t>It’s the icon that looks like an X at the top-right side of the window. </a:t>
            </a:r>
          </a:p>
          <a:p>
            <a:pPr lvl="0"/>
            <a:endParaRPr lang="en-US" sz="1200" i="0" kern="1200" dirty="0">
              <a:solidFill>
                <a:schemeClr val="tx1"/>
              </a:solidFill>
              <a:effectLst/>
              <a:latin typeface="+mn-lt"/>
              <a:ea typeface="+mn-ea"/>
              <a:cs typeface="+mn-cs"/>
            </a:endParaRPr>
          </a:p>
          <a:p>
            <a:pPr lvl="0"/>
            <a:r>
              <a:rPr lang="en-US" sz="1200" i="1" kern="1200" dirty="0">
                <a:solidFill>
                  <a:schemeClr val="tx1"/>
                </a:solidFill>
                <a:effectLst/>
                <a:latin typeface="+mn-lt"/>
                <a:ea typeface="+mn-ea"/>
                <a:cs typeface="+mn-cs"/>
              </a:rPr>
              <a:t>INSTRUCTOR NOTE</a:t>
            </a:r>
            <a:r>
              <a:rPr lang="en-US" sz="1200" b="0" i="1" kern="1200" dirty="0">
                <a:solidFill>
                  <a:schemeClr val="tx1"/>
                </a:solidFill>
                <a:effectLst/>
                <a:latin typeface="+mn-lt"/>
                <a:ea typeface="+mn-ea"/>
                <a:cs typeface="+mn-cs"/>
              </a:rPr>
              <a:t>: </a:t>
            </a:r>
            <a:r>
              <a:rPr lang="en-US" sz="1200" b="0" i="0" kern="1200" dirty="0">
                <a:solidFill>
                  <a:srgbClr val="FF0000"/>
                </a:solidFill>
                <a:effectLst/>
                <a:latin typeface="+mn-lt"/>
                <a:ea typeface="+mn-ea"/>
                <a:cs typeface="+mn-cs"/>
              </a:rPr>
              <a:t>Point out the icon.</a:t>
            </a:r>
          </a:p>
          <a:p>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94</a:t>
            </a:fld>
            <a:endParaRPr lang="en-US" dirty="0"/>
          </a:p>
        </p:txBody>
      </p:sp>
    </p:spTree>
    <p:extLst>
      <p:ext uri="{BB962C8B-B14F-4D97-AF65-F5344CB8AC3E}">
        <p14:creationId xmlns:p14="http://schemas.microsoft.com/office/powerpoint/2010/main" val="157494276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0" kern="1200" dirty="0">
                <a:solidFill>
                  <a:schemeClr val="tx1"/>
                </a:solidFill>
                <a:effectLst/>
                <a:latin typeface="+mn-lt"/>
                <a:ea typeface="+mn-ea"/>
                <a:cs typeface="+mn-cs"/>
              </a:rPr>
              <a:t>If you want to save a document, what icon would you click? </a:t>
            </a:r>
          </a:p>
          <a:p>
            <a:pPr lvl="0"/>
            <a:endParaRPr lang="en-US" sz="1200" b="1" kern="1200" dirty="0">
              <a:solidFill>
                <a:schemeClr val="tx1"/>
              </a:solidFill>
              <a:effectLst/>
              <a:latin typeface="+mn-lt"/>
              <a:ea typeface="+mn-ea"/>
              <a:cs typeface="+mn-cs"/>
            </a:endParaRPr>
          </a:p>
          <a:p>
            <a:pPr lvl="0"/>
            <a:r>
              <a:rPr lang="en-US" sz="1200" b="1" kern="1200" dirty="0">
                <a:solidFill>
                  <a:srgbClr val="FF0000"/>
                </a:solidFill>
                <a:effectLst/>
                <a:latin typeface="+mn-lt"/>
                <a:ea typeface="+mn-ea"/>
                <a:cs typeface="+mn-cs"/>
              </a:rPr>
              <a:t>Answer: </a:t>
            </a:r>
            <a:r>
              <a:rPr lang="en-US" sz="1200" b="0" kern="1200" dirty="0">
                <a:solidFill>
                  <a:srgbClr val="FF0000"/>
                </a:solidFill>
                <a:effectLst/>
                <a:latin typeface="+mn-lt"/>
                <a:ea typeface="+mn-ea"/>
                <a:cs typeface="+mn-cs"/>
              </a:rPr>
              <a:t>You can click the File menu or click the Save icon.</a:t>
            </a:r>
          </a:p>
          <a:p>
            <a:pPr lvl="0"/>
            <a:endParaRPr lang="en-US" sz="1200" b="0" kern="1200" dirty="0">
              <a:solidFill>
                <a:srgbClr val="FF0000"/>
              </a:solidFill>
              <a:effectLst/>
              <a:latin typeface="+mn-lt"/>
              <a:ea typeface="+mn-ea"/>
              <a:cs typeface="+mn-cs"/>
            </a:endParaRPr>
          </a:p>
          <a:p>
            <a:pPr lvl="0"/>
            <a:r>
              <a:rPr lang="en-US" sz="1200" i="1" kern="1200" dirty="0">
                <a:solidFill>
                  <a:schemeClr val="tx1"/>
                </a:solidFill>
                <a:effectLst/>
                <a:latin typeface="+mn-lt"/>
                <a:ea typeface="+mn-ea"/>
                <a:cs typeface="+mn-cs"/>
              </a:rPr>
              <a:t>INSTRUCTOR NOTE</a:t>
            </a:r>
            <a:r>
              <a:rPr lang="en-US" sz="1200" b="0" i="1" kern="1200" dirty="0">
                <a:solidFill>
                  <a:schemeClr val="tx1"/>
                </a:solidFill>
                <a:effectLst/>
                <a:latin typeface="+mn-lt"/>
                <a:ea typeface="+mn-ea"/>
                <a:cs typeface="+mn-cs"/>
              </a:rPr>
              <a:t>: </a:t>
            </a:r>
            <a:r>
              <a:rPr lang="en-US" sz="1200" b="0" i="0" kern="1200" dirty="0">
                <a:solidFill>
                  <a:srgbClr val="FF0000"/>
                </a:solidFill>
                <a:effectLst/>
                <a:latin typeface="+mn-lt"/>
                <a:ea typeface="+mn-ea"/>
                <a:cs typeface="+mn-cs"/>
              </a:rPr>
              <a:t>Point out the File menu and the Save icon.</a:t>
            </a:r>
          </a:p>
          <a:p>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95</a:t>
            </a:fld>
            <a:endParaRPr lang="en-US" dirty="0"/>
          </a:p>
        </p:txBody>
      </p:sp>
    </p:spTree>
    <p:extLst>
      <p:ext uri="{BB962C8B-B14F-4D97-AF65-F5344CB8AC3E}">
        <p14:creationId xmlns:p14="http://schemas.microsoft.com/office/powerpoint/2010/main" val="339221429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0" kern="1200" dirty="0">
                <a:solidFill>
                  <a:schemeClr val="tx1"/>
                </a:solidFill>
                <a:effectLst/>
                <a:latin typeface="+mn-lt"/>
                <a:ea typeface="+mn-ea"/>
                <a:cs typeface="+mn-cs"/>
              </a:rPr>
              <a:t>If you accidentally delete a file, where can you find and retrieve it? </a:t>
            </a:r>
          </a:p>
          <a:p>
            <a:pPr lvl="0"/>
            <a:endParaRPr lang="en-US" sz="1200" b="1" kern="1200" dirty="0">
              <a:solidFill>
                <a:schemeClr val="tx1"/>
              </a:solidFill>
              <a:effectLst/>
              <a:latin typeface="+mn-lt"/>
              <a:ea typeface="+mn-ea"/>
              <a:cs typeface="+mn-cs"/>
            </a:endParaRPr>
          </a:p>
          <a:p>
            <a:pPr lvl="0"/>
            <a:r>
              <a:rPr lang="en-US" sz="1200" b="1" kern="1200" dirty="0">
                <a:solidFill>
                  <a:srgbClr val="FF0000"/>
                </a:solidFill>
                <a:effectLst/>
                <a:latin typeface="+mn-lt"/>
                <a:ea typeface="+mn-ea"/>
                <a:cs typeface="+mn-cs"/>
              </a:rPr>
              <a:t>Answer: </a:t>
            </a:r>
            <a:r>
              <a:rPr lang="en-US" sz="1200" b="0" kern="1200" dirty="0">
                <a:solidFill>
                  <a:srgbClr val="FF0000"/>
                </a:solidFill>
                <a:effectLst/>
                <a:latin typeface="+mn-lt"/>
                <a:ea typeface="+mn-ea"/>
                <a:cs typeface="+mn-cs"/>
              </a:rPr>
              <a:t>You would click the Recycle Bin icon.</a:t>
            </a:r>
          </a:p>
          <a:p>
            <a:pPr lvl="0"/>
            <a:endParaRPr lang="en-US" sz="1200" b="0" kern="1200" dirty="0">
              <a:solidFill>
                <a:srgbClr val="FF0000"/>
              </a:solidFill>
              <a:effectLst/>
              <a:latin typeface="+mn-lt"/>
              <a:ea typeface="+mn-ea"/>
              <a:cs typeface="+mn-cs"/>
            </a:endParaRPr>
          </a:p>
          <a:p>
            <a:pPr lvl="0"/>
            <a:r>
              <a:rPr lang="en-US" sz="1200" i="1" kern="1200" dirty="0">
                <a:solidFill>
                  <a:schemeClr val="tx1"/>
                </a:solidFill>
                <a:effectLst/>
                <a:latin typeface="+mn-lt"/>
                <a:ea typeface="+mn-ea"/>
                <a:cs typeface="+mn-cs"/>
              </a:rPr>
              <a:t>INSTRUCTOR NOTE</a:t>
            </a:r>
            <a:r>
              <a:rPr lang="en-US" sz="1200" b="0" i="1" kern="1200" dirty="0">
                <a:solidFill>
                  <a:schemeClr val="tx1"/>
                </a:solidFill>
                <a:effectLst/>
                <a:latin typeface="+mn-lt"/>
                <a:ea typeface="+mn-ea"/>
                <a:cs typeface="+mn-cs"/>
              </a:rPr>
              <a:t>: </a:t>
            </a:r>
            <a:r>
              <a:rPr lang="en-US" sz="1200" b="0" i="0" kern="1200" dirty="0">
                <a:solidFill>
                  <a:srgbClr val="FF0000"/>
                </a:solidFill>
                <a:effectLst/>
                <a:latin typeface="+mn-lt"/>
                <a:ea typeface="+mn-ea"/>
                <a:cs typeface="+mn-cs"/>
              </a:rPr>
              <a:t>Point out the </a:t>
            </a:r>
            <a:r>
              <a:rPr lang="en-US" sz="1200" b="0" kern="1200" dirty="0">
                <a:solidFill>
                  <a:srgbClr val="FF0000"/>
                </a:solidFill>
                <a:effectLst/>
                <a:latin typeface="+mn-lt"/>
                <a:ea typeface="+mn-ea"/>
                <a:cs typeface="+mn-cs"/>
              </a:rPr>
              <a:t>Recycle Bin icon</a:t>
            </a:r>
            <a:r>
              <a:rPr lang="en-US" sz="1200" b="0" i="0" kern="1200" dirty="0">
                <a:solidFill>
                  <a:srgbClr val="FF0000"/>
                </a:solidFill>
                <a:effectLst/>
                <a:latin typeface="+mn-lt"/>
                <a:ea typeface="+mn-ea"/>
                <a:cs typeface="+mn-cs"/>
              </a:rPr>
              <a:t>.</a:t>
            </a:r>
          </a:p>
          <a:p>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96</a:t>
            </a:fld>
            <a:endParaRPr lang="en-US" dirty="0"/>
          </a:p>
        </p:txBody>
      </p:sp>
    </p:spTree>
    <p:extLst>
      <p:ext uri="{BB962C8B-B14F-4D97-AF65-F5344CB8AC3E}">
        <p14:creationId xmlns:p14="http://schemas.microsoft.com/office/powerpoint/2010/main" val="34227847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Congratulations, learners! Today you have learned: </a:t>
            </a:r>
            <a:endParaRPr lang="en-US" sz="1200" kern="1200" dirty="0">
              <a:solidFill>
                <a:schemeClr val="tx1"/>
              </a:solidFill>
              <a:effectLst/>
              <a:latin typeface="+mn-lt"/>
              <a:ea typeface="+mn-ea"/>
              <a:cs typeface="+mn-cs"/>
            </a:endParaRPr>
          </a:p>
          <a:p>
            <a:endParaRPr lang="en-US" dirty="0"/>
          </a:p>
          <a:p>
            <a:pPr marL="171450" indent="-171450">
              <a:buFont typeface="Arial" panose="020B0604020202020204" pitchFamily="34" charset="0"/>
              <a:buChar char="•"/>
            </a:pPr>
            <a:r>
              <a:rPr lang="en-US" dirty="0"/>
              <a:t>What an operating system is</a:t>
            </a:r>
          </a:p>
          <a:p>
            <a:pPr marL="171450" indent="-171450">
              <a:buFont typeface="Arial" panose="020B0604020202020204" pitchFamily="34" charset="0"/>
              <a:buChar char="•"/>
            </a:pPr>
            <a:r>
              <a:rPr lang="en-US" dirty="0"/>
              <a:t>The skills you need to use the Windows 10 operating system, including:</a:t>
            </a:r>
          </a:p>
          <a:p>
            <a:pPr marL="628650" lvl="1" indent="-171450">
              <a:buFont typeface="Arial" panose="020B0604020202020204" pitchFamily="34" charset="0"/>
              <a:buChar char="•"/>
            </a:pPr>
            <a:r>
              <a:rPr lang="en-US" dirty="0"/>
              <a:t>Finding and navigating the desktop</a:t>
            </a:r>
          </a:p>
          <a:p>
            <a:pPr marL="628650" lvl="1" indent="-171450">
              <a:buFont typeface="Arial" panose="020B0604020202020204" pitchFamily="34" charset="0"/>
              <a:buChar char="•"/>
            </a:pPr>
            <a:r>
              <a:rPr lang="en-US" dirty="0"/>
              <a:t>Finding and organizing files and folders</a:t>
            </a:r>
          </a:p>
          <a:p>
            <a:pPr marL="628650" lvl="1" indent="-171450">
              <a:buFont typeface="Arial" panose="020B0604020202020204" pitchFamily="34" charset="0"/>
              <a:buChar char="•"/>
            </a:pPr>
            <a:r>
              <a:rPr lang="en-US" dirty="0"/>
              <a:t>Managing the windows of an application</a:t>
            </a:r>
          </a:p>
          <a:p>
            <a:pPr marL="628650" lvl="1" indent="-171450">
              <a:buFont typeface="Arial" panose="020B0604020202020204" pitchFamily="34" charset="0"/>
              <a:buChar char="•"/>
            </a:pPr>
            <a:r>
              <a:rPr lang="en-US" dirty="0"/>
              <a:t>Saving and closing files</a:t>
            </a:r>
          </a:p>
          <a:p>
            <a:pPr marL="628650" lvl="1" indent="-171450">
              <a:buFont typeface="Arial" panose="020B0604020202020204" pitchFamily="34" charset="0"/>
              <a:buChar char="•"/>
            </a:pPr>
            <a:r>
              <a:rPr lang="en-US" dirty="0"/>
              <a:t>Deleting files</a:t>
            </a:r>
          </a:p>
          <a:p>
            <a:pPr marL="171450" lvl="0" indent="-171450">
              <a:buFont typeface="Arial" panose="020B0604020202020204" pitchFamily="34" charset="0"/>
              <a:buChar char="•"/>
            </a:pPr>
            <a:r>
              <a:rPr lang="en-US" dirty="0"/>
              <a:t>Tips for using Windows 10</a:t>
            </a:r>
          </a:p>
          <a:p>
            <a:endParaRPr lang="en-US" dirty="0"/>
          </a:p>
          <a:p>
            <a:r>
              <a:rPr lang="en-US" sz="1200" i="1" kern="1200" dirty="0">
                <a:solidFill>
                  <a:schemeClr val="tx1"/>
                </a:solidFill>
                <a:effectLst/>
                <a:latin typeface="+mn-lt"/>
                <a:ea typeface="+mn-ea"/>
                <a:cs typeface="+mn-cs"/>
              </a:rPr>
              <a:t>INSTRUCTOR NOTE: </a:t>
            </a:r>
            <a:r>
              <a:rPr lang="en-US" i="0" dirty="0"/>
              <a:t>Provide each learner with a Certificate of Completion.</a:t>
            </a:r>
          </a:p>
        </p:txBody>
      </p:sp>
      <p:sp>
        <p:nvSpPr>
          <p:cNvPr id="4" name="Slide Number Placeholder 3"/>
          <p:cNvSpPr>
            <a:spLocks noGrp="1"/>
          </p:cNvSpPr>
          <p:nvPr>
            <p:ph type="sldNum" sz="quarter" idx="5"/>
          </p:nvPr>
        </p:nvSpPr>
        <p:spPr/>
        <p:txBody>
          <a:bodyPr/>
          <a:lstStyle/>
          <a:p>
            <a:fld id="{0A1A2D79-0A70-4F98-91B6-5265C658D6AD}" type="slidenum">
              <a:rPr lang="en-US" smtClean="0"/>
              <a:t>97</a:t>
            </a:fld>
            <a:endParaRPr lang="en-US" dirty="0"/>
          </a:p>
        </p:txBody>
      </p:sp>
    </p:spTree>
    <p:extLst>
      <p:ext uri="{BB962C8B-B14F-4D97-AF65-F5344CB8AC3E}">
        <p14:creationId xmlns:p14="http://schemas.microsoft.com/office/powerpoint/2010/main" val="233050330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US" sz="1200" i="1" kern="1200" dirty="0">
                <a:solidFill>
                  <a:schemeClr val="tx1"/>
                </a:solidFill>
                <a:effectLst/>
                <a:latin typeface="+mn-lt"/>
                <a:ea typeface="+mn-ea"/>
                <a:cs typeface="+mn-cs"/>
              </a:rPr>
              <a:t>INSTRUCTOR NOTE: </a:t>
            </a:r>
            <a:r>
              <a:rPr lang="en-US" sz="1200" kern="1200" dirty="0">
                <a:solidFill>
                  <a:schemeClr val="tx1"/>
                </a:solidFill>
                <a:effectLst/>
                <a:latin typeface="+mn-lt"/>
                <a:ea typeface="+mn-ea"/>
                <a:cs typeface="+mn-cs"/>
              </a:rPr>
              <a:t>Highlight the library’s website and </a:t>
            </a:r>
            <a:r>
              <a:rPr lang="en-US" sz="1200" u="sng" kern="1200" dirty="0">
                <a:solidFill>
                  <a:schemeClr val="tx1"/>
                </a:solidFill>
                <a:effectLst/>
                <a:latin typeface="+mn-lt"/>
                <a:ea typeface="+mn-ea"/>
                <a:cs typeface="+mn-cs"/>
                <a:hlinkClick r:id="rId3"/>
              </a:rPr>
              <a:t>https://www.digitallearn.org/</a:t>
            </a:r>
            <a:r>
              <a:rPr lang="en-US" sz="1200" kern="1200" dirty="0">
                <a:solidFill>
                  <a:schemeClr val="tx1"/>
                </a:solidFill>
                <a:effectLst/>
                <a:latin typeface="+mn-lt"/>
                <a:ea typeface="+mn-ea"/>
                <a:cs typeface="+mn-cs"/>
              </a:rPr>
              <a:t> websites as resources for additional virtual online courses. </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98</a:t>
            </a:fld>
            <a:endParaRPr lang="en-US" dirty="0"/>
          </a:p>
        </p:txBody>
      </p:sp>
    </p:spTree>
    <p:extLst>
      <p:ext uri="{BB962C8B-B14F-4D97-AF65-F5344CB8AC3E}">
        <p14:creationId xmlns:p14="http://schemas.microsoft.com/office/powerpoint/2010/main" val="321876504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a:extLst>
              <a:ext uri="{FF2B5EF4-FFF2-40B4-BE49-F238E27FC236}">
                <a16:creationId xmlns:a16="http://schemas.microsoft.com/office/drawing/2014/main" id="{DC605C7C-63EA-73B7-7F79-900C406675A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8" name="Notes Placeholder 2">
            <a:extLst>
              <a:ext uri="{FF2B5EF4-FFF2-40B4-BE49-F238E27FC236}">
                <a16:creationId xmlns:a16="http://schemas.microsoft.com/office/drawing/2014/main" id="{8836DA37-2DDA-3C56-8C9A-44F4EA2DD04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a:t>Thanks again to AT&amp;T and PLA for this workshop. We appreciate all our participants for coming and we encourage you to keep learning! </a:t>
            </a:r>
          </a:p>
          <a:p>
            <a:pPr>
              <a:spcBef>
                <a:spcPct val="0"/>
              </a:spcBef>
            </a:pPr>
            <a:endParaRPr lang="en-US" altLang="en-US" dirty="0"/>
          </a:p>
        </p:txBody>
      </p:sp>
      <p:sp>
        <p:nvSpPr>
          <p:cNvPr id="14339" name="Slide Number Placeholder 3">
            <a:extLst>
              <a:ext uri="{FF2B5EF4-FFF2-40B4-BE49-F238E27FC236}">
                <a16:creationId xmlns:a16="http://schemas.microsoft.com/office/drawing/2014/main" id="{BC4D6636-5457-D10D-8849-5EB77053A32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defRPr>
            </a:lvl1pPr>
            <a:lvl2pPr marL="742950" indent="-285750">
              <a:defRPr>
                <a:solidFill>
                  <a:schemeClr val="tx1"/>
                </a:solidFill>
                <a:latin typeface="Segoe UI" panose="020B0502040204020203" pitchFamily="34" charset="0"/>
              </a:defRPr>
            </a:lvl2pPr>
            <a:lvl3pPr marL="1143000" indent="-228600">
              <a:defRPr>
                <a:solidFill>
                  <a:schemeClr val="tx1"/>
                </a:solidFill>
                <a:latin typeface="Segoe UI" panose="020B0502040204020203" pitchFamily="34" charset="0"/>
              </a:defRPr>
            </a:lvl3pPr>
            <a:lvl4pPr marL="1600200" indent="-228600">
              <a:defRPr>
                <a:solidFill>
                  <a:schemeClr val="tx1"/>
                </a:solidFill>
                <a:latin typeface="Segoe UI" panose="020B0502040204020203" pitchFamily="34" charset="0"/>
              </a:defRPr>
            </a:lvl4pPr>
            <a:lvl5pPr marL="2057400" indent="-228600">
              <a:defRPr>
                <a:solidFill>
                  <a:schemeClr val="tx1"/>
                </a:solidFill>
                <a:latin typeface="Segoe UI" panose="020B0502040204020203" pitchFamily="34" charset="0"/>
              </a:defRPr>
            </a:lvl5pPr>
            <a:lvl6pPr marL="2514600" indent="-228600" fontAlgn="base">
              <a:spcBef>
                <a:spcPct val="0"/>
              </a:spcBef>
              <a:spcAft>
                <a:spcPct val="0"/>
              </a:spcAft>
              <a:defRPr>
                <a:solidFill>
                  <a:schemeClr val="tx1"/>
                </a:solidFill>
                <a:latin typeface="Segoe UI" panose="020B0502040204020203" pitchFamily="34" charset="0"/>
              </a:defRPr>
            </a:lvl6pPr>
            <a:lvl7pPr marL="2971800" indent="-228600" fontAlgn="base">
              <a:spcBef>
                <a:spcPct val="0"/>
              </a:spcBef>
              <a:spcAft>
                <a:spcPct val="0"/>
              </a:spcAft>
              <a:defRPr>
                <a:solidFill>
                  <a:schemeClr val="tx1"/>
                </a:solidFill>
                <a:latin typeface="Segoe UI" panose="020B0502040204020203" pitchFamily="34" charset="0"/>
              </a:defRPr>
            </a:lvl7pPr>
            <a:lvl8pPr marL="3429000" indent="-228600" fontAlgn="base">
              <a:spcBef>
                <a:spcPct val="0"/>
              </a:spcBef>
              <a:spcAft>
                <a:spcPct val="0"/>
              </a:spcAft>
              <a:defRPr>
                <a:solidFill>
                  <a:schemeClr val="tx1"/>
                </a:solidFill>
                <a:latin typeface="Segoe UI" panose="020B0502040204020203" pitchFamily="34" charset="0"/>
              </a:defRPr>
            </a:lvl8pPr>
            <a:lvl9pPr marL="3886200" indent="-228600" fontAlgn="base">
              <a:spcBef>
                <a:spcPct val="0"/>
              </a:spcBef>
              <a:spcAft>
                <a:spcPct val="0"/>
              </a:spcAft>
              <a:defRPr>
                <a:solidFill>
                  <a:schemeClr val="tx1"/>
                </a:solidFill>
                <a:latin typeface="Segoe UI" panose="020B0502040204020203" pitchFamily="34" charset="0"/>
              </a:defRPr>
            </a:lvl9pPr>
          </a:lstStyle>
          <a:p>
            <a:pPr fontAlgn="base">
              <a:spcBef>
                <a:spcPct val="0"/>
              </a:spcBef>
              <a:spcAft>
                <a:spcPct val="0"/>
              </a:spcAft>
            </a:pPr>
            <a:fld id="{DFDCB5FE-826F-164F-ABED-168B288C0461}" type="slidenum">
              <a:rPr lang="en-US" altLang="en-US">
                <a:latin typeface="Calibri" panose="020F0502020204030204" pitchFamily="34" charset="0"/>
              </a:rPr>
              <a:pPr fontAlgn="base">
                <a:spcBef>
                  <a:spcPct val="0"/>
                </a:spcBef>
                <a:spcAft>
                  <a:spcPct val="0"/>
                </a:spcAft>
              </a:pPr>
              <a:t>99</a:t>
            </a:fld>
            <a:endParaRPr lang="en-US" altLang="en-US">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417175-5D7E-2778-2FBA-FE7CE7D3511C}"/>
              </a:ext>
            </a:extLst>
          </p:cNvPr>
          <p:cNvSpPr/>
          <p:nvPr/>
        </p:nvSpPr>
        <p:spPr>
          <a:xfrm flipV="1">
            <a:off x="5410200" y="3810000"/>
            <a:ext cx="3733800" cy="9048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5" name="Rectangle 4">
            <a:extLst>
              <a:ext uri="{FF2B5EF4-FFF2-40B4-BE49-F238E27FC236}">
                <a16:creationId xmlns:a16="http://schemas.microsoft.com/office/drawing/2014/main" id="{A82C1FBF-D06A-A641-52C9-98283093635C}"/>
              </a:ext>
            </a:extLst>
          </p:cNvPr>
          <p:cNvSpPr/>
          <p:nvPr/>
        </p:nvSpPr>
        <p:spPr>
          <a:xfrm flipV="1">
            <a:off x="5410200" y="3897313"/>
            <a:ext cx="3733800" cy="19208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6" name="Rectangle 5">
            <a:extLst>
              <a:ext uri="{FF2B5EF4-FFF2-40B4-BE49-F238E27FC236}">
                <a16:creationId xmlns:a16="http://schemas.microsoft.com/office/drawing/2014/main" id="{6BEC4159-869F-010B-3B9E-5A8DC9273204}"/>
              </a:ext>
            </a:extLst>
          </p:cNvPr>
          <p:cNvSpPr/>
          <p:nvPr/>
        </p:nvSpPr>
        <p:spPr>
          <a:xfrm flipV="1">
            <a:off x="5410200" y="4114800"/>
            <a:ext cx="3733800"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7" name="Rectangle 6">
            <a:extLst>
              <a:ext uri="{FF2B5EF4-FFF2-40B4-BE49-F238E27FC236}">
                <a16:creationId xmlns:a16="http://schemas.microsoft.com/office/drawing/2014/main" id="{A97D9CAF-08BC-A8E0-3FBF-45B33774D979}"/>
              </a:ext>
            </a:extLst>
          </p:cNvPr>
          <p:cNvSpPr/>
          <p:nvPr/>
        </p:nvSpPr>
        <p:spPr>
          <a:xfrm flipV="1">
            <a:off x="5410200" y="4164013"/>
            <a:ext cx="1965325" cy="19050"/>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0" name="Rectangle 9">
            <a:extLst>
              <a:ext uri="{FF2B5EF4-FFF2-40B4-BE49-F238E27FC236}">
                <a16:creationId xmlns:a16="http://schemas.microsoft.com/office/drawing/2014/main" id="{CB894A05-0AC7-37CE-5FBB-12A964A85091}"/>
              </a:ext>
            </a:extLst>
          </p:cNvPr>
          <p:cNvSpPr/>
          <p:nvPr/>
        </p:nvSpPr>
        <p:spPr>
          <a:xfrm flipV="1">
            <a:off x="5410200" y="4198938"/>
            <a:ext cx="1965325"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1" name="Rounded Rectangle 10">
            <a:extLst>
              <a:ext uri="{FF2B5EF4-FFF2-40B4-BE49-F238E27FC236}">
                <a16:creationId xmlns:a16="http://schemas.microsoft.com/office/drawing/2014/main" id="{AF8C41FC-D2D2-F291-9C53-0C8D193ABF4C}"/>
              </a:ext>
            </a:extLst>
          </p:cNvPr>
          <p:cNvSpPr/>
          <p:nvPr/>
        </p:nvSpPr>
        <p:spPr bwMode="white">
          <a:xfrm>
            <a:off x="5410200" y="3962400"/>
            <a:ext cx="3063875" cy="26988"/>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2" name="Rounded Rectangle 11">
            <a:extLst>
              <a:ext uri="{FF2B5EF4-FFF2-40B4-BE49-F238E27FC236}">
                <a16:creationId xmlns:a16="http://schemas.microsoft.com/office/drawing/2014/main" id="{E422057A-6223-0AF5-F6AA-348E392DC0CE}"/>
              </a:ext>
            </a:extLst>
          </p:cNvPr>
          <p:cNvSpPr/>
          <p:nvPr/>
        </p:nvSpPr>
        <p:spPr bwMode="white">
          <a:xfrm>
            <a:off x="7377113" y="4060825"/>
            <a:ext cx="1600200" cy="36513"/>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3" name="Rectangle 12">
            <a:extLst>
              <a:ext uri="{FF2B5EF4-FFF2-40B4-BE49-F238E27FC236}">
                <a16:creationId xmlns:a16="http://schemas.microsoft.com/office/drawing/2014/main" id="{02A927C1-71ED-5EF9-3F21-F2E0B5EAC02C}"/>
              </a:ext>
            </a:extLst>
          </p:cNvPr>
          <p:cNvSpPr/>
          <p:nvPr/>
        </p:nvSpPr>
        <p:spPr>
          <a:xfrm>
            <a:off x="0" y="3649663"/>
            <a:ext cx="9144000" cy="2444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Rectangle 13">
            <a:extLst>
              <a:ext uri="{FF2B5EF4-FFF2-40B4-BE49-F238E27FC236}">
                <a16:creationId xmlns:a16="http://schemas.microsoft.com/office/drawing/2014/main" id="{D3E28639-6178-0B3E-8C96-B7DB8C508A30}"/>
              </a:ext>
            </a:extLst>
          </p:cNvPr>
          <p:cNvSpPr/>
          <p:nvPr/>
        </p:nvSpPr>
        <p:spPr>
          <a:xfrm>
            <a:off x="0" y="3675063"/>
            <a:ext cx="9144000" cy="1412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5" name="Rectangle 14">
            <a:extLst>
              <a:ext uri="{FF2B5EF4-FFF2-40B4-BE49-F238E27FC236}">
                <a16:creationId xmlns:a16="http://schemas.microsoft.com/office/drawing/2014/main" id="{4AB32A11-B5F3-E32B-1E0C-E3B0BB9C35DA}"/>
              </a:ext>
            </a:extLst>
          </p:cNvPr>
          <p:cNvSpPr/>
          <p:nvPr/>
        </p:nvSpPr>
        <p:spPr>
          <a:xfrm flipV="1">
            <a:off x="6413500" y="3643313"/>
            <a:ext cx="2730500" cy="247650"/>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6" name="Rectangle 15">
            <a:extLst>
              <a:ext uri="{FF2B5EF4-FFF2-40B4-BE49-F238E27FC236}">
                <a16:creationId xmlns:a16="http://schemas.microsoft.com/office/drawing/2014/main" id="{3511C72F-A5A4-75B7-F0EB-F836829B2E55}"/>
              </a:ext>
            </a:extLst>
          </p:cNvPr>
          <p:cNvSpPr/>
          <p:nvPr/>
        </p:nvSpPr>
        <p:spPr>
          <a:xfrm>
            <a:off x="0" y="0"/>
            <a:ext cx="9144000" cy="37020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9" name="Subtitle 8"/>
          <p:cNvSpPr>
            <a:spLocks noGrp="1"/>
          </p:cNvSpPr>
          <p:nvPr>
            <p:ph type="subTitle" idx="1"/>
          </p:nvPr>
        </p:nvSpPr>
        <p:spPr>
          <a:xfrm>
            <a:off x="457200" y="3899938"/>
            <a:ext cx="4953000" cy="1752600"/>
          </a:xfrm>
        </p:spPr>
        <p:txBody>
          <a:bodyPr/>
          <a:lstStyle>
            <a:lvl1pPr marL="48006" indent="0" algn="l">
              <a:buNone/>
              <a:defRPr sz="1800">
                <a:solidFill>
                  <a:schemeClr val="tx2"/>
                </a:solidFill>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lang="en-US"/>
              <a:t>Click to edit Master subtitle style</a:t>
            </a:r>
          </a:p>
        </p:txBody>
      </p:sp>
      <p:sp>
        <p:nvSpPr>
          <p:cNvPr id="8" name="Title 7"/>
          <p:cNvSpPr>
            <a:spLocks noGrp="1"/>
          </p:cNvSpPr>
          <p:nvPr>
            <p:ph type="ctrTitle"/>
          </p:nvPr>
        </p:nvSpPr>
        <p:spPr>
          <a:xfrm>
            <a:off x="457200" y="2401889"/>
            <a:ext cx="8458200" cy="1470025"/>
          </a:xfrm>
        </p:spPr>
        <p:txBody>
          <a:bodyPr anchor="b"/>
          <a:lstStyle>
            <a:lvl1pPr>
              <a:defRPr sz="3300">
                <a:solidFill>
                  <a:schemeClr val="bg1"/>
                </a:solidFill>
              </a:defRPr>
            </a:lvl1pPr>
          </a:lstStyle>
          <a:p>
            <a:r>
              <a:rPr lang="en-US"/>
              <a:t>Click to edit Master title style</a:t>
            </a:r>
          </a:p>
        </p:txBody>
      </p:sp>
      <p:sp>
        <p:nvSpPr>
          <p:cNvPr id="17" name="Date Placeholder 27">
            <a:extLst>
              <a:ext uri="{FF2B5EF4-FFF2-40B4-BE49-F238E27FC236}">
                <a16:creationId xmlns:a16="http://schemas.microsoft.com/office/drawing/2014/main" id="{6D773E38-C09C-01D0-8782-EB55FF02421E}"/>
              </a:ext>
            </a:extLst>
          </p:cNvPr>
          <p:cNvSpPr>
            <a:spLocks noGrp="1"/>
          </p:cNvSpPr>
          <p:nvPr>
            <p:ph type="dt" sz="half" idx="10"/>
          </p:nvPr>
        </p:nvSpPr>
        <p:spPr>
          <a:xfrm>
            <a:off x="6705600" y="4206875"/>
            <a:ext cx="960438" cy="457200"/>
          </a:xfrm>
        </p:spPr>
        <p:txBody>
          <a:bodyPr/>
          <a:lstStyle>
            <a:lvl1pPr>
              <a:defRPr/>
            </a:lvl1pPr>
          </a:lstStyle>
          <a:p>
            <a:pPr>
              <a:defRPr/>
            </a:pPr>
            <a:fld id="{97A1F2A2-2A5E-FE4B-AD98-17CFC3D017FD}" type="datetime1">
              <a:rPr lang="en-US"/>
              <a:pPr>
                <a:defRPr/>
              </a:pPr>
              <a:t>6/24/22</a:t>
            </a:fld>
            <a:endParaRPr lang="en-US"/>
          </a:p>
        </p:txBody>
      </p:sp>
      <p:sp>
        <p:nvSpPr>
          <p:cNvPr id="18" name="Footer Placeholder 16">
            <a:extLst>
              <a:ext uri="{FF2B5EF4-FFF2-40B4-BE49-F238E27FC236}">
                <a16:creationId xmlns:a16="http://schemas.microsoft.com/office/drawing/2014/main" id="{092C40D7-9688-4A4E-0994-BC15B278022D}"/>
              </a:ext>
            </a:extLst>
          </p:cNvPr>
          <p:cNvSpPr>
            <a:spLocks noGrp="1"/>
          </p:cNvSpPr>
          <p:nvPr>
            <p:ph type="ftr" sz="quarter" idx="11"/>
          </p:nvPr>
        </p:nvSpPr>
        <p:spPr>
          <a:xfrm>
            <a:off x="5410200" y="4205288"/>
            <a:ext cx="1295400" cy="457200"/>
          </a:xfrm>
        </p:spPr>
        <p:txBody>
          <a:bodyPr/>
          <a:lstStyle>
            <a:lvl1pPr>
              <a:defRPr/>
            </a:lvl1pPr>
          </a:lstStyle>
          <a:p>
            <a:pPr>
              <a:defRPr/>
            </a:pPr>
            <a:endParaRPr lang="en-US"/>
          </a:p>
        </p:txBody>
      </p:sp>
      <p:sp>
        <p:nvSpPr>
          <p:cNvPr id="19" name="Slide Number Placeholder 28">
            <a:extLst>
              <a:ext uri="{FF2B5EF4-FFF2-40B4-BE49-F238E27FC236}">
                <a16:creationId xmlns:a16="http://schemas.microsoft.com/office/drawing/2014/main" id="{1BC0023E-DCB5-4791-997D-985E64509048}"/>
              </a:ext>
            </a:extLst>
          </p:cNvPr>
          <p:cNvSpPr>
            <a:spLocks noGrp="1"/>
          </p:cNvSpPr>
          <p:nvPr>
            <p:ph type="sldNum" sz="quarter" idx="12"/>
          </p:nvPr>
        </p:nvSpPr>
        <p:spPr>
          <a:xfrm>
            <a:off x="8320088" y="1588"/>
            <a:ext cx="747712" cy="365125"/>
          </a:xfrm>
        </p:spPr>
        <p:txBody>
          <a:bodyPr/>
          <a:lstStyle>
            <a:lvl1pPr algn="r">
              <a:defRPr sz="1350" smtClean="0">
                <a:solidFill>
                  <a:schemeClr val="bg1"/>
                </a:solidFill>
              </a:defRPr>
            </a:lvl1pPr>
          </a:lstStyle>
          <a:p>
            <a:pPr>
              <a:defRPr/>
            </a:pPr>
            <a:fld id="{3C901D85-C55C-194F-911C-1FB05DB2FF5F}" type="slidenum">
              <a:rPr lang="en-US"/>
              <a:pPr>
                <a:defRPr/>
              </a:pPr>
              <a:t>‹#›</a:t>
            </a:fld>
            <a:endParaRPr lang="en-US"/>
          </a:p>
        </p:txBody>
      </p:sp>
    </p:spTree>
    <p:extLst>
      <p:ext uri="{BB962C8B-B14F-4D97-AF65-F5344CB8AC3E}">
        <p14:creationId xmlns:p14="http://schemas.microsoft.com/office/powerpoint/2010/main" val="2507950317"/>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2A7B76AF-1C16-AD74-F970-4A36CFB89E53}"/>
              </a:ext>
            </a:extLst>
          </p:cNvPr>
          <p:cNvSpPr>
            <a:spLocks noGrp="1"/>
          </p:cNvSpPr>
          <p:nvPr>
            <p:ph type="dt" sz="half" idx="10"/>
          </p:nvPr>
        </p:nvSpPr>
        <p:spPr/>
        <p:txBody>
          <a:bodyPr/>
          <a:lstStyle>
            <a:lvl1pPr>
              <a:defRPr/>
            </a:lvl1pPr>
          </a:lstStyle>
          <a:p>
            <a:pPr>
              <a:defRPr/>
            </a:pPr>
            <a:fld id="{D65C99B1-DDD8-604D-871D-961C5987CE5C}" type="datetime1">
              <a:rPr lang="en-US"/>
              <a:pPr>
                <a:defRPr/>
              </a:pPr>
              <a:t>6/24/22</a:t>
            </a:fld>
            <a:endParaRPr lang="en-US"/>
          </a:p>
        </p:txBody>
      </p:sp>
      <p:sp>
        <p:nvSpPr>
          <p:cNvPr id="5" name="Footer Placeholder 2">
            <a:extLst>
              <a:ext uri="{FF2B5EF4-FFF2-40B4-BE49-F238E27FC236}">
                <a16:creationId xmlns:a16="http://schemas.microsoft.com/office/drawing/2014/main" id="{0E923578-942A-553B-BD97-9E7B6861815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843C0DE5-8873-48C0-2619-4017A4E74AEE}"/>
              </a:ext>
            </a:extLst>
          </p:cNvPr>
          <p:cNvSpPr>
            <a:spLocks noGrp="1"/>
          </p:cNvSpPr>
          <p:nvPr>
            <p:ph type="sldNum" sz="quarter" idx="12"/>
          </p:nvPr>
        </p:nvSpPr>
        <p:spPr/>
        <p:txBody>
          <a:bodyPr/>
          <a:lstStyle>
            <a:lvl1pPr>
              <a:defRPr/>
            </a:lvl1pPr>
          </a:lstStyle>
          <a:p>
            <a:pPr>
              <a:defRPr/>
            </a:pPr>
            <a:fld id="{F52EC633-67B7-324A-801A-525408E5A360}" type="slidenum">
              <a:rPr lang="en-US"/>
              <a:pPr>
                <a:defRPr/>
              </a:pPr>
              <a:t>‹#›</a:t>
            </a:fld>
            <a:endParaRPr lang="en-US"/>
          </a:p>
        </p:txBody>
      </p:sp>
    </p:spTree>
    <p:extLst>
      <p:ext uri="{BB962C8B-B14F-4D97-AF65-F5344CB8AC3E}">
        <p14:creationId xmlns:p14="http://schemas.microsoft.com/office/powerpoint/2010/main" val="1879375595"/>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457200" y="1143000"/>
            <a:ext cx="6248400" cy="54483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Vertical Title 1"/>
          <p:cNvSpPr>
            <a:spLocks noGrp="1"/>
          </p:cNvSpPr>
          <p:nvPr>
            <p:ph type="title" orient="vert"/>
          </p:nvPr>
        </p:nvSpPr>
        <p:spPr>
          <a:xfrm>
            <a:off x="6781800" y="1143000"/>
            <a:ext cx="1905000" cy="5448300"/>
          </a:xfrm>
        </p:spPr>
        <p:txBody>
          <a:bodyPr vert="eaVert"/>
          <a:lstStyle/>
          <a:p>
            <a:r>
              <a:rPr lang="en-US"/>
              <a:t>Click to edit Master title style</a:t>
            </a:r>
          </a:p>
        </p:txBody>
      </p:sp>
      <p:sp>
        <p:nvSpPr>
          <p:cNvPr id="4" name="Date Placeholder 13">
            <a:extLst>
              <a:ext uri="{FF2B5EF4-FFF2-40B4-BE49-F238E27FC236}">
                <a16:creationId xmlns:a16="http://schemas.microsoft.com/office/drawing/2014/main" id="{2DA0A830-4191-45B3-DD3B-599B64C7DDBD}"/>
              </a:ext>
            </a:extLst>
          </p:cNvPr>
          <p:cNvSpPr>
            <a:spLocks noGrp="1"/>
          </p:cNvSpPr>
          <p:nvPr>
            <p:ph type="dt" sz="half" idx="10"/>
          </p:nvPr>
        </p:nvSpPr>
        <p:spPr/>
        <p:txBody>
          <a:bodyPr/>
          <a:lstStyle>
            <a:lvl1pPr>
              <a:defRPr/>
            </a:lvl1pPr>
          </a:lstStyle>
          <a:p>
            <a:pPr>
              <a:defRPr/>
            </a:pPr>
            <a:fld id="{A096D5EA-9E4E-1D45-8A96-2C4A4A66D279}" type="datetime1">
              <a:rPr lang="en-US"/>
              <a:pPr>
                <a:defRPr/>
              </a:pPr>
              <a:t>6/24/22</a:t>
            </a:fld>
            <a:endParaRPr lang="en-US"/>
          </a:p>
        </p:txBody>
      </p:sp>
      <p:sp>
        <p:nvSpPr>
          <p:cNvPr id="5" name="Footer Placeholder 2">
            <a:extLst>
              <a:ext uri="{FF2B5EF4-FFF2-40B4-BE49-F238E27FC236}">
                <a16:creationId xmlns:a16="http://schemas.microsoft.com/office/drawing/2014/main" id="{7F73A2D1-46A1-B088-096D-F6611B580CB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B2DD0FE-1B55-FF9A-074A-32615C0E8F2E}"/>
              </a:ext>
            </a:extLst>
          </p:cNvPr>
          <p:cNvSpPr>
            <a:spLocks noGrp="1"/>
          </p:cNvSpPr>
          <p:nvPr>
            <p:ph type="sldNum" sz="quarter" idx="12"/>
          </p:nvPr>
        </p:nvSpPr>
        <p:spPr/>
        <p:txBody>
          <a:bodyPr/>
          <a:lstStyle>
            <a:lvl1pPr>
              <a:defRPr/>
            </a:lvl1pPr>
          </a:lstStyle>
          <a:p>
            <a:pPr>
              <a:defRPr/>
            </a:pPr>
            <a:fld id="{075A5651-D435-B94B-B815-7B8B43FB318D}" type="slidenum">
              <a:rPr lang="en-US"/>
              <a:pPr>
                <a:defRPr/>
              </a:pPr>
              <a:t>‹#›</a:t>
            </a:fld>
            <a:endParaRPr lang="en-US"/>
          </a:p>
        </p:txBody>
      </p:sp>
    </p:spTree>
    <p:extLst>
      <p:ext uri="{BB962C8B-B14F-4D97-AF65-F5344CB8AC3E}">
        <p14:creationId xmlns:p14="http://schemas.microsoft.com/office/powerpoint/2010/main" val="393516811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A6477434-0133-0B66-22D9-1D1D2470A9D3}"/>
              </a:ext>
            </a:extLst>
          </p:cNvPr>
          <p:cNvSpPr>
            <a:spLocks noGrp="1"/>
          </p:cNvSpPr>
          <p:nvPr>
            <p:ph type="dt" sz="half" idx="10"/>
          </p:nvPr>
        </p:nvSpPr>
        <p:spPr/>
        <p:txBody>
          <a:bodyPr/>
          <a:lstStyle>
            <a:lvl1pPr>
              <a:defRPr/>
            </a:lvl1pPr>
          </a:lstStyle>
          <a:p>
            <a:pPr>
              <a:defRPr/>
            </a:pPr>
            <a:fld id="{A3FF6515-7943-DB4A-993E-7C9DB9B5AC0E}" type="datetime1">
              <a:rPr lang="en-US"/>
              <a:pPr>
                <a:defRPr/>
              </a:pPr>
              <a:t>6/24/22</a:t>
            </a:fld>
            <a:endParaRPr lang="en-US"/>
          </a:p>
        </p:txBody>
      </p:sp>
      <p:sp>
        <p:nvSpPr>
          <p:cNvPr id="5" name="Footer Placeholder 2">
            <a:extLst>
              <a:ext uri="{FF2B5EF4-FFF2-40B4-BE49-F238E27FC236}">
                <a16:creationId xmlns:a16="http://schemas.microsoft.com/office/drawing/2014/main" id="{FDC2BA3A-1B85-EDF5-1BBE-C4620483DC5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6B271078-295C-89D9-12B1-24A7E5C6AB1A}"/>
              </a:ext>
            </a:extLst>
          </p:cNvPr>
          <p:cNvSpPr>
            <a:spLocks noGrp="1"/>
          </p:cNvSpPr>
          <p:nvPr>
            <p:ph type="sldNum" sz="quarter" idx="12"/>
          </p:nvPr>
        </p:nvSpPr>
        <p:spPr/>
        <p:txBody>
          <a:bodyPr/>
          <a:lstStyle>
            <a:lvl1pPr>
              <a:defRPr/>
            </a:lvl1pPr>
          </a:lstStyle>
          <a:p>
            <a:pPr>
              <a:defRPr/>
            </a:pPr>
            <a:fld id="{F616B086-A122-1741-9680-6C9452D43E22}" type="slidenum">
              <a:rPr lang="en-US"/>
              <a:pPr>
                <a:defRPr/>
              </a:pPr>
              <a:t>‹#›</a:t>
            </a:fld>
            <a:endParaRPr lang="en-US"/>
          </a:p>
        </p:txBody>
      </p:sp>
    </p:spTree>
    <p:extLst>
      <p:ext uri="{BB962C8B-B14F-4D97-AF65-F5344CB8AC3E}">
        <p14:creationId xmlns:p14="http://schemas.microsoft.com/office/powerpoint/2010/main" val="4093231141"/>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3367088"/>
            <a:ext cx="7772400" cy="1509712"/>
          </a:xfrm>
        </p:spPr>
        <p:txBody>
          <a:bodyPr anchor="t"/>
          <a:lstStyle>
            <a:lvl1pPr marL="34290" indent="0">
              <a:buNone/>
              <a:defRPr sz="1575" b="0">
                <a:solidFill>
                  <a:schemeClr val="tx2"/>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722313" y="1981202"/>
            <a:ext cx="7772400" cy="1362075"/>
          </a:xfrm>
        </p:spPr>
        <p:txBody>
          <a:bodyPr anchor="b">
            <a:noAutofit/>
          </a:bodyPr>
          <a:lstStyle>
            <a:lvl1pPr algn="l">
              <a:buNone/>
              <a:defRPr sz="3225" b="1" cap="none" baseline="0">
                <a:ln w="12700">
                  <a:solidFill>
                    <a:schemeClr val="accent2">
                      <a:shade val="90000"/>
                      <a:satMod val="150000"/>
                    </a:schemeClr>
                  </a:solidFill>
                </a:ln>
                <a:solidFill>
                  <a:schemeClr val="accent2"/>
                </a:solidFill>
                <a:effectLst/>
              </a:defRPr>
            </a:lvl1pPr>
          </a:lstStyle>
          <a:p>
            <a:r>
              <a:rPr lang="en-US"/>
              <a:t>Click to edit Master title style</a:t>
            </a:r>
            <a:endParaRPr lang="en-US" dirty="0"/>
          </a:p>
        </p:txBody>
      </p:sp>
      <p:sp>
        <p:nvSpPr>
          <p:cNvPr id="4" name="Date Placeholder 13">
            <a:extLst>
              <a:ext uri="{FF2B5EF4-FFF2-40B4-BE49-F238E27FC236}">
                <a16:creationId xmlns:a16="http://schemas.microsoft.com/office/drawing/2014/main" id="{43804113-3EBC-A960-1748-6FED333A4D77}"/>
              </a:ext>
            </a:extLst>
          </p:cNvPr>
          <p:cNvSpPr>
            <a:spLocks noGrp="1"/>
          </p:cNvSpPr>
          <p:nvPr>
            <p:ph type="dt" sz="half" idx="10"/>
          </p:nvPr>
        </p:nvSpPr>
        <p:spPr/>
        <p:txBody>
          <a:bodyPr/>
          <a:lstStyle>
            <a:lvl1pPr>
              <a:defRPr/>
            </a:lvl1pPr>
          </a:lstStyle>
          <a:p>
            <a:pPr>
              <a:defRPr/>
            </a:pPr>
            <a:fld id="{0D92FA3F-51FF-954D-B650-F1F692C96FB4}" type="datetime1">
              <a:rPr lang="en-US"/>
              <a:pPr>
                <a:defRPr/>
              </a:pPr>
              <a:t>6/24/22</a:t>
            </a:fld>
            <a:endParaRPr lang="en-US"/>
          </a:p>
        </p:txBody>
      </p:sp>
      <p:sp>
        <p:nvSpPr>
          <p:cNvPr id="5" name="Footer Placeholder 2">
            <a:extLst>
              <a:ext uri="{FF2B5EF4-FFF2-40B4-BE49-F238E27FC236}">
                <a16:creationId xmlns:a16="http://schemas.microsoft.com/office/drawing/2014/main" id="{FB52CA7D-C16A-92E9-CF52-D912800E7E7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3C5B1A9-DA82-5D32-FE5E-9E2656CF434B}"/>
              </a:ext>
            </a:extLst>
          </p:cNvPr>
          <p:cNvSpPr>
            <a:spLocks noGrp="1"/>
          </p:cNvSpPr>
          <p:nvPr>
            <p:ph type="sldNum" sz="quarter" idx="12"/>
          </p:nvPr>
        </p:nvSpPr>
        <p:spPr/>
        <p:txBody>
          <a:bodyPr/>
          <a:lstStyle>
            <a:lvl1pPr>
              <a:defRPr/>
            </a:lvl1pPr>
          </a:lstStyle>
          <a:p>
            <a:pPr>
              <a:defRPr/>
            </a:pPr>
            <a:fld id="{336D68B3-D8CC-3845-9746-BE8A88B6C7A8}" type="slidenum">
              <a:rPr lang="en-US"/>
              <a:pPr>
                <a:defRPr/>
              </a:pPr>
              <a:t>‹#›</a:t>
            </a:fld>
            <a:endParaRPr lang="en-US"/>
          </a:p>
        </p:txBody>
      </p:sp>
    </p:spTree>
    <p:extLst>
      <p:ext uri="{BB962C8B-B14F-4D97-AF65-F5344CB8AC3E}">
        <p14:creationId xmlns:p14="http://schemas.microsoft.com/office/powerpoint/2010/main" val="2977269500"/>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648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half" idx="1"/>
          </p:nvPr>
        </p:nvSpPr>
        <p:spPr>
          <a:xfrm>
            <a:off x="457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5" name="Date Placeholder 13">
            <a:extLst>
              <a:ext uri="{FF2B5EF4-FFF2-40B4-BE49-F238E27FC236}">
                <a16:creationId xmlns:a16="http://schemas.microsoft.com/office/drawing/2014/main" id="{FC450F5A-BF44-D902-F9DF-55CA81A79BD7}"/>
              </a:ext>
            </a:extLst>
          </p:cNvPr>
          <p:cNvSpPr>
            <a:spLocks noGrp="1"/>
          </p:cNvSpPr>
          <p:nvPr>
            <p:ph type="dt" sz="half" idx="10"/>
          </p:nvPr>
        </p:nvSpPr>
        <p:spPr/>
        <p:txBody>
          <a:bodyPr/>
          <a:lstStyle>
            <a:lvl1pPr>
              <a:defRPr/>
            </a:lvl1pPr>
          </a:lstStyle>
          <a:p>
            <a:pPr>
              <a:defRPr/>
            </a:pPr>
            <a:fld id="{012D7FE8-38E2-AE4D-BE9B-B30DC66F397C}" type="datetime1">
              <a:rPr lang="en-US"/>
              <a:pPr>
                <a:defRPr/>
              </a:pPr>
              <a:t>6/24/22</a:t>
            </a:fld>
            <a:endParaRPr lang="en-US"/>
          </a:p>
        </p:txBody>
      </p:sp>
      <p:sp>
        <p:nvSpPr>
          <p:cNvPr id="6" name="Footer Placeholder 2">
            <a:extLst>
              <a:ext uri="{FF2B5EF4-FFF2-40B4-BE49-F238E27FC236}">
                <a16:creationId xmlns:a16="http://schemas.microsoft.com/office/drawing/2014/main" id="{70AF219B-9CB2-610D-A633-BC367C92CC7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E3E1B8B5-ECCA-D6C4-F60E-3D23059CE51F}"/>
              </a:ext>
            </a:extLst>
          </p:cNvPr>
          <p:cNvSpPr>
            <a:spLocks noGrp="1"/>
          </p:cNvSpPr>
          <p:nvPr>
            <p:ph type="sldNum" sz="quarter" idx="12"/>
          </p:nvPr>
        </p:nvSpPr>
        <p:spPr/>
        <p:txBody>
          <a:bodyPr/>
          <a:lstStyle>
            <a:lvl1pPr>
              <a:defRPr/>
            </a:lvl1pPr>
          </a:lstStyle>
          <a:p>
            <a:pPr>
              <a:defRPr/>
            </a:pPr>
            <a:fld id="{762C0140-14B8-974D-B8D0-CC530E90570C}" type="slidenum">
              <a:rPr lang="en-US"/>
              <a:pPr>
                <a:defRPr/>
              </a:pPr>
              <a:t>‹#›</a:t>
            </a:fld>
            <a:endParaRPr lang="en-US"/>
          </a:p>
        </p:txBody>
      </p:sp>
    </p:spTree>
    <p:extLst>
      <p:ext uri="{BB962C8B-B14F-4D97-AF65-F5344CB8AC3E}">
        <p14:creationId xmlns:p14="http://schemas.microsoft.com/office/powerpoint/2010/main" val="2988740069"/>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718305" y="2708519"/>
            <a:ext cx="4041775"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3"/>
          </p:nvPr>
        </p:nvSpPr>
        <p:spPr>
          <a:xfrm>
            <a:off x="4721226" y="2244970"/>
            <a:ext cx="4041775"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381000" y="2244970"/>
            <a:ext cx="4041648"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2" name="Title 1"/>
          <p:cNvSpPr>
            <a:spLocks noGrp="1"/>
          </p:cNvSpPr>
          <p:nvPr>
            <p:ph type="title"/>
          </p:nvPr>
        </p:nvSpPr>
        <p:spPr>
          <a:xfrm>
            <a:off x="381000" y="1143000"/>
            <a:ext cx="8382000" cy="1069848"/>
          </a:xfrm>
        </p:spPr>
        <p:txBody>
          <a:bodyPr/>
          <a:lstStyle>
            <a:lvl1pPr>
              <a:defRPr sz="3000" b="0" i="0" cap="none" baseline="0"/>
            </a:lvl1pPr>
          </a:lstStyle>
          <a:p>
            <a:r>
              <a:rPr lang="en-US"/>
              <a:t>Click to edit Master title style</a:t>
            </a:r>
          </a:p>
        </p:txBody>
      </p:sp>
      <p:sp>
        <p:nvSpPr>
          <p:cNvPr id="7" name="Date Placeholder 25">
            <a:extLst>
              <a:ext uri="{FF2B5EF4-FFF2-40B4-BE49-F238E27FC236}">
                <a16:creationId xmlns:a16="http://schemas.microsoft.com/office/drawing/2014/main" id="{84CC2B22-245F-50B3-5779-C6B4F7572271}"/>
              </a:ext>
            </a:extLst>
          </p:cNvPr>
          <p:cNvSpPr>
            <a:spLocks noGrp="1"/>
          </p:cNvSpPr>
          <p:nvPr>
            <p:ph type="dt" sz="half" idx="10"/>
          </p:nvPr>
        </p:nvSpPr>
        <p:spPr/>
        <p:txBody>
          <a:bodyPr rtlCol="0"/>
          <a:lstStyle>
            <a:lvl1pPr>
              <a:defRPr/>
            </a:lvl1pPr>
          </a:lstStyle>
          <a:p>
            <a:pPr>
              <a:defRPr/>
            </a:pPr>
            <a:fld id="{DBD51E4B-0DB3-2B4E-A477-B2CD6EC2744C}" type="datetime1">
              <a:rPr lang="en-US"/>
              <a:pPr>
                <a:defRPr/>
              </a:pPr>
              <a:t>6/24/22</a:t>
            </a:fld>
            <a:endParaRPr lang="en-US"/>
          </a:p>
        </p:txBody>
      </p:sp>
      <p:sp>
        <p:nvSpPr>
          <p:cNvPr id="8" name="Slide Number Placeholder 26">
            <a:extLst>
              <a:ext uri="{FF2B5EF4-FFF2-40B4-BE49-F238E27FC236}">
                <a16:creationId xmlns:a16="http://schemas.microsoft.com/office/drawing/2014/main" id="{E0C44487-97E0-E599-7B0D-7C9F3EFBE5DC}"/>
              </a:ext>
            </a:extLst>
          </p:cNvPr>
          <p:cNvSpPr>
            <a:spLocks noGrp="1"/>
          </p:cNvSpPr>
          <p:nvPr>
            <p:ph type="sldNum" sz="quarter" idx="11"/>
          </p:nvPr>
        </p:nvSpPr>
        <p:spPr/>
        <p:txBody>
          <a:bodyPr rtlCol="0"/>
          <a:lstStyle>
            <a:lvl1pPr>
              <a:defRPr/>
            </a:lvl1pPr>
          </a:lstStyle>
          <a:p>
            <a:pPr>
              <a:defRPr/>
            </a:pPr>
            <a:fld id="{FC8B3D6F-EB1E-724F-9969-01E57DC7B31C}" type="slidenum">
              <a:rPr lang="en-US"/>
              <a:pPr>
                <a:defRPr/>
              </a:pPr>
              <a:t>‹#›</a:t>
            </a:fld>
            <a:endParaRPr lang="en-US"/>
          </a:p>
        </p:txBody>
      </p:sp>
      <p:sp>
        <p:nvSpPr>
          <p:cNvPr id="9" name="Footer Placeholder 27">
            <a:extLst>
              <a:ext uri="{FF2B5EF4-FFF2-40B4-BE49-F238E27FC236}">
                <a16:creationId xmlns:a16="http://schemas.microsoft.com/office/drawing/2014/main" id="{2BDDED5F-88E6-F14C-2FAD-ADD84C60235E}"/>
              </a:ext>
            </a:extLst>
          </p:cNvPr>
          <p:cNvSpPr>
            <a:spLocks noGrp="1"/>
          </p:cNvSpPr>
          <p:nvPr>
            <p:ph type="ftr" sz="quarter" idx="12"/>
          </p:nvPr>
        </p:nvSpPr>
        <p:spPr/>
        <p:txBody>
          <a:bodyPr rtlCol="0"/>
          <a:lstStyle>
            <a:lvl1pPr>
              <a:defRPr/>
            </a:lvl1pPr>
          </a:lstStyle>
          <a:p>
            <a:pPr>
              <a:defRPr/>
            </a:pPr>
            <a:endParaRPr lang="en-US"/>
          </a:p>
        </p:txBody>
      </p:sp>
    </p:spTree>
    <p:extLst>
      <p:ext uri="{BB962C8B-B14F-4D97-AF65-F5344CB8AC3E}">
        <p14:creationId xmlns:p14="http://schemas.microsoft.com/office/powerpoint/2010/main" val="154646979"/>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lstStyle>
            <a:lvl1pPr>
              <a:defRPr sz="3000">
                <a:solidFill>
                  <a:schemeClr val="tx2"/>
                </a:solidFill>
              </a:defRPr>
            </a:lvl1pPr>
          </a:lstStyle>
          <a:p>
            <a:r>
              <a:rPr lang="en-US"/>
              <a:t>Click to edit Master title style</a:t>
            </a:r>
          </a:p>
        </p:txBody>
      </p:sp>
      <p:sp>
        <p:nvSpPr>
          <p:cNvPr id="3" name="Date Placeholder 2">
            <a:extLst>
              <a:ext uri="{FF2B5EF4-FFF2-40B4-BE49-F238E27FC236}">
                <a16:creationId xmlns:a16="http://schemas.microsoft.com/office/drawing/2014/main" id="{7D7D4867-EC3F-7EE1-A683-2C821957FD29}"/>
              </a:ext>
            </a:extLst>
          </p:cNvPr>
          <p:cNvSpPr>
            <a:spLocks noGrp="1"/>
          </p:cNvSpPr>
          <p:nvPr>
            <p:ph type="dt" sz="half" idx="10"/>
          </p:nvPr>
        </p:nvSpPr>
        <p:spPr>
          <a:xfrm>
            <a:off x="6583363" y="612775"/>
            <a:ext cx="957262" cy="457200"/>
          </a:xfrm>
        </p:spPr>
        <p:txBody>
          <a:bodyPr/>
          <a:lstStyle>
            <a:lvl1pPr>
              <a:defRPr/>
            </a:lvl1pPr>
          </a:lstStyle>
          <a:p>
            <a:pPr>
              <a:defRPr/>
            </a:pPr>
            <a:fld id="{02A1A3D0-411E-2A45-A313-E6BDE2C6F696}" type="datetime1">
              <a:rPr lang="en-US"/>
              <a:pPr>
                <a:defRPr/>
              </a:pPr>
              <a:t>6/24/22</a:t>
            </a:fld>
            <a:endParaRPr lang="en-US"/>
          </a:p>
        </p:txBody>
      </p:sp>
      <p:sp>
        <p:nvSpPr>
          <p:cNvPr id="4" name="Footer Placeholder 3">
            <a:extLst>
              <a:ext uri="{FF2B5EF4-FFF2-40B4-BE49-F238E27FC236}">
                <a16:creationId xmlns:a16="http://schemas.microsoft.com/office/drawing/2014/main" id="{BFBA4435-5DC7-E66D-CBF9-099ABA8D8F79}"/>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4A8DA962-8476-A6AC-6081-D830AAF87EF5}"/>
              </a:ext>
            </a:extLst>
          </p:cNvPr>
          <p:cNvSpPr>
            <a:spLocks noGrp="1"/>
          </p:cNvSpPr>
          <p:nvPr>
            <p:ph type="sldNum" sz="quarter" idx="12"/>
          </p:nvPr>
        </p:nvSpPr>
        <p:spPr/>
        <p:txBody>
          <a:bodyPr/>
          <a:lstStyle>
            <a:lvl1pPr>
              <a:defRPr/>
            </a:lvl1pPr>
          </a:lstStyle>
          <a:p>
            <a:pPr>
              <a:defRPr/>
            </a:pPr>
            <a:fld id="{8ABE2B94-A752-AD41-BD28-FA50FFD07B9F}" type="slidenum">
              <a:rPr lang="en-US"/>
              <a:pPr>
                <a:defRPr/>
              </a:pPr>
              <a:t>‹#›</a:t>
            </a:fld>
            <a:endParaRPr lang="en-US"/>
          </a:p>
        </p:txBody>
      </p:sp>
    </p:spTree>
    <p:extLst>
      <p:ext uri="{BB962C8B-B14F-4D97-AF65-F5344CB8AC3E}">
        <p14:creationId xmlns:p14="http://schemas.microsoft.com/office/powerpoint/2010/main" val="35134870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a:extLst>
              <a:ext uri="{FF2B5EF4-FFF2-40B4-BE49-F238E27FC236}">
                <a16:creationId xmlns:a16="http://schemas.microsoft.com/office/drawing/2014/main" id="{41F1B802-D8B1-5130-8D61-E301D97EB69C}"/>
              </a:ext>
            </a:extLst>
          </p:cNvPr>
          <p:cNvSpPr>
            <a:spLocks noGrp="1"/>
          </p:cNvSpPr>
          <p:nvPr>
            <p:ph type="dt" sz="half" idx="10"/>
          </p:nvPr>
        </p:nvSpPr>
        <p:spPr/>
        <p:txBody>
          <a:bodyPr/>
          <a:lstStyle>
            <a:lvl1pPr>
              <a:defRPr/>
            </a:lvl1pPr>
          </a:lstStyle>
          <a:p>
            <a:pPr>
              <a:defRPr/>
            </a:pPr>
            <a:fld id="{FD9C017D-2E97-E54A-8E8C-C7D299A76B67}" type="datetime1">
              <a:rPr lang="en-US"/>
              <a:pPr>
                <a:defRPr/>
              </a:pPr>
              <a:t>6/24/22</a:t>
            </a:fld>
            <a:endParaRPr lang="en-US"/>
          </a:p>
        </p:txBody>
      </p:sp>
      <p:sp>
        <p:nvSpPr>
          <p:cNvPr id="3" name="Footer Placeholder 2">
            <a:extLst>
              <a:ext uri="{FF2B5EF4-FFF2-40B4-BE49-F238E27FC236}">
                <a16:creationId xmlns:a16="http://schemas.microsoft.com/office/drawing/2014/main" id="{7CE46990-0CBC-B392-813F-DDF4D5CA66B5}"/>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22">
            <a:extLst>
              <a:ext uri="{FF2B5EF4-FFF2-40B4-BE49-F238E27FC236}">
                <a16:creationId xmlns:a16="http://schemas.microsoft.com/office/drawing/2014/main" id="{935220F4-C8ED-A780-3AAB-B4A8F6A7D3E9}"/>
              </a:ext>
            </a:extLst>
          </p:cNvPr>
          <p:cNvSpPr>
            <a:spLocks noGrp="1"/>
          </p:cNvSpPr>
          <p:nvPr>
            <p:ph type="sldNum" sz="quarter" idx="12"/>
          </p:nvPr>
        </p:nvSpPr>
        <p:spPr/>
        <p:txBody>
          <a:bodyPr/>
          <a:lstStyle>
            <a:lvl1pPr>
              <a:defRPr/>
            </a:lvl1pPr>
          </a:lstStyle>
          <a:p>
            <a:pPr>
              <a:defRPr/>
            </a:pPr>
            <a:fld id="{C93FB818-8B20-7546-A3E7-FC8ECF00FB08}" type="slidenum">
              <a:rPr lang="en-US"/>
              <a:pPr>
                <a:defRPr/>
              </a:pPr>
              <a:t>‹#›</a:t>
            </a:fld>
            <a:endParaRPr lang="en-US"/>
          </a:p>
        </p:txBody>
      </p:sp>
    </p:spTree>
    <p:extLst>
      <p:ext uri="{BB962C8B-B14F-4D97-AF65-F5344CB8AC3E}">
        <p14:creationId xmlns:p14="http://schemas.microsoft.com/office/powerpoint/2010/main" val="1136133982"/>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776288"/>
            <a:ext cx="5102352" cy="5805083"/>
          </a:xfrm>
        </p:spPr>
        <p:txBody>
          <a:bodyPr/>
          <a:lstStyle>
            <a:lvl1pPr>
              <a:defRPr sz="2400"/>
            </a:lvl1pPr>
            <a:lvl2pPr>
              <a:defRPr sz="2100"/>
            </a:lvl2pPr>
            <a:lvl3pPr>
              <a:defRPr sz="1800"/>
            </a:lvl3pPr>
            <a:lvl4pPr>
              <a:defRPr sz="1500"/>
            </a:lvl4pPr>
            <a:lvl5pPr>
              <a:defRPr sz="15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2"/>
          </p:nvPr>
        </p:nvSpPr>
        <p:spPr>
          <a:xfrm>
            <a:off x="5353496" y="2010728"/>
            <a:ext cx="3383280" cy="4580573"/>
          </a:xfrm>
        </p:spPr>
        <p:txBody>
          <a:bodyPr/>
          <a:lstStyle>
            <a:lvl1pPr marL="6858" indent="0">
              <a:buNone/>
              <a:defRPr sz="1050"/>
            </a:lvl1pPr>
            <a:lvl2pPr>
              <a:buNone/>
              <a:defRPr sz="900"/>
            </a:lvl2pPr>
            <a:lvl3pPr>
              <a:buNone/>
              <a:defRPr sz="750"/>
            </a:lvl3pPr>
            <a:lvl4pPr>
              <a:buNone/>
              <a:defRPr sz="675"/>
            </a:lvl4pPr>
            <a:lvl5pPr>
              <a:buNone/>
              <a:defRPr sz="675"/>
            </a:lvl5pPr>
          </a:lstStyle>
          <a:p>
            <a:pPr lvl="0"/>
            <a:r>
              <a:rPr lang="en-US"/>
              <a:t>Click to edit Master text styles</a:t>
            </a:r>
          </a:p>
        </p:txBody>
      </p:sp>
      <p:sp>
        <p:nvSpPr>
          <p:cNvPr id="2" name="Title 1"/>
          <p:cNvSpPr>
            <a:spLocks noGrp="1"/>
          </p:cNvSpPr>
          <p:nvPr>
            <p:ph type="title"/>
          </p:nvPr>
        </p:nvSpPr>
        <p:spPr>
          <a:xfrm>
            <a:off x="5353496" y="1101970"/>
            <a:ext cx="3383280" cy="877824"/>
          </a:xfrm>
        </p:spPr>
        <p:txBody>
          <a:bodyPr anchor="b"/>
          <a:lstStyle>
            <a:lvl1pPr algn="l">
              <a:buNone/>
              <a:defRPr sz="1350" b="1"/>
            </a:lvl1pPr>
          </a:lstStyle>
          <a:p>
            <a:r>
              <a:rPr lang="en-US"/>
              <a:t>Click to edit Master title style</a:t>
            </a:r>
          </a:p>
        </p:txBody>
      </p:sp>
      <p:sp>
        <p:nvSpPr>
          <p:cNvPr id="5" name="Date Placeholder 13">
            <a:extLst>
              <a:ext uri="{FF2B5EF4-FFF2-40B4-BE49-F238E27FC236}">
                <a16:creationId xmlns:a16="http://schemas.microsoft.com/office/drawing/2014/main" id="{872A6604-9217-BF7B-E462-58533B5E5A7F}"/>
              </a:ext>
            </a:extLst>
          </p:cNvPr>
          <p:cNvSpPr>
            <a:spLocks noGrp="1"/>
          </p:cNvSpPr>
          <p:nvPr>
            <p:ph type="dt" sz="half" idx="10"/>
          </p:nvPr>
        </p:nvSpPr>
        <p:spPr/>
        <p:txBody>
          <a:bodyPr/>
          <a:lstStyle>
            <a:lvl1pPr>
              <a:defRPr/>
            </a:lvl1pPr>
          </a:lstStyle>
          <a:p>
            <a:pPr>
              <a:defRPr/>
            </a:pPr>
            <a:fld id="{E882415A-4B8D-5C40-925E-15C0DBB72CEF}" type="datetime1">
              <a:rPr lang="en-US"/>
              <a:pPr>
                <a:defRPr/>
              </a:pPr>
              <a:t>6/24/22</a:t>
            </a:fld>
            <a:endParaRPr lang="en-US"/>
          </a:p>
        </p:txBody>
      </p:sp>
      <p:sp>
        <p:nvSpPr>
          <p:cNvPr id="6" name="Footer Placeholder 2">
            <a:extLst>
              <a:ext uri="{FF2B5EF4-FFF2-40B4-BE49-F238E27FC236}">
                <a16:creationId xmlns:a16="http://schemas.microsoft.com/office/drawing/2014/main" id="{78F04555-D040-DA28-F930-E7C3F2D13ED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B142621D-9DA4-CB9A-CE02-AC55538BAC6D}"/>
              </a:ext>
            </a:extLst>
          </p:cNvPr>
          <p:cNvSpPr>
            <a:spLocks noGrp="1"/>
          </p:cNvSpPr>
          <p:nvPr>
            <p:ph type="sldNum" sz="quarter" idx="12"/>
          </p:nvPr>
        </p:nvSpPr>
        <p:spPr/>
        <p:txBody>
          <a:bodyPr/>
          <a:lstStyle>
            <a:lvl1pPr>
              <a:defRPr/>
            </a:lvl1pPr>
          </a:lstStyle>
          <a:p>
            <a:pPr>
              <a:defRPr/>
            </a:pPr>
            <a:fld id="{133AF7F6-8A87-2C4E-978C-21D12324A7AA}" type="slidenum">
              <a:rPr lang="en-US"/>
              <a:pPr>
                <a:defRPr/>
              </a:pPr>
              <a:t>‹#›</a:t>
            </a:fld>
            <a:endParaRPr lang="en-US"/>
          </a:p>
        </p:txBody>
      </p:sp>
    </p:spTree>
    <p:extLst>
      <p:ext uri="{BB962C8B-B14F-4D97-AF65-F5344CB8AC3E}">
        <p14:creationId xmlns:p14="http://schemas.microsoft.com/office/powerpoint/2010/main" val="2972668892"/>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2400"/>
            </a:lvl1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088443" y="3274310"/>
            <a:ext cx="2590800" cy="2516489"/>
          </a:xfrm>
        </p:spPr>
        <p:txBody>
          <a:bodyPr lIns="0" tIns="0" rIns="45720" anchor="t"/>
          <a:lstStyle>
            <a:lvl1pPr marL="0" indent="0">
              <a:lnSpc>
                <a:spcPct val="100000"/>
              </a:lnSpc>
              <a:spcBef>
                <a:spcPts val="0"/>
              </a:spcBef>
              <a:buFontTx/>
              <a:buNone/>
              <a:defRPr sz="975"/>
            </a:lvl1pPr>
            <a:lvl2pPr>
              <a:buFontTx/>
              <a:buNone/>
              <a:defRPr sz="900"/>
            </a:lvl2pPr>
            <a:lvl3pPr>
              <a:buFontTx/>
              <a:buNone/>
              <a:defRPr sz="750"/>
            </a:lvl3pPr>
            <a:lvl4pPr>
              <a:buFontTx/>
              <a:buNone/>
              <a:defRPr sz="675"/>
            </a:lvl4pPr>
            <a:lvl5pPr>
              <a:buFontTx/>
              <a:buNone/>
              <a:defRPr sz="675"/>
            </a:lvl5pPr>
          </a:lstStyle>
          <a:p>
            <a:pPr lvl="0"/>
            <a:r>
              <a:rPr lang="en-US"/>
              <a:t>Click to edit Master text styles</a:t>
            </a:r>
          </a:p>
        </p:txBody>
      </p:sp>
      <p:sp>
        <p:nvSpPr>
          <p:cNvPr id="2" name="Title 1"/>
          <p:cNvSpPr>
            <a:spLocks noGrp="1"/>
          </p:cNvSpPr>
          <p:nvPr>
            <p:ph type="title"/>
          </p:nvPr>
        </p:nvSpPr>
        <p:spPr>
          <a:xfrm>
            <a:off x="5440435" y="1109162"/>
            <a:ext cx="586803" cy="4681637"/>
          </a:xfrm>
        </p:spPr>
        <p:txBody>
          <a:bodyPr vert="vert270" lIns="45720" tIns="0" rIns="45720" anchor="t"/>
          <a:lstStyle>
            <a:lvl1pPr algn="ctr">
              <a:buNone/>
              <a:defRPr sz="1500" b="1"/>
            </a:lvl1pPr>
          </a:lstStyle>
          <a:p>
            <a:r>
              <a:rPr lang="en-US"/>
              <a:t>Click to edit Master title style</a:t>
            </a:r>
          </a:p>
        </p:txBody>
      </p:sp>
      <p:sp>
        <p:nvSpPr>
          <p:cNvPr id="5" name="Date Placeholder 13">
            <a:extLst>
              <a:ext uri="{FF2B5EF4-FFF2-40B4-BE49-F238E27FC236}">
                <a16:creationId xmlns:a16="http://schemas.microsoft.com/office/drawing/2014/main" id="{DE6E6BA9-BA9A-76A1-7904-055C9C95AE58}"/>
              </a:ext>
            </a:extLst>
          </p:cNvPr>
          <p:cNvSpPr>
            <a:spLocks noGrp="1"/>
          </p:cNvSpPr>
          <p:nvPr>
            <p:ph type="dt" sz="half" idx="10"/>
          </p:nvPr>
        </p:nvSpPr>
        <p:spPr/>
        <p:txBody>
          <a:bodyPr/>
          <a:lstStyle>
            <a:lvl1pPr>
              <a:defRPr/>
            </a:lvl1pPr>
          </a:lstStyle>
          <a:p>
            <a:pPr>
              <a:defRPr/>
            </a:pPr>
            <a:fld id="{B6F4829E-600E-A74C-9A45-3B323A305E1A}" type="datetime1">
              <a:rPr lang="en-US"/>
              <a:pPr>
                <a:defRPr/>
              </a:pPr>
              <a:t>6/24/22</a:t>
            </a:fld>
            <a:endParaRPr lang="en-US"/>
          </a:p>
        </p:txBody>
      </p:sp>
      <p:sp>
        <p:nvSpPr>
          <p:cNvPr id="6" name="Footer Placeholder 2">
            <a:extLst>
              <a:ext uri="{FF2B5EF4-FFF2-40B4-BE49-F238E27FC236}">
                <a16:creationId xmlns:a16="http://schemas.microsoft.com/office/drawing/2014/main" id="{53A190A6-E91D-635C-1D19-18F02AA34A0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2637E24E-55F7-9013-C6BF-2C4EC04C0610}"/>
              </a:ext>
            </a:extLst>
          </p:cNvPr>
          <p:cNvSpPr>
            <a:spLocks noGrp="1"/>
          </p:cNvSpPr>
          <p:nvPr>
            <p:ph type="sldNum" sz="quarter" idx="12"/>
          </p:nvPr>
        </p:nvSpPr>
        <p:spPr/>
        <p:txBody>
          <a:bodyPr/>
          <a:lstStyle>
            <a:lvl1pPr>
              <a:defRPr/>
            </a:lvl1pPr>
          </a:lstStyle>
          <a:p>
            <a:pPr>
              <a:defRPr/>
            </a:pPr>
            <a:fld id="{43E92B36-85D0-3B4F-800A-0FD971EE69A3}" type="slidenum">
              <a:rPr lang="en-US"/>
              <a:pPr>
                <a:defRPr/>
              </a:pPr>
              <a:t>‹#›</a:t>
            </a:fld>
            <a:endParaRPr lang="en-US"/>
          </a:p>
        </p:txBody>
      </p:sp>
    </p:spTree>
    <p:extLst>
      <p:ext uri="{BB962C8B-B14F-4D97-AF65-F5344CB8AC3E}">
        <p14:creationId xmlns:p14="http://schemas.microsoft.com/office/powerpoint/2010/main" val="924935960"/>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9B80BB30-FF3D-EEE8-E7A8-2BA6A5196C6A}"/>
              </a:ext>
            </a:extLst>
          </p:cNvPr>
          <p:cNvSpPr/>
          <p:nvPr/>
        </p:nvSpPr>
        <p:spPr>
          <a:xfrm>
            <a:off x="0" y="366713"/>
            <a:ext cx="9144000" cy="8413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29" name="Rectangle 28">
            <a:extLst>
              <a:ext uri="{FF2B5EF4-FFF2-40B4-BE49-F238E27FC236}">
                <a16:creationId xmlns:a16="http://schemas.microsoft.com/office/drawing/2014/main" id="{E9AE9FBD-D777-715A-7E7E-5079A224EF9E}"/>
              </a:ext>
            </a:extLst>
          </p:cNvPr>
          <p:cNvSpPr/>
          <p:nvPr/>
        </p:nvSpPr>
        <p:spPr>
          <a:xfrm>
            <a:off x="0" y="0"/>
            <a:ext cx="9144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0" name="Rectangle 29">
            <a:extLst>
              <a:ext uri="{FF2B5EF4-FFF2-40B4-BE49-F238E27FC236}">
                <a16:creationId xmlns:a16="http://schemas.microsoft.com/office/drawing/2014/main" id="{EF8F0B02-EA4A-F488-4412-6020D55D5984}"/>
              </a:ext>
            </a:extLst>
          </p:cNvPr>
          <p:cNvSpPr/>
          <p:nvPr/>
        </p:nvSpPr>
        <p:spPr>
          <a:xfrm>
            <a:off x="0" y="307975"/>
            <a:ext cx="9144000" cy="9207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1" name="Rectangle 30">
            <a:extLst>
              <a:ext uri="{FF2B5EF4-FFF2-40B4-BE49-F238E27FC236}">
                <a16:creationId xmlns:a16="http://schemas.microsoft.com/office/drawing/2014/main" id="{C7D10403-E024-92DD-67BA-E15E70F71567}"/>
              </a:ext>
            </a:extLst>
          </p:cNvPr>
          <p:cNvSpPr/>
          <p:nvPr/>
        </p:nvSpPr>
        <p:spPr>
          <a:xfrm flipV="1">
            <a:off x="5410200" y="360363"/>
            <a:ext cx="3733800" cy="904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2" name="Rectangle 31">
            <a:extLst>
              <a:ext uri="{FF2B5EF4-FFF2-40B4-BE49-F238E27FC236}">
                <a16:creationId xmlns:a16="http://schemas.microsoft.com/office/drawing/2014/main" id="{7D2A00C8-D58B-EE84-D66E-F45C7A8BE675}"/>
              </a:ext>
            </a:extLst>
          </p:cNvPr>
          <p:cNvSpPr/>
          <p:nvPr/>
        </p:nvSpPr>
        <p:spPr>
          <a:xfrm flipV="1">
            <a:off x="5410200" y="439738"/>
            <a:ext cx="3733800" cy="1809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3" name="Rounded Rectangle 32">
            <a:extLst>
              <a:ext uri="{FF2B5EF4-FFF2-40B4-BE49-F238E27FC236}">
                <a16:creationId xmlns:a16="http://schemas.microsoft.com/office/drawing/2014/main" id="{D97459E5-5FE5-A67C-13C2-34857C3A1C0E}"/>
              </a:ext>
            </a:extLst>
          </p:cNvPr>
          <p:cNvSpPr/>
          <p:nvPr/>
        </p:nvSpPr>
        <p:spPr bwMode="white">
          <a:xfrm>
            <a:off x="5407025" y="496888"/>
            <a:ext cx="3063875" cy="28575"/>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4" name="Rounded Rectangle 33">
            <a:extLst>
              <a:ext uri="{FF2B5EF4-FFF2-40B4-BE49-F238E27FC236}">
                <a16:creationId xmlns:a16="http://schemas.microsoft.com/office/drawing/2014/main" id="{00C29C92-A015-1EE0-A16D-349478CCD019}"/>
              </a:ext>
            </a:extLst>
          </p:cNvPr>
          <p:cNvSpPr/>
          <p:nvPr/>
        </p:nvSpPr>
        <p:spPr bwMode="white">
          <a:xfrm>
            <a:off x="7373938" y="588963"/>
            <a:ext cx="1600200" cy="3651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5" name="Rectangle 34">
            <a:extLst>
              <a:ext uri="{FF2B5EF4-FFF2-40B4-BE49-F238E27FC236}">
                <a16:creationId xmlns:a16="http://schemas.microsoft.com/office/drawing/2014/main" id="{35BB4CBF-991C-71BE-0834-48C3020F2592}"/>
              </a:ext>
            </a:extLst>
          </p:cNvPr>
          <p:cNvSpPr/>
          <p:nvPr/>
        </p:nvSpPr>
        <p:spPr bwMode="invGray">
          <a:xfrm>
            <a:off x="9085263" y="-1588"/>
            <a:ext cx="57150"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6" name="Rectangle 35">
            <a:extLst>
              <a:ext uri="{FF2B5EF4-FFF2-40B4-BE49-F238E27FC236}">
                <a16:creationId xmlns:a16="http://schemas.microsoft.com/office/drawing/2014/main" id="{F0668E32-55C2-EE41-E542-51F76FF1CA29}"/>
              </a:ext>
            </a:extLst>
          </p:cNvPr>
          <p:cNvSpPr/>
          <p:nvPr/>
        </p:nvSpPr>
        <p:spPr bwMode="invGray">
          <a:xfrm>
            <a:off x="9043988" y="-1588"/>
            <a:ext cx="28575"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7" name="Rectangle 36">
            <a:extLst>
              <a:ext uri="{FF2B5EF4-FFF2-40B4-BE49-F238E27FC236}">
                <a16:creationId xmlns:a16="http://schemas.microsoft.com/office/drawing/2014/main" id="{243000F2-B225-62B6-8E1F-2611CF82DA7B}"/>
              </a:ext>
            </a:extLst>
          </p:cNvPr>
          <p:cNvSpPr/>
          <p:nvPr/>
        </p:nvSpPr>
        <p:spPr bwMode="invGray">
          <a:xfrm>
            <a:off x="9024938" y="-1588"/>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8" name="Rectangle 37">
            <a:extLst>
              <a:ext uri="{FF2B5EF4-FFF2-40B4-BE49-F238E27FC236}">
                <a16:creationId xmlns:a16="http://schemas.microsoft.com/office/drawing/2014/main" id="{49120EE7-AAA8-743F-9F33-C459B899344A}"/>
              </a:ext>
            </a:extLst>
          </p:cNvPr>
          <p:cNvSpPr/>
          <p:nvPr/>
        </p:nvSpPr>
        <p:spPr bwMode="invGray">
          <a:xfrm>
            <a:off x="8975725" y="-1588"/>
            <a:ext cx="26988"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9" name="Rectangle 38">
            <a:extLst>
              <a:ext uri="{FF2B5EF4-FFF2-40B4-BE49-F238E27FC236}">
                <a16:creationId xmlns:a16="http://schemas.microsoft.com/office/drawing/2014/main" id="{6A2D6434-EE40-2273-48F8-8A17814AC99B}"/>
              </a:ext>
            </a:extLst>
          </p:cNvPr>
          <p:cNvSpPr/>
          <p:nvPr/>
        </p:nvSpPr>
        <p:spPr bwMode="invGray">
          <a:xfrm>
            <a:off x="8915400" y="0"/>
            <a:ext cx="5556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40" name="Rectangle 39">
            <a:extLst>
              <a:ext uri="{FF2B5EF4-FFF2-40B4-BE49-F238E27FC236}">
                <a16:creationId xmlns:a16="http://schemas.microsoft.com/office/drawing/2014/main" id="{0085EAAD-AE88-8EAE-95B9-A2F9B766E253}"/>
              </a:ext>
            </a:extLst>
          </p:cNvPr>
          <p:cNvSpPr/>
          <p:nvPr/>
        </p:nvSpPr>
        <p:spPr bwMode="invGray">
          <a:xfrm>
            <a:off x="8874125" y="0"/>
            <a:ext cx="7938"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Date Placeholder 13">
            <a:extLst>
              <a:ext uri="{FF2B5EF4-FFF2-40B4-BE49-F238E27FC236}">
                <a16:creationId xmlns:a16="http://schemas.microsoft.com/office/drawing/2014/main" id="{B1A6B703-6355-50C5-3C50-A1BF5BA75964}"/>
              </a:ext>
            </a:extLst>
          </p:cNvPr>
          <p:cNvSpPr>
            <a:spLocks noGrp="1"/>
          </p:cNvSpPr>
          <p:nvPr>
            <p:ph type="dt" sz="half" idx="2"/>
          </p:nvPr>
        </p:nvSpPr>
        <p:spPr>
          <a:xfrm>
            <a:off x="6586538" y="612775"/>
            <a:ext cx="957262" cy="457200"/>
          </a:xfrm>
          <a:prstGeom prst="rect">
            <a:avLst/>
          </a:prstGeom>
        </p:spPr>
        <p:txBody>
          <a:bodyPr vert="horz"/>
          <a:lstStyle>
            <a:lvl1pPr algn="l" eaLnBrk="1" fontAlgn="auto" latinLnBrk="0" hangingPunct="1">
              <a:spcBef>
                <a:spcPts val="0"/>
              </a:spcBef>
              <a:spcAft>
                <a:spcPts val="0"/>
              </a:spcAft>
              <a:defRPr kumimoji="0" sz="600" smtClean="0">
                <a:solidFill>
                  <a:schemeClr val="accent2"/>
                </a:solidFill>
                <a:latin typeface="+mn-lt"/>
              </a:defRPr>
            </a:lvl1pPr>
          </a:lstStyle>
          <a:p>
            <a:pPr>
              <a:defRPr/>
            </a:pPr>
            <a:fld id="{F785388C-F0B6-ED4B-A37F-80E8D5BD6F6C}" type="datetime1">
              <a:rPr lang="en-US"/>
              <a:pPr>
                <a:defRPr/>
              </a:pPr>
              <a:t>6/24/22</a:t>
            </a:fld>
            <a:endParaRPr lang="en-US"/>
          </a:p>
        </p:txBody>
      </p:sp>
      <p:sp>
        <p:nvSpPr>
          <p:cNvPr id="3" name="Footer Placeholder 2">
            <a:extLst>
              <a:ext uri="{FF2B5EF4-FFF2-40B4-BE49-F238E27FC236}">
                <a16:creationId xmlns:a16="http://schemas.microsoft.com/office/drawing/2014/main" id="{711A94B4-2371-8E6B-26A2-9F87EB7ADC4F}"/>
              </a:ext>
            </a:extLst>
          </p:cNvPr>
          <p:cNvSpPr>
            <a:spLocks noGrp="1"/>
          </p:cNvSpPr>
          <p:nvPr>
            <p:ph type="ftr" sz="quarter" idx="3"/>
          </p:nvPr>
        </p:nvSpPr>
        <p:spPr>
          <a:xfrm>
            <a:off x="5257800" y="612775"/>
            <a:ext cx="1325563" cy="457200"/>
          </a:xfrm>
          <a:prstGeom prst="rect">
            <a:avLst/>
          </a:prstGeom>
        </p:spPr>
        <p:txBody>
          <a:bodyPr vert="horz"/>
          <a:lstStyle>
            <a:lvl1pPr algn="r" eaLnBrk="1" fontAlgn="auto" latinLnBrk="0" hangingPunct="1">
              <a:spcBef>
                <a:spcPts val="0"/>
              </a:spcBef>
              <a:spcAft>
                <a:spcPts val="0"/>
              </a:spcAft>
              <a:defRPr kumimoji="0" sz="600">
                <a:solidFill>
                  <a:schemeClr val="accent2"/>
                </a:solidFill>
                <a:latin typeface="+mn-lt"/>
              </a:defRPr>
            </a:lvl1pPr>
          </a:lstStyle>
          <a:p>
            <a:pPr>
              <a:defRPr/>
            </a:pPr>
            <a:endParaRPr lang="en-US"/>
          </a:p>
        </p:txBody>
      </p:sp>
      <p:sp>
        <p:nvSpPr>
          <p:cNvPr id="23" name="Slide Number Placeholder 22">
            <a:extLst>
              <a:ext uri="{FF2B5EF4-FFF2-40B4-BE49-F238E27FC236}">
                <a16:creationId xmlns:a16="http://schemas.microsoft.com/office/drawing/2014/main" id="{D98BC85A-B10E-5A73-734D-2A7E4F1DD69B}"/>
              </a:ext>
            </a:extLst>
          </p:cNvPr>
          <p:cNvSpPr>
            <a:spLocks noGrp="1"/>
          </p:cNvSpPr>
          <p:nvPr>
            <p:ph type="sldNum" sz="quarter" idx="4"/>
          </p:nvPr>
        </p:nvSpPr>
        <p:spPr>
          <a:xfrm>
            <a:off x="8174038" y="1588"/>
            <a:ext cx="762000" cy="366712"/>
          </a:xfrm>
          <a:prstGeom prst="rect">
            <a:avLst/>
          </a:prstGeom>
        </p:spPr>
        <p:txBody>
          <a:bodyPr vert="horz" anchor="b"/>
          <a:lstStyle>
            <a:lvl1pPr algn="r" eaLnBrk="1" fontAlgn="auto" latinLnBrk="0" hangingPunct="1">
              <a:spcBef>
                <a:spcPts val="0"/>
              </a:spcBef>
              <a:spcAft>
                <a:spcPts val="0"/>
              </a:spcAft>
              <a:defRPr kumimoji="0" sz="1350" smtClean="0">
                <a:solidFill>
                  <a:srgbClr val="FFFFFF"/>
                </a:solidFill>
                <a:latin typeface="+mn-lt"/>
              </a:defRPr>
            </a:lvl1pPr>
          </a:lstStyle>
          <a:p>
            <a:pPr>
              <a:defRPr/>
            </a:pPr>
            <a:fld id="{3764CD4D-84D8-3445-9998-8CC7273F614B}" type="slidenum">
              <a:rPr lang="en-US"/>
              <a:pPr>
                <a:defRPr/>
              </a:pPr>
              <a:t>‹#›</a:t>
            </a:fld>
            <a:endParaRPr lang="en-US"/>
          </a:p>
        </p:txBody>
      </p:sp>
      <p:sp>
        <p:nvSpPr>
          <p:cNvPr id="13" name="Text Placeholder 12">
            <a:extLst>
              <a:ext uri="{FF2B5EF4-FFF2-40B4-BE49-F238E27FC236}">
                <a16:creationId xmlns:a16="http://schemas.microsoft.com/office/drawing/2014/main" id="{B2658E0D-5A62-95F8-7B71-69685C8D1902}"/>
              </a:ext>
            </a:extLst>
          </p:cNvPr>
          <p:cNvSpPr>
            <a:spLocks noGrp="1"/>
          </p:cNvSpPr>
          <p:nvPr>
            <p:ph type="body" idx="1"/>
          </p:nvPr>
        </p:nvSpPr>
        <p:spPr>
          <a:xfrm>
            <a:off x="457200" y="2249488"/>
            <a:ext cx="8229600" cy="4324350"/>
          </a:xfrm>
          <a:prstGeom prst="rect">
            <a:avLst/>
          </a:prstGeom>
        </p:spPr>
        <p:txBody>
          <a:bodyPr vert="horz">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43" name="Title Placeholder 21">
            <a:extLst>
              <a:ext uri="{FF2B5EF4-FFF2-40B4-BE49-F238E27FC236}">
                <a16:creationId xmlns:a16="http://schemas.microsoft.com/office/drawing/2014/main" id="{719B984A-376B-E126-197A-EA7AC3946797}"/>
              </a:ext>
            </a:extLst>
          </p:cNvPr>
          <p:cNvSpPr>
            <a:spLocks noGrp="1" noChangeArrowheads="1"/>
          </p:cNvSpPr>
          <p:nvPr>
            <p:ph type="title"/>
          </p:nvPr>
        </p:nvSpPr>
        <p:spPr bwMode="auto">
          <a:xfrm>
            <a:off x="457200" y="1143000"/>
            <a:ext cx="8229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27" r:id="rId1"/>
    <p:sldLayoutId id="2147483819" r:id="rId2"/>
    <p:sldLayoutId id="2147483820" r:id="rId3"/>
    <p:sldLayoutId id="2147483821" r:id="rId4"/>
    <p:sldLayoutId id="2147483828" r:id="rId5"/>
    <p:sldLayoutId id="2147483829" r:id="rId6"/>
    <p:sldLayoutId id="2147483822" r:id="rId7"/>
    <p:sldLayoutId id="2147483823" r:id="rId8"/>
    <p:sldLayoutId id="2147483824" r:id="rId9"/>
    <p:sldLayoutId id="2147483825" r:id="rId10"/>
    <p:sldLayoutId id="2147483826" r:id="rId11"/>
  </p:sldLayoutIdLst>
  <p:transition spd="med">
    <p:fade/>
  </p:transition>
  <p:hf hdr="0" ftr="0" dt="0"/>
  <p:txStyles>
    <p:title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p:titleStyle>
    <p:bodyStyle>
      <a:lvl1pPr marL="273050" indent="-190500" algn="l" rtl="0" eaLnBrk="1" fontAlgn="base" hangingPunct="1">
        <a:spcBef>
          <a:spcPts val="225"/>
        </a:spcBef>
        <a:spcAft>
          <a:spcPct val="0"/>
        </a:spcAft>
        <a:buClr>
          <a:srgbClr val="00A4CF"/>
        </a:buClr>
        <a:buFont typeface="Georgia" panose="02040502050405020303" pitchFamily="18" charset="0"/>
        <a:buChar char="•"/>
        <a:defRPr sz="2100" kern="1200">
          <a:solidFill>
            <a:schemeClr val="tx2"/>
          </a:solidFill>
          <a:latin typeface="+mn-lt"/>
          <a:ea typeface="+mn-ea"/>
          <a:cs typeface="+mn-cs"/>
        </a:defRPr>
      </a:lvl1pPr>
      <a:lvl2pPr marL="493713" indent="-184150" algn="l" rtl="0" eaLnBrk="1" fontAlgn="base" hangingPunct="1">
        <a:spcBef>
          <a:spcPts val="225"/>
        </a:spcBef>
        <a:spcAft>
          <a:spcPct val="0"/>
        </a:spcAft>
        <a:buClr>
          <a:schemeClr val="accent2"/>
        </a:buClr>
        <a:buFont typeface="Georgia" panose="02040502050405020303" pitchFamily="18" charset="0"/>
        <a:buChar char="▫"/>
        <a:defRPr sz="1900" kern="1200">
          <a:solidFill>
            <a:schemeClr val="tx2"/>
          </a:solidFill>
          <a:latin typeface="+mn-lt"/>
          <a:ea typeface="+mn-ea"/>
          <a:cs typeface="+mn-cs"/>
        </a:defRPr>
      </a:lvl2pPr>
      <a:lvl3pPr marL="692150" indent="-163513" algn="l" rtl="0" eaLnBrk="1" fontAlgn="base" hangingPunct="1">
        <a:spcBef>
          <a:spcPts val="225"/>
        </a:spcBef>
        <a:spcAft>
          <a:spcPct val="0"/>
        </a:spcAft>
        <a:buClr>
          <a:schemeClr val="accent1"/>
        </a:buClr>
        <a:buFont typeface="Wingdings 2" pitchFamily="2" charset="2"/>
        <a:buChar char=""/>
        <a:defRPr kern="1200">
          <a:solidFill>
            <a:schemeClr val="tx2"/>
          </a:solidFill>
          <a:latin typeface="+mn-lt"/>
          <a:ea typeface="+mn-ea"/>
          <a:cs typeface="+mn-cs"/>
        </a:defRPr>
      </a:lvl3pPr>
      <a:lvl4pPr marL="884238" indent="-150813" algn="l" rtl="0" eaLnBrk="1" fontAlgn="base" hangingPunct="1">
        <a:spcBef>
          <a:spcPts val="225"/>
        </a:spcBef>
        <a:spcAft>
          <a:spcPct val="0"/>
        </a:spcAft>
        <a:buClr>
          <a:schemeClr val="accent1"/>
        </a:buClr>
        <a:buFont typeface="Wingdings 2" pitchFamily="2" charset="2"/>
        <a:buChar char=""/>
        <a:defRPr sz="1600" kern="1200">
          <a:solidFill>
            <a:schemeClr val="tx2"/>
          </a:solidFill>
          <a:latin typeface="+mn-lt"/>
          <a:ea typeface="+mn-ea"/>
          <a:cs typeface="+mn-cs"/>
        </a:defRPr>
      </a:lvl4pPr>
      <a:lvl5pPr marL="1041400" indent="-136525" algn="l" rtl="0" eaLnBrk="1" fontAlgn="base" hangingPunct="1">
        <a:spcBef>
          <a:spcPts val="225"/>
        </a:spcBef>
        <a:spcAft>
          <a:spcPct val="0"/>
        </a:spcAft>
        <a:buClr>
          <a:schemeClr val="accent1"/>
        </a:buClr>
        <a:buFont typeface="Wingdings 2" pitchFamily="2" charset="2"/>
        <a:buChar char=""/>
        <a:defRPr sz="1500" kern="1200">
          <a:solidFill>
            <a:schemeClr val="tx2"/>
          </a:solidFill>
          <a:latin typeface="+mn-lt"/>
          <a:ea typeface="+mn-ea"/>
          <a:cs typeface="+mn-cs"/>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43.svg"/><Relationship Id="rId4" Type="http://schemas.openxmlformats.org/officeDocument/2006/relationships/image" Target="../media/image42.png"/></Relationships>
</file>

<file path=ppt/slides/_rels/slide4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46.png"/></Relationships>
</file>

<file path=ppt/slides/_rels/slide4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4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png"/></Relationships>
</file>

<file path=ppt/slides/_rels/slide4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hyperlink" Target="https://www.digitallearn.org/"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5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7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5.xml"/><Relationship Id="rId1" Type="http://schemas.openxmlformats.org/officeDocument/2006/relationships/slideLayout" Target="../slideLayouts/slideLayout2.xml"/><Relationship Id="rId5" Type="http://schemas.openxmlformats.org/officeDocument/2006/relationships/image" Target="../media/image43.svg"/><Relationship Id="rId4" Type="http://schemas.openxmlformats.org/officeDocument/2006/relationships/image" Target="../media/image42.png"/></Relationships>
</file>

<file path=ppt/slides/_rels/slide7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8.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7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9.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8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8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8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3.xml"/><Relationship Id="rId1" Type="http://schemas.openxmlformats.org/officeDocument/2006/relationships/slideLayout" Target="../slideLayouts/slideLayout2.xml"/><Relationship Id="rId5" Type="http://schemas.openxmlformats.org/officeDocument/2006/relationships/image" Target="../media/image43.svg"/><Relationship Id="rId4" Type="http://schemas.openxmlformats.org/officeDocument/2006/relationships/image" Target="../media/image42.png"/></Relationships>
</file>

<file path=ppt/slides/_rels/slide8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4.xml"/><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63.png"/><Relationship Id="rId4" Type="http://schemas.openxmlformats.org/officeDocument/2006/relationships/image" Target="../media/image64.png"/></Relationships>
</file>

<file path=ppt/slides/_rels/slide8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5.xml"/><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3.png"/><Relationship Id="rId4" Type="http://schemas.openxmlformats.org/officeDocument/2006/relationships/image" Target="../media/image64.png"/></Relationships>
</file>

<file path=ppt/slides/_rels/slide8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6.xml"/><Relationship Id="rId1" Type="http://schemas.openxmlformats.org/officeDocument/2006/relationships/slideLayout" Target="../slideLayouts/slideLayout2.xml"/><Relationship Id="rId5" Type="http://schemas.openxmlformats.org/officeDocument/2006/relationships/image" Target="../media/image67.png"/><Relationship Id="rId4" Type="http://schemas.openxmlformats.org/officeDocument/2006/relationships/image" Target="../media/image64.png"/></Relationships>
</file>

<file path=ppt/slides/_rels/slide8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7.xml"/><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4.pn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0.xml"/><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91.xml.rels><?xml version="1.0" encoding="UTF-8" standalone="yes"?>
<Relationships xmlns="http://schemas.openxmlformats.org/package/2006/relationships"><Relationship Id="rId3" Type="http://schemas.openxmlformats.org/officeDocument/2006/relationships/hyperlink" Target="https://www.digitallearn.org/courses/using-a-pc-windows-10-new/lessons/practice-70b443e8-54a2-41b5-9bd2-13f2fd49a6cd" TargetMode="External"/><Relationship Id="rId2" Type="http://schemas.openxmlformats.org/officeDocument/2006/relationships/notesSlide" Target="../notesSlides/notesSlide91.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93.xml"/><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94.xml"/><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5.xml"/><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96.xml"/><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hyperlink" Target="https://www.digitallearn.org/" TargetMode="External"/><Relationship Id="rId2" Type="http://schemas.openxmlformats.org/officeDocument/2006/relationships/notesSlide" Target="../notesSlides/notesSlide98.xml"/><Relationship Id="rId1" Type="http://schemas.openxmlformats.org/officeDocument/2006/relationships/slideLayout" Target="../slideLayouts/slideLayout6.xml"/><Relationship Id="rId4" Type="http://schemas.openxmlformats.org/officeDocument/2006/relationships/image" Target="../media/image2.jpeg"/></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429BF2A4-9B58-0A46-A9CC-E72E0285B8D1}"/>
              </a:ext>
            </a:extLst>
          </p:cNvPr>
          <p:cNvSpPr>
            <a:spLocks noGrp="1"/>
          </p:cNvSpPr>
          <p:nvPr>
            <p:ph type="subTitle" idx="1"/>
          </p:nvPr>
        </p:nvSpPr>
        <p:spPr/>
        <p:txBody>
          <a:bodyPr>
            <a:normAutofit/>
          </a:bodyPr>
          <a:lstStyle/>
          <a:p>
            <a:r>
              <a:rPr lang="en-US" sz="2400" dirty="0"/>
              <a:t>Instructor Name:</a:t>
            </a:r>
          </a:p>
          <a:p>
            <a:r>
              <a:rPr lang="en-US" sz="2400" dirty="0"/>
              <a:t>Instructor Affiliation:</a:t>
            </a:r>
          </a:p>
          <a:p>
            <a:r>
              <a:rPr lang="en-US" sz="2400" dirty="0"/>
              <a:t>Location Name: </a:t>
            </a:r>
          </a:p>
        </p:txBody>
      </p:sp>
      <p:sp>
        <p:nvSpPr>
          <p:cNvPr id="3" name="Title 2">
            <a:extLst>
              <a:ext uri="{FF2B5EF4-FFF2-40B4-BE49-F238E27FC236}">
                <a16:creationId xmlns:a16="http://schemas.microsoft.com/office/drawing/2014/main" id="{F4713738-5AF9-9343-952E-417C1CF65187}"/>
              </a:ext>
            </a:extLst>
          </p:cNvPr>
          <p:cNvSpPr>
            <a:spLocks noGrp="1"/>
          </p:cNvSpPr>
          <p:nvPr>
            <p:ph type="ctrTitle"/>
          </p:nvPr>
        </p:nvSpPr>
        <p:spPr/>
        <p:txBody>
          <a:bodyPr>
            <a:normAutofit fontScale="90000"/>
          </a:bodyPr>
          <a:lstStyle/>
          <a:p>
            <a:r>
              <a:rPr lang="en-US" sz="4800" dirty="0"/>
              <a:t> Computer Basics (Windows 10)</a:t>
            </a:r>
          </a:p>
        </p:txBody>
      </p:sp>
      <p:sp>
        <p:nvSpPr>
          <p:cNvPr id="5" name="Slide Number Placeholder 4">
            <a:extLst>
              <a:ext uri="{FF2B5EF4-FFF2-40B4-BE49-F238E27FC236}">
                <a16:creationId xmlns:a16="http://schemas.microsoft.com/office/drawing/2014/main" id="{EBED2F3C-FF39-084F-B5D7-AE6894092780}"/>
              </a:ext>
            </a:extLst>
          </p:cNvPr>
          <p:cNvSpPr>
            <a:spLocks noGrp="1"/>
          </p:cNvSpPr>
          <p:nvPr>
            <p:ph type="sldNum" sz="quarter" idx="12"/>
          </p:nvPr>
        </p:nvSpPr>
        <p:spPr/>
        <p:txBody>
          <a:bodyPr/>
          <a:lstStyle/>
          <a:p>
            <a:fld id="{D852D4E8-E283-404D-80D7-3AF63315721A}" type="slidenum">
              <a:rPr lang="en-US" smtClean="0"/>
              <a:t>1</a:t>
            </a:fld>
            <a:endParaRPr lang="en-US" dirty="0"/>
          </a:p>
        </p:txBody>
      </p:sp>
      <p:pic>
        <p:nvPicPr>
          <p:cNvPr id="9" name="Picture 5">
            <a:extLst>
              <a:ext uri="{FF2B5EF4-FFF2-40B4-BE49-F238E27FC236}">
                <a16:creationId xmlns:a16="http://schemas.microsoft.com/office/drawing/2014/main" id="{01B54C3F-C86D-4474-F918-C09F3C6E00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80088" y="5278191"/>
            <a:ext cx="313531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6">
            <a:extLst>
              <a:ext uri="{FF2B5EF4-FFF2-40B4-BE49-F238E27FC236}">
                <a16:creationId xmlns:a16="http://schemas.microsoft.com/office/drawing/2014/main" id="{F4C68C14-5228-2402-1326-152451F3D127}"/>
              </a:ext>
            </a:extLst>
          </p:cNvPr>
          <p:cNvSpPr>
            <a:spLocks noChangeArrowheads="1"/>
          </p:cNvSpPr>
          <p:nvPr/>
        </p:nvSpPr>
        <p:spPr bwMode="auto">
          <a:xfrm>
            <a:off x="1" y="6417677"/>
            <a:ext cx="9067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altLang="en-US" sz="1600" dirty="0"/>
              <a:t>Provided by AT&amp;T and the Public Library Association</a:t>
            </a:r>
          </a:p>
        </p:txBody>
      </p:sp>
      <p:sp>
        <p:nvSpPr>
          <p:cNvPr id="11" name="Rectangle 6">
            <a:extLst>
              <a:ext uri="{FF2B5EF4-FFF2-40B4-BE49-F238E27FC236}">
                <a16:creationId xmlns:a16="http://schemas.microsoft.com/office/drawing/2014/main" id="{1DF255BF-60D9-1D6A-2378-EDA26B8FBC45}"/>
              </a:ext>
            </a:extLst>
          </p:cNvPr>
          <p:cNvSpPr>
            <a:spLocks noChangeArrowheads="1"/>
          </p:cNvSpPr>
          <p:nvPr/>
        </p:nvSpPr>
        <p:spPr bwMode="auto">
          <a:xfrm>
            <a:off x="5181600" y="4566375"/>
            <a:ext cx="2895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r"/>
            <a:r>
              <a:rPr lang="en-US" altLang="en-US" sz="1600" dirty="0"/>
              <a:t>Your Logo Here</a:t>
            </a:r>
          </a:p>
        </p:txBody>
      </p:sp>
    </p:spTree>
    <p:extLst>
      <p:ext uri="{BB962C8B-B14F-4D97-AF65-F5344CB8AC3E}">
        <p14:creationId xmlns:p14="http://schemas.microsoft.com/office/powerpoint/2010/main" val="1771792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71600"/>
            <a:ext cx="8229600" cy="4324350"/>
          </a:xfrm>
        </p:spPr>
        <p:txBody>
          <a:bodyPr/>
          <a:lstStyle/>
          <a:p>
            <a:r>
              <a:rPr lang="en-US" b="1" dirty="0">
                <a:solidFill>
                  <a:schemeClr val="tx1"/>
                </a:solidFill>
              </a:rPr>
              <a:t>Applications: </a:t>
            </a:r>
            <a:r>
              <a:rPr lang="en-US" sz="2400" dirty="0">
                <a:solidFill>
                  <a:schemeClr val="tx1"/>
                </a:solidFill>
              </a:rPr>
              <a:t>Tools that allow you to do things on a computer</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10</a:t>
            </a:fld>
            <a:endParaRPr lang="en-US" dirty="0"/>
          </a:p>
        </p:txBody>
      </p:sp>
      <p:pic>
        <p:nvPicPr>
          <p:cNvPr id="11" name="Picture 10" descr="A screenshot of a computer&#10;&#10;Description automatically generated with medium confidence">
            <a:extLst>
              <a:ext uri="{FF2B5EF4-FFF2-40B4-BE49-F238E27FC236}">
                <a16:creationId xmlns:a16="http://schemas.microsoft.com/office/drawing/2014/main" id="{E7FFB0A6-658F-E54C-B50F-11C95E6F21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6718" y="2202120"/>
            <a:ext cx="7514416" cy="4226859"/>
          </a:xfrm>
          <a:prstGeom prst="rect">
            <a:avLst/>
          </a:prstGeom>
        </p:spPr>
      </p:pic>
      <p:grpSp>
        <p:nvGrpSpPr>
          <p:cNvPr id="4" name="Group 3">
            <a:extLst>
              <a:ext uri="{FF2B5EF4-FFF2-40B4-BE49-F238E27FC236}">
                <a16:creationId xmlns:a16="http://schemas.microsoft.com/office/drawing/2014/main" id="{7C4A49AB-1D23-6747-B10D-D4A76174933F}"/>
              </a:ext>
            </a:extLst>
          </p:cNvPr>
          <p:cNvGrpSpPr/>
          <p:nvPr/>
        </p:nvGrpSpPr>
        <p:grpSpPr>
          <a:xfrm>
            <a:off x="2028593" y="3147828"/>
            <a:ext cx="5501102" cy="1736107"/>
            <a:chOff x="2028593" y="3147828"/>
            <a:chExt cx="5501102" cy="1736107"/>
          </a:xfrm>
        </p:grpSpPr>
        <p:pic>
          <p:nvPicPr>
            <p:cNvPr id="7" name="Picture 6">
              <a:extLst>
                <a:ext uri="{FF2B5EF4-FFF2-40B4-BE49-F238E27FC236}">
                  <a16:creationId xmlns:a16="http://schemas.microsoft.com/office/drawing/2014/main" id="{4F21209F-9810-6343-8A00-D5B56346C9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98560" y="3352800"/>
              <a:ext cx="1531135" cy="1531135"/>
            </a:xfrm>
            <a:prstGeom prst="rect">
              <a:avLst/>
            </a:prstGeom>
          </p:spPr>
        </p:pic>
        <p:pic>
          <p:nvPicPr>
            <p:cNvPr id="12" name="Picture 11">
              <a:extLst>
                <a:ext uri="{FF2B5EF4-FFF2-40B4-BE49-F238E27FC236}">
                  <a16:creationId xmlns:a16="http://schemas.microsoft.com/office/drawing/2014/main" id="{5AD6C5A3-AE0D-0540-B356-AA5A8D8EA1A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028593" y="3147828"/>
              <a:ext cx="1659908" cy="1659908"/>
            </a:xfrm>
            <a:prstGeom prst="rect">
              <a:avLst/>
            </a:prstGeom>
          </p:spPr>
        </p:pic>
        <p:pic>
          <p:nvPicPr>
            <p:cNvPr id="16" name="Picture 15">
              <a:extLst>
                <a:ext uri="{FF2B5EF4-FFF2-40B4-BE49-F238E27FC236}">
                  <a16:creationId xmlns:a16="http://schemas.microsoft.com/office/drawing/2014/main" id="{32037408-BC3C-604B-BA43-A782DC33C15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098199" y="3429000"/>
              <a:ext cx="1378736" cy="1378736"/>
            </a:xfrm>
            <a:prstGeom prst="rect">
              <a:avLst/>
            </a:prstGeom>
          </p:spPr>
        </p:pic>
      </p:grpSp>
    </p:spTree>
    <p:extLst>
      <p:ext uri="{BB962C8B-B14F-4D97-AF65-F5344CB8AC3E}">
        <p14:creationId xmlns:p14="http://schemas.microsoft.com/office/powerpoint/2010/main" val="265189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49976" y="1496622"/>
            <a:ext cx="8229600" cy="4325112"/>
          </a:xfrm>
        </p:spPr>
        <p:txBody>
          <a:bodyPr/>
          <a:lstStyle/>
          <a:p>
            <a:r>
              <a:rPr lang="en-US" b="1" dirty="0">
                <a:solidFill>
                  <a:schemeClr val="tx1"/>
                </a:solidFill>
              </a:rPr>
              <a:t>Search: </a:t>
            </a:r>
            <a:r>
              <a:rPr lang="en-US" dirty="0">
                <a:solidFill>
                  <a:schemeClr val="tx1"/>
                </a:solidFill>
              </a:rPr>
              <a:t>Find</a:t>
            </a:r>
            <a:r>
              <a:rPr lang="en-US" sz="2000" dirty="0">
                <a:solidFill>
                  <a:schemeClr val="tx1"/>
                </a:solidFill>
              </a:rPr>
              <a:t> </a:t>
            </a:r>
            <a:r>
              <a:rPr lang="en-US" sz="2400" dirty="0">
                <a:solidFill>
                  <a:schemeClr val="tx1"/>
                </a:solidFill>
              </a:rPr>
              <a:t>a specific file, computer setting, or application</a:t>
            </a:r>
            <a:r>
              <a:rPr lang="en-US" b="1" dirty="0">
                <a:solidFill>
                  <a:schemeClr val="tx1"/>
                </a:solidFill>
              </a:rPr>
              <a:t> </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11</a:t>
            </a:fld>
            <a:endParaRPr lang="en-US" dirty="0"/>
          </a:p>
        </p:txBody>
      </p:sp>
      <p:grpSp>
        <p:nvGrpSpPr>
          <p:cNvPr id="7" name="Group 6">
            <a:extLst>
              <a:ext uri="{FF2B5EF4-FFF2-40B4-BE49-F238E27FC236}">
                <a16:creationId xmlns:a16="http://schemas.microsoft.com/office/drawing/2014/main" id="{27346370-7C66-7F40-AD65-0DA3A3C96FD0}"/>
              </a:ext>
            </a:extLst>
          </p:cNvPr>
          <p:cNvGrpSpPr/>
          <p:nvPr/>
        </p:nvGrpSpPr>
        <p:grpSpPr>
          <a:xfrm>
            <a:off x="814792" y="2209800"/>
            <a:ext cx="7514416" cy="4255907"/>
            <a:chOff x="814792" y="2411637"/>
            <a:chExt cx="7514416" cy="4255907"/>
          </a:xfrm>
        </p:grpSpPr>
        <p:grpSp>
          <p:nvGrpSpPr>
            <p:cNvPr id="11" name="Group 10">
              <a:extLst>
                <a:ext uri="{FF2B5EF4-FFF2-40B4-BE49-F238E27FC236}">
                  <a16:creationId xmlns:a16="http://schemas.microsoft.com/office/drawing/2014/main" id="{0340852A-2DEA-7D41-BE9F-715B97AB1A4D}"/>
                </a:ext>
              </a:extLst>
            </p:cNvPr>
            <p:cNvGrpSpPr/>
            <p:nvPr/>
          </p:nvGrpSpPr>
          <p:grpSpPr>
            <a:xfrm>
              <a:off x="814792" y="2411637"/>
              <a:ext cx="7514416" cy="4255907"/>
              <a:chOff x="1032302" y="2260217"/>
              <a:chExt cx="7514416" cy="4255907"/>
            </a:xfrm>
          </p:grpSpPr>
          <p:pic>
            <p:nvPicPr>
              <p:cNvPr id="15" name="Picture 14" descr="A screenshot of a computer&#10;&#10;Description automatically generated with medium confidence">
                <a:extLst>
                  <a:ext uri="{FF2B5EF4-FFF2-40B4-BE49-F238E27FC236}">
                    <a16:creationId xmlns:a16="http://schemas.microsoft.com/office/drawing/2014/main" id="{F4244488-C65D-DB4C-AAF9-A33BA85146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2302" y="2260217"/>
                <a:ext cx="7514416" cy="4226859"/>
              </a:xfrm>
              <a:prstGeom prst="rect">
                <a:avLst/>
              </a:prstGeom>
            </p:spPr>
          </p:pic>
          <p:sp>
            <p:nvSpPr>
              <p:cNvPr id="16" name="Rectangle 15">
                <a:extLst>
                  <a:ext uri="{FF2B5EF4-FFF2-40B4-BE49-F238E27FC236}">
                    <a16:creationId xmlns:a16="http://schemas.microsoft.com/office/drawing/2014/main" id="{03F22767-7215-1347-95A9-80489DC18C4F}"/>
                  </a:ext>
                </a:extLst>
              </p:cNvPr>
              <p:cNvSpPr/>
              <p:nvPr/>
            </p:nvSpPr>
            <p:spPr>
              <a:xfrm>
                <a:off x="1032302" y="6219810"/>
                <a:ext cx="7514416" cy="29631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3" name="Picture 12">
              <a:extLst>
                <a:ext uri="{FF2B5EF4-FFF2-40B4-BE49-F238E27FC236}">
                  <a16:creationId xmlns:a16="http://schemas.microsoft.com/office/drawing/2014/main" id="{0575C6C6-6F1D-C84F-B468-6C6930C46EE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145306" y="3775157"/>
              <a:ext cx="5118100" cy="558800"/>
            </a:xfrm>
            <a:prstGeom prst="rect">
              <a:avLst/>
            </a:prstGeom>
          </p:spPr>
        </p:pic>
        <p:cxnSp>
          <p:nvCxnSpPr>
            <p:cNvPr id="12" name="Straight Connector 11">
              <a:extLst>
                <a:ext uri="{FF2B5EF4-FFF2-40B4-BE49-F238E27FC236}">
                  <a16:creationId xmlns:a16="http://schemas.microsoft.com/office/drawing/2014/main" id="{793D6CB2-5766-2C46-A5A1-3EB8BCC17AA7}"/>
                </a:ext>
              </a:extLst>
            </p:cNvPr>
            <p:cNvCxnSpPr>
              <a:cxnSpLocks/>
            </p:cNvCxnSpPr>
            <p:nvPr/>
          </p:nvCxnSpPr>
          <p:spPr>
            <a:xfrm flipV="1">
              <a:off x="2689412" y="4477646"/>
              <a:ext cx="1476440" cy="1864536"/>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088B659E-42A6-9F46-A417-678B3DA0877F}"/>
                </a:ext>
              </a:extLst>
            </p:cNvPr>
            <p:cNvSpPr/>
            <p:nvPr/>
          </p:nvSpPr>
          <p:spPr>
            <a:xfrm>
              <a:off x="2028825" y="3659178"/>
              <a:ext cx="5386388" cy="80779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581876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Searching</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12</a:t>
            </a:fld>
            <a:endParaRPr lang="en-US" dirty="0"/>
          </a:p>
        </p:txBody>
      </p:sp>
      <p:pic>
        <p:nvPicPr>
          <p:cNvPr id="8" name="Picture 7">
            <a:extLst>
              <a:ext uri="{FF2B5EF4-FFF2-40B4-BE49-F238E27FC236}">
                <a16:creationId xmlns:a16="http://schemas.microsoft.com/office/drawing/2014/main" id="{AA674A25-37FB-2F45-BA54-04CAE1F9202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5546"/>
          <a:stretch/>
        </p:blipFill>
        <p:spPr>
          <a:xfrm>
            <a:off x="1179932" y="6193147"/>
            <a:ext cx="2110839" cy="219415"/>
          </a:xfrm>
          <a:prstGeom prst="rect">
            <a:avLst/>
          </a:prstGeom>
        </p:spPr>
      </p:pic>
      <p:grpSp>
        <p:nvGrpSpPr>
          <p:cNvPr id="17" name="Group 16">
            <a:extLst>
              <a:ext uri="{FF2B5EF4-FFF2-40B4-BE49-F238E27FC236}">
                <a16:creationId xmlns:a16="http://schemas.microsoft.com/office/drawing/2014/main" id="{7BF87F6F-3B78-2E47-BA5F-72D3C73970EF}"/>
              </a:ext>
            </a:extLst>
          </p:cNvPr>
          <p:cNvGrpSpPr/>
          <p:nvPr/>
        </p:nvGrpSpPr>
        <p:grpSpPr>
          <a:xfrm>
            <a:off x="906718" y="2202120"/>
            <a:ext cx="7514416" cy="4226859"/>
            <a:chOff x="906718" y="2202120"/>
            <a:chExt cx="7514416" cy="4226859"/>
          </a:xfrm>
        </p:grpSpPr>
        <p:pic>
          <p:nvPicPr>
            <p:cNvPr id="18" name="Picture 17" descr="A screenshot of a computer&#10;&#10;Description automatically generated with medium confidence">
              <a:extLst>
                <a:ext uri="{FF2B5EF4-FFF2-40B4-BE49-F238E27FC236}">
                  <a16:creationId xmlns:a16="http://schemas.microsoft.com/office/drawing/2014/main" id="{A70B249E-6820-C443-8802-DA2A34A5B8C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6718" y="2202120"/>
              <a:ext cx="7514416" cy="4226859"/>
            </a:xfrm>
            <a:prstGeom prst="rect">
              <a:avLst/>
            </a:prstGeom>
          </p:spPr>
        </p:pic>
        <p:sp>
          <p:nvSpPr>
            <p:cNvPr id="20" name="Rectangle 19">
              <a:extLst>
                <a:ext uri="{FF2B5EF4-FFF2-40B4-BE49-F238E27FC236}">
                  <a16:creationId xmlns:a16="http://schemas.microsoft.com/office/drawing/2014/main" id="{54EBEE6F-632C-CF4D-AD73-EC30A6B8BB03}"/>
                </a:ext>
              </a:extLst>
            </p:cNvPr>
            <p:cNvSpPr/>
            <p:nvPr/>
          </p:nvSpPr>
          <p:spPr>
            <a:xfrm>
              <a:off x="906718" y="6132665"/>
              <a:ext cx="7514416" cy="29631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20">
              <a:extLst>
                <a:ext uri="{FF2B5EF4-FFF2-40B4-BE49-F238E27FC236}">
                  <a16:creationId xmlns:a16="http://schemas.microsoft.com/office/drawing/2014/main" id="{75F6DC14-6633-7840-BD1F-81C3AB8D718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536144" y="4087566"/>
              <a:ext cx="3594633" cy="265012"/>
            </a:xfrm>
            <a:prstGeom prst="rect">
              <a:avLst/>
            </a:prstGeom>
          </p:spPr>
        </p:pic>
        <p:cxnSp>
          <p:nvCxnSpPr>
            <p:cNvPr id="22" name="Straight Connector 21">
              <a:extLst>
                <a:ext uri="{FF2B5EF4-FFF2-40B4-BE49-F238E27FC236}">
                  <a16:creationId xmlns:a16="http://schemas.microsoft.com/office/drawing/2014/main" id="{CA2E4FF8-F3A6-044C-B551-DC7AFAB3FC35}"/>
                </a:ext>
              </a:extLst>
            </p:cNvPr>
            <p:cNvCxnSpPr>
              <a:cxnSpLocks/>
            </p:cNvCxnSpPr>
            <p:nvPr/>
          </p:nvCxnSpPr>
          <p:spPr>
            <a:xfrm flipV="1">
              <a:off x="2536866" y="4459239"/>
              <a:ext cx="1614488" cy="1612358"/>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A2C83FEB-FB89-2F48-A8AC-DC9A7E5ED509}"/>
                </a:ext>
              </a:extLst>
            </p:cNvPr>
            <p:cNvSpPr/>
            <p:nvPr/>
          </p:nvSpPr>
          <p:spPr>
            <a:xfrm>
              <a:off x="2425148" y="4015408"/>
              <a:ext cx="3816626" cy="45156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018450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Search Results</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13</a:t>
            </a:fld>
            <a:endParaRPr lang="en-US" dirty="0"/>
          </a:p>
        </p:txBody>
      </p:sp>
      <p:pic>
        <p:nvPicPr>
          <p:cNvPr id="9" name="Picture 8">
            <a:extLst>
              <a:ext uri="{FF2B5EF4-FFF2-40B4-BE49-F238E27FC236}">
                <a16:creationId xmlns:a16="http://schemas.microsoft.com/office/drawing/2014/main" id="{97C12227-2300-F14A-9409-71A13DBA2FA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4800" y="2159636"/>
            <a:ext cx="7694400" cy="4325113"/>
          </a:xfrm>
          <a:prstGeom prst="rect">
            <a:avLst/>
          </a:prstGeom>
        </p:spPr>
      </p:pic>
    </p:spTree>
    <p:extLst>
      <p:ext uri="{BB962C8B-B14F-4D97-AF65-F5344CB8AC3E}">
        <p14:creationId xmlns:p14="http://schemas.microsoft.com/office/powerpoint/2010/main" val="1183927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Windows Icon</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14</a:t>
            </a:fld>
            <a:endParaRPr lang="en-US" dirty="0"/>
          </a:p>
        </p:txBody>
      </p:sp>
      <p:pic>
        <p:nvPicPr>
          <p:cNvPr id="11" name="Picture 10" descr="A screenshot of a computer&#10;&#10;Description automatically generated with medium confidence">
            <a:extLst>
              <a:ext uri="{FF2B5EF4-FFF2-40B4-BE49-F238E27FC236}">
                <a16:creationId xmlns:a16="http://schemas.microsoft.com/office/drawing/2014/main" id="{E9F78BFE-2E6A-5F4D-9CDE-30CE8D944A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1346" y="2245658"/>
            <a:ext cx="7514416" cy="4226859"/>
          </a:xfrm>
          <a:prstGeom prst="rect">
            <a:avLst/>
          </a:prstGeom>
        </p:spPr>
      </p:pic>
      <p:grpSp>
        <p:nvGrpSpPr>
          <p:cNvPr id="14" name="Group 13">
            <a:extLst>
              <a:ext uri="{FF2B5EF4-FFF2-40B4-BE49-F238E27FC236}">
                <a16:creationId xmlns:a16="http://schemas.microsoft.com/office/drawing/2014/main" id="{0617AA23-72D0-3B46-BEF5-9090641851F7}"/>
              </a:ext>
            </a:extLst>
          </p:cNvPr>
          <p:cNvGrpSpPr/>
          <p:nvPr/>
        </p:nvGrpSpPr>
        <p:grpSpPr>
          <a:xfrm>
            <a:off x="828238" y="3353754"/>
            <a:ext cx="4407106" cy="3118763"/>
            <a:chOff x="1167892" y="3214687"/>
            <a:chExt cx="4407106" cy="3118763"/>
          </a:xfrm>
        </p:grpSpPr>
        <p:sp>
          <p:nvSpPr>
            <p:cNvPr id="10" name="Rectangle 9">
              <a:extLst>
                <a:ext uri="{FF2B5EF4-FFF2-40B4-BE49-F238E27FC236}">
                  <a16:creationId xmlns:a16="http://schemas.microsoft.com/office/drawing/2014/main" id="{CD85F92C-3223-7D43-B378-FC880018787F}"/>
                </a:ext>
              </a:extLst>
            </p:cNvPr>
            <p:cNvSpPr/>
            <p:nvPr/>
          </p:nvSpPr>
          <p:spPr>
            <a:xfrm>
              <a:off x="1167892" y="6079333"/>
              <a:ext cx="250541" cy="25411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BE25744-675D-1748-80BF-72C6C5E9BE9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69001" y="3214687"/>
              <a:ext cx="2005997" cy="1880039"/>
            </a:xfrm>
            <a:prstGeom prst="rect">
              <a:avLst/>
            </a:prstGeom>
          </p:spPr>
        </p:pic>
      </p:grpSp>
      <p:grpSp>
        <p:nvGrpSpPr>
          <p:cNvPr id="7" name="Group 6">
            <a:extLst>
              <a:ext uri="{FF2B5EF4-FFF2-40B4-BE49-F238E27FC236}">
                <a16:creationId xmlns:a16="http://schemas.microsoft.com/office/drawing/2014/main" id="{CF56B278-339A-934B-9976-117716D1B61D}"/>
              </a:ext>
            </a:extLst>
          </p:cNvPr>
          <p:cNvGrpSpPr/>
          <p:nvPr/>
        </p:nvGrpSpPr>
        <p:grpSpPr>
          <a:xfrm>
            <a:off x="1065332" y="3338137"/>
            <a:ext cx="4170012" cy="2880590"/>
            <a:chOff x="1065332" y="3338137"/>
            <a:chExt cx="4170012" cy="2880590"/>
          </a:xfrm>
        </p:grpSpPr>
        <p:cxnSp>
          <p:nvCxnSpPr>
            <p:cNvPr id="15" name="Straight Connector 14">
              <a:extLst>
                <a:ext uri="{FF2B5EF4-FFF2-40B4-BE49-F238E27FC236}">
                  <a16:creationId xmlns:a16="http://schemas.microsoft.com/office/drawing/2014/main" id="{D26615B7-2B83-BA40-8F3A-D1B2812DB5B8}"/>
                </a:ext>
              </a:extLst>
            </p:cNvPr>
            <p:cNvCxnSpPr>
              <a:cxnSpLocks/>
            </p:cNvCxnSpPr>
            <p:nvPr/>
          </p:nvCxnSpPr>
          <p:spPr>
            <a:xfrm flipV="1">
              <a:off x="1065332" y="4504765"/>
              <a:ext cx="2164015" cy="1713962"/>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8D73FEA7-F49B-154E-889E-742155EF86F1}"/>
                </a:ext>
              </a:extLst>
            </p:cNvPr>
            <p:cNvSpPr/>
            <p:nvPr/>
          </p:nvSpPr>
          <p:spPr>
            <a:xfrm>
              <a:off x="3229347" y="3338137"/>
              <a:ext cx="2005997" cy="1880039"/>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652082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Start Menu:</a:t>
            </a:r>
            <a:r>
              <a:rPr lang="en-US" dirty="0">
                <a:solidFill>
                  <a:schemeClr val="tx1"/>
                </a:solidFill>
              </a:rPr>
              <a:t> One of the ways to open applications, such as Microsoft Word</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Working from the Desktop: Start Menu</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15</a:t>
            </a:fld>
            <a:endParaRPr lang="en-US" dirty="0"/>
          </a:p>
        </p:txBody>
      </p:sp>
      <p:grpSp>
        <p:nvGrpSpPr>
          <p:cNvPr id="9" name="Group 8">
            <a:extLst>
              <a:ext uri="{FF2B5EF4-FFF2-40B4-BE49-F238E27FC236}">
                <a16:creationId xmlns:a16="http://schemas.microsoft.com/office/drawing/2014/main" id="{665B9D27-63EB-F241-8833-412F50CC36BA}"/>
              </a:ext>
            </a:extLst>
          </p:cNvPr>
          <p:cNvGrpSpPr/>
          <p:nvPr/>
        </p:nvGrpSpPr>
        <p:grpSpPr>
          <a:xfrm>
            <a:off x="1008327" y="2438400"/>
            <a:ext cx="7098770" cy="3976984"/>
            <a:chOff x="1008327" y="2571751"/>
            <a:chExt cx="7098770" cy="3976984"/>
          </a:xfrm>
        </p:grpSpPr>
        <p:pic>
          <p:nvPicPr>
            <p:cNvPr id="7" name="Picture 6">
              <a:extLst>
                <a:ext uri="{FF2B5EF4-FFF2-40B4-BE49-F238E27FC236}">
                  <a16:creationId xmlns:a16="http://schemas.microsoft.com/office/drawing/2014/main" id="{1072EFA6-B184-C64D-B25F-7332A1EC42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6903" y="2571751"/>
              <a:ext cx="7070194" cy="3976984"/>
            </a:xfrm>
            <a:prstGeom prst="rect">
              <a:avLst/>
            </a:prstGeom>
          </p:spPr>
        </p:pic>
        <p:sp>
          <p:nvSpPr>
            <p:cNvPr id="10" name="Rectangle 9">
              <a:extLst>
                <a:ext uri="{FF2B5EF4-FFF2-40B4-BE49-F238E27FC236}">
                  <a16:creationId xmlns:a16="http://schemas.microsoft.com/office/drawing/2014/main" id="{CD85F92C-3223-7D43-B378-FC880018787F}"/>
                </a:ext>
              </a:extLst>
            </p:cNvPr>
            <p:cNvSpPr/>
            <p:nvPr/>
          </p:nvSpPr>
          <p:spPr>
            <a:xfrm>
              <a:off x="1008327" y="2771775"/>
              <a:ext cx="3649397" cy="355282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549113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752600"/>
            <a:ext cx="8229600" cy="4324350"/>
          </a:xfrm>
        </p:spPr>
        <p:txBody>
          <a:bodyPr/>
          <a:lstStyle/>
          <a:p>
            <a:r>
              <a:rPr lang="en-US" b="1" dirty="0">
                <a:solidFill>
                  <a:schemeClr val="tx1"/>
                </a:solidFill>
              </a:rPr>
              <a:t>Power:</a:t>
            </a:r>
            <a:r>
              <a:rPr lang="en-US" dirty="0">
                <a:solidFill>
                  <a:schemeClr val="tx1"/>
                </a:solidFill>
              </a:rPr>
              <a:t> Menu used to restart the computer, shut it down, or put it into sleep mode</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Working from the Desktop: Start Menu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16</a:t>
            </a:fld>
            <a:endParaRPr lang="en-US" dirty="0"/>
          </a:p>
        </p:txBody>
      </p:sp>
      <p:grpSp>
        <p:nvGrpSpPr>
          <p:cNvPr id="19" name="Group 18">
            <a:extLst>
              <a:ext uri="{FF2B5EF4-FFF2-40B4-BE49-F238E27FC236}">
                <a16:creationId xmlns:a16="http://schemas.microsoft.com/office/drawing/2014/main" id="{99800F08-CC58-954A-9B28-4D99D0626767}"/>
              </a:ext>
            </a:extLst>
          </p:cNvPr>
          <p:cNvGrpSpPr/>
          <p:nvPr/>
        </p:nvGrpSpPr>
        <p:grpSpPr>
          <a:xfrm>
            <a:off x="938892" y="2441121"/>
            <a:ext cx="7484534" cy="4210050"/>
            <a:chOff x="955221" y="2114550"/>
            <a:chExt cx="7484534" cy="4210050"/>
          </a:xfrm>
        </p:grpSpPr>
        <p:pic>
          <p:nvPicPr>
            <p:cNvPr id="5" name="Picture 4">
              <a:extLst>
                <a:ext uri="{FF2B5EF4-FFF2-40B4-BE49-F238E27FC236}">
                  <a16:creationId xmlns:a16="http://schemas.microsoft.com/office/drawing/2014/main" id="{D8D1ECD1-BAE6-B84F-8E5D-5A8D60AD708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5221" y="2114550"/>
              <a:ext cx="7484534" cy="4210050"/>
            </a:xfrm>
            <a:prstGeom prst="rect">
              <a:avLst/>
            </a:prstGeom>
          </p:spPr>
        </p:pic>
        <p:grpSp>
          <p:nvGrpSpPr>
            <p:cNvPr id="18" name="Group 17">
              <a:extLst>
                <a:ext uri="{FF2B5EF4-FFF2-40B4-BE49-F238E27FC236}">
                  <a16:creationId xmlns:a16="http://schemas.microsoft.com/office/drawing/2014/main" id="{1EB8F951-4CBF-504A-90AD-2113CE952091}"/>
                </a:ext>
              </a:extLst>
            </p:cNvPr>
            <p:cNvGrpSpPr/>
            <p:nvPr/>
          </p:nvGrpSpPr>
          <p:grpSpPr>
            <a:xfrm>
              <a:off x="1008327" y="3219587"/>
              <a:ext cx="7164123" cy="2895463"/>
              <a:chOff x="1008327" y="3219587"/>
              <a:chExt cx="7164123" cy="2895463"/>
            </a:xfrm>
          </p:grpSpPr>
          <p:grpSp>
            <p:nvGrpSpPr>
              <p:cNvPr id="13" name="Group 12">
                <a:extLst>
                  <a:ext uri="{FF2B5EF4-FFF2-40B4-BE49-F238E27FC236}">
                    <a16:creationId xmlns:a16="http://schemas.microsoft.com/office/drawing/2014/main" id="{E9DB25C0-E9A9-3349-B505-82D7FCBBD3CD}"/>
                  </a:ext>
                </a:extLst>
              </p:cNvPr>
              <p:cNvGrpSpPr/>
              <p:nvPr/>
            </p:nvGrpSpPr>
            <p:grpSpPr>
              <a:xfrm>
                <a:off x="1008327" y="3243263"/>
                <a:ext cx="7164123" cy="2871787"/>
                <a:chOff x="1008327" y="3243263"/>
                <a:chExt cx="7164123" cy="2871787"/>
              </a:xfrm>
            </p:grpSpPr>
            <p:sp>
              <p:nvSpPr>
                <p:cNvPr id="10" name="Rectangle 9">
                  <a:extLst>
                    <a:ext uri="{FF2B5EF4-FFF2-40B4-BE49-F238E27FC236}">
                      <a16:creationId xmlns:a16="http://schemas.microsoft.com/office/drawing/2014/main" id="{CD85F92C-3223-7D43-B378-FC880018787F}"/>
                    </a:ext>
                  </a:extLst>
                </p:cNvPr>
                <p:cNvSpPr/>
                <p:nvPr/>
              </p:nvSpPr>
              <p:spPr>
                <a:xfrm>
                  <a:off x="1008327" y="5114925"/>
                  <a:ext cx="1563423" cy="100012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2C6567D6-D44C-C446-82CF-44E12A31A96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622963" y="3243263"/>
                  <a:ext cx="3549487" cy="1474787"/>
                </a:xfrm>
                <a:prstGeom prst="rect">
                  <a:avLst/>
                </a:prstGeom>
              </p:spPr>
            </p:pic>
          </p:grpSp>
          <p:cxnSp>
            <p:nvCxnSpPr>
              <p:cNvPr id="14" name="Straight Connector 13">
                <a:extLst>
                  <a:ext uri="{FF2B5EF4-FFF2-40B4-BE49-F238E27FC236}">
                    <a16:creationId xmlns:a16="http://schemas.microsoft.com/office/drawing/2014/main" id="{4B2A4665-E534-1149-B9A4-61281AF72F10}"/>
                  </a:ext>
                </a:extLst>
              </p:cNvPr>
              <p:cNvCxnSpPr>
                <a:cxnSpLocks/>
              </p:cNvCxnSpPr>
              <p:nvPr/>
            </p:nvCxnSpPr>
            <p:spPr>
              <a:xfrm flipV="1">
                <a:off x="2571750" y="4029075"/>
                <a:ext cx="2051213" cy="1085850"/>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B9ED4EFB-F7FB-CB4E-A970-F502CE19190C}"/>
                  </a:ext>
                </a:extLst>
              </p:cNvPr>
              <p:cNvSpPr/>
              <p:nvPr/>
            </p:nvSpPr>
            <p:spPr>
              <a:xfrm>
                <a:off x="4622963" y="3219587"/>
                <a:ext cx="3549487" cy="1474786"/>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extLst>
      <p:ext uri="{BB962C8B-B14F-4D97-AF65-F5344CB8AC3E}">
        <p14:creationId xmlns:p14="http://schemas.microsoft.com/office/powerpoint/2010/main" val="367032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76538"/>
            <a:ext cx="8229600" cy="4325112"/>
          </a:xfrm>
        </p:spPr>
        <p:txBody>
          <a:bodyPr>
            <a:normAutofit/>
          </a:bodyPr>
          <a:lstStyle/>
          <a:p>
            <a:r>
              <a:rPr lang="en-US" b="1" dirty="0">
                <a:solidFill>
                  <a:schemeClr val="tx1"/>
                </a:solidFill>
              </a:rPr>
              <a:t>Account:</a:t>
            </a:r>
            <a:r>
              <a:rPr lang="en-US" dirty="0">
                <a:solidFill>
                  <a:schemeClr val="tx1"/>
                </a:solidFill>
              </a:rPr>
              <a:t> Menu used to sign out of your account, lock your account, or change settings that are unique to your account on the computer</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sz="2600" dirty="0"/>
              <a:t>Working from the Desktop: Start Menu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17</a:t>
            </a:fld>
            <a:endParaRPr lang="en-US" dirty="0"/>
          </a:p>
        </p:txBody>
      </p:sp>
      <p:pic>
        <p:nvPicPr>
          <p:cNvPr id="7" name="Picture 6">
            <a:extLst>
              <a:ext uri="{FF2B5EF4-FFF2-40B4-BE49-F238E27FC236}">
                <a16:creationId xmlns:a16="http://schemas.microsoft.com/office/drawing/2014/main" id="{70E774B6-9068-8B48-94E9-9DE62B12E51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5030" y="2509693"/>
            <a:ext cx="7273940" cy="4091591"/>
          </a:xfrm>
          <a:prstGeom prst="rect">
            <a:avLst/>
          </a:prstGeom>
        </p:spPr>
      </p:pic>
      <p:sp>
        <p:nvSpPr>
          <p:cNvPr id="10" name="Rectangle 9">
            <a:extLst>
              <a:ext uri="{FF2B5EF4-FFF2-40B4-BE49-F238E27FC236}">
                <a16:creationId xmlns:a16="http://schemas.microsoft.com/office/drawing/2014/main" id="{CD85F92C-3223-7D43-B378-FC880018787F}"/>
              </a:ext>
            </a:extLst>
          </p:cNvPr>
          <p:cNvSpPr/>
          <p:nvPr/>
        </p:nvSpPr>
        <p:spPr>
          <a:xfrm>
            <a:off x="935031" y="4060723"/>
            <a:ext cx="1465270" cy="920059"/>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5" name="Straight Connector 14">
            <a:extLst>
              <a:ext uri="{FF2B5EF4-FFF2-40B4-BE49-F238E27FC236}">
                <a16:creationId xmlns:a16="http://schemas.microsoft.com/office/drawing/2014/main" id="{AC585FC1-8AEA-FB4B-836A-AF2A27252BEF}"/>
              </a:ext>
            </a:extLst>
          </p:cNvPr>
          <p:cNvCxnSpPr>
            <a:cxnSpLocks/>
          </p:cNvCxnSpPr>
          <p:nvPr/>
        </p:nvCxnSpPr>
        <p:spPr>
          <a:xfrm>
            <a:off x="2400301" y="4333478"/>
            <a:ext cx="2814636" cy="21985"/>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64A450B3-D9FD-5144-AE05-8BBD84B2C82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4937" y="3573093"/>
            <a:ext cx="2473890" cy="1478956"/>
          </a:xfrm>
          <a:prstGeom prst="rect">
            <a:avLst/>
          </a:prstGeom>
        </p:spPr>
      </p:pic>
      <p:sp>
        <p:nvSpPr>
          <p:cNvPr id="18" name="Rectangle 17">
            <a:extLst>
              <a:ext uri="{FF2B5EF4-FFF2-40B4-BE49-F238E27FC236}">
                <a16:creationId xmlns:a16="http://schemas.microsoft.com/office/drawing/2014/main" id="{E71824AC-8C15-E844-B2FB-488CF9DB3423}"/>
              </a:ext>
            </a:extLst>
          </p:cNvPr>
          <p:cNvSpPr/>
          <p:nvPr/>
        </p:nvSpPr>
        <p:spPr>
          <a:xfrm>
            <a:off x="5214936" y="3573091"/>
            <a:ext cx="2473890" cy="147895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79366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05354"/>
            <a:ext cx="8229600" cy="743612"/>
          </a:xfrm>
        </p:spPr>
        <p:txBody>
          <a:bodyPr>
            <a:noAutofit/>
          </a:bodyPr>
          <a:lstStyle/>
          <a:p>
            <a:r>
              <a:rPr lang="en-US" b="1" dirty="0">
                <a:solidFill>
                  <a:schemeClr val="tx1"/>
                </a:solidFill>
              </a:rPr>
              <a:t>Start:</a:t>
            </a:r>
            <a:r>
              <a:rPr lang="en-US" dirty="0">
                <a:solidFill>
                  <a:schemeClr val="tx1"/>
                </a:solidFill>
              </a:rPr>
              <a:t> Menu that shows what applications are available on this computer</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sz="2600" dirty="0"/>
              <a:t>Working from the Desktop: Start Menu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18</a:t>
            </a:fld>
            <a:endParaRPr lang="en-US" dirty="0"/>
          </a:p>
        </p:txBody>
      </p:sp>
      <p:pic>
        <p:nvPicPr>
          <p:cNvPr id="8" name="Picture 7" descr="Graphical user interface, application&#10;&#10;Description automatically generated">
            <a:extLst>
              <a:ext uri="{FF2B5EF4-FFF2-40B4-BE49-F238E27FC236}">
                <a16:creationId xmlns:a16="http://schemas.microsoft.com/office/drawing/2014/main" id="{CC9C3EDD-8D81-ED4A-AE8C-11E363C3D5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0342" y="2286000"/>
            <a:ext cx="7388181" cy="4263740"/>
          </a:xfrm>
          <a:prstGeom prst="rect">
            <a:avLst/>
          </a:prstGeom>
        </p:spPr>
      </p:pic>
    </p:spTree>
    <p:extLst>
      <p:ext uri="{BB962C8B-B14F-4D97-AF65-F5344CB8AC3E}">
        <p14:creationId xmlns:p14="http://schemas.microsoft.com/office/powerpoint/2010/main" val="1166149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752600"/>
            <a:ext cx="8229600" cy="4324350"/>
          </a:xfrm>
        </p:spPr>
        <p:txBody>
          <a:bodyPr/>
          <a:lstStyle/>
          <a:p>
            <a:r>
              <a:rPr lang="en-US" b="1" dirty="0">
                <a:solidFill>
                  <a:schemeClr val="tx1"/>
                </a:solidFill>
              </a:rPr>
              <a:t>Close</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764949"/>
            <a:ext cx="8229600" cy="1066800"/>
          </a:xfrm>
        </p:spPr>
        <p:txBody>
          <a:bodyPr/>
          <a:lstStyle/>
          <a:p>
            <a:r>
              <a:rPr lang="en-US" sz="2600" dirty="0"/>
              <a:t>Working from the Desktop: Start Menu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19</a:t>
            </a:fld>
            <a:endParaRPr lang="en-US" dirty="0"/>
          </a:p>
        </p:txBody>
      </p:sp>
      <p:grpSp>
        <p:nvGrpSpPr>
          <p:cNvPr id="9" name="Group 8">
            <a:extLst>
              <a:ext uri="{FF2B5EF4-FFF2-40B4-BE49-F238E27FC236}">
                <a16:creationId xmlns:a16="http://schemas.microsoft.com/office/drawing/2014/main" id="{665B9D27-63EB-F241-8833-412F50CC36BA}"/>
              </a:ext>
            </a:extLst>
          </p:cNvPr>
          <p:cNvGrpSpPr/>
          <p:nvPr/>
        </p:nvGrpSpPr>
        <p:grpSpPr>
          <a:xfrm>
            <a:off x="1022615" y="2362200"/>
            <a:ext cx="7098770" cy="4009642"/>
            <a:chOff x="1008327" y="2571751"/>
            <a:chExt cx="7098770" cy="4009642"/>
          </a:xfrm>
        </p:grpSpPr>
        <p:pic>
          <p:nvPicPr>
            <p:cNvPr id="7" name="Picture 6">
              <a:extLst>
                <a:ext uri="{FF2B5EF4-FFF2-40B4-BE49-F238E27FC236}">
                  <a16:creationId xmlns:a16="http://schemas.microsoft.com/office/drawing/2014/main" id="{1072EFA6-B184-C64D-B25F-7332A1EC42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6903" y="2571751"/>
              <a:ext cx="7070194" cy="3976984"/>
            </a:xfrm>
            <a:prstGeom prst="rect">
              <a:avLst/>
            </a:prstGeom>
          </p:spPr>
        </p:pic>
        <p:sp>
          <p:nvSpPr>
            <p:cNvPr id="10" name="Rectangle 9">
              <a:extLst>
                <a:ext uri="{FF2B5EF4-FFF2-40B4-BE49-F238E27FC236}">
                  <a16:creationId xmlns:a16="http://schemas.microsoft.com/office/drawing/2014/main" id="{CD85F92C-3223-7D43-B378-FC880018787F}"/>
                </a:ext>
              </a:extLst>
            </p:cNvPr>
            <p:cNvSpPr/>
            <p:nvPr/>
          </p:nvSpPr>
          <p:spPr>
            <a:xfrm>
              <a:off x="1008327" y="6286501"/>
              <a:ext cx="316328" cy="29489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2" name="Picture 11">
            <a:extLst>
              <a:ext uri="{FF2B5EF4-FFF2-40B4-BE49-F238E27FC236}">
                <a16:creationId xmlns:a16="http://schemas.microsoft.com/office/drawing/2014/main" id="{8B07D844-705E-C84D-9D6D-32AE476EBC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20215" y="3119866"/>
            <a:ext cx="2005997" cy="1880039"/>
          </a:xfrm>
          <a:prstGeom prst="rect">
            <a:avLst/>
          </a:prstGeom>
        </p:spPr>
      </p:pic>
      <p:sp>
        <p:nvSpPr>
          <p:cNvPr id="13" name="Rectangle 12">
            <a:extLst>
              <a:ext uri="{FF2B5EF4-FFF2-40B4-BE49-F238E27FC236}">
                <a16:creationId xmlns:a16="http://schemas.microsoft.com/office/drawing/2014/main" id="{268038A3-C700-E844-978E-5522E151D686}"/>
              </a:ext>
            </a:extLst>
          </p:cNvPr>
          <p:cNvSpPr/>
          <p:nvPr/>
        </p:nvSpPr>
        <p:spPr>
          <a:xfrm>
            <a:off x="5120215" y="3119866"/>
            <a:ext cx="2005996" cy="188003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 name="Straight Connector 13">
            <a:extLst>
              <a:ext uri="{FF2B5EF4-FFF2-40B4-BE49-F238E27FC236}">
                <a16:creationId xmlns:a16="http://schemas.microsoft.com/office/drawing/2014/main" id="{D3C93AE6-15DD-3D43-999B-25CC2C3DDA2A}"/>
              </a:ext>
            </a:extLst>
          </p:cNvPr>
          <p:cNvCxnSpPr>
            <a:cxnSpLocks/>
          </p:cNvCxnSpPr>
          <p:nvPr/>
        </p:nvCxnSpPr>
        <p:spPr>
          <a:xfrm flipV="1">
            <a:off x="1338943" y="4425043"/>
            <a:ext cx="3781272" cy="1812472"/>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1509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F791A27-6AAB-314D-A1FA-A30F9C623D2B}"/>
              </a:ext>
            </a:extLst>
          </p:cNvPr>
          <p:cNvSpPr>
            <a:spLocks noGrp="1"/>
          </p:cNvSpPr>
          <p:nvPr>
            <p:ph idx="1"/>
          </p:nvPr>
        </p:nvSpPr>
        <p:spPr>
          <a:xfrm>
            <a:off x="571500" y="1534886"/>
            <a:ext cx="8229600" cy="4325112"/>
          </a:xfrm>
        </p:spPr>
        <p:txBody>
          <a:bodyPr>
            <a:normAutofit/>
          </a:bodyPr>
          <a:lstStyle/>
          <a:p>
            <a:pPr marL="82296" indent="0">
              <a:buNone/>
            </a:pPr>
            <a:endParaRPr lang="en-US" b="1" dirty="0"/>
          </a:p>
          <a:p>
            <a:r>
              <a:rPr lang="en-US" b="1" dirty="0">
                <a:solidFill>
                  <a:schemeClr val="tx1"/>
                </a:solidFill>
              </a:rPr>
              <a:t>Introduction </a:t>
            </a:r>
            <a:endParaRPr lang="en-US" dirty="0">
              <a:solidFill>
                <a:schemeClr val="tx1"/>
              </a:solidFill>
            </a:endParaRPr>
          </a:p>
          <a:p>
            <a:pPr lvl="1"/>
            <a:r>
              <a:rPr lang="en-US" dirty="0">
                <a:solidFill>
                  <a:schemeClr val="tx1"/>
                </a:solidFill>
              </a:rPr>
              <a:t>Learn about operating systems</a:t>
            </a:r>
          </a:p>
          <a:p>
            <a:r>
              <a:rPr lang="en-US" b="1" dirty="0">
                <a:solidFill>
                  <a:schemeClr val="tx1"/>
                </a:solidFill>
              </a:rPr>
              <a:t>Skill Building</a:t>
            </a:r>
          </a:p>
          <a:p>
            <a:pPr lvl="1"/>
            <a:r>
              <a:rPr lang="en-US" dirty="0">
                <a:solidFill>
                  <a:schemeClr val="tx1"/>
                </a:solidFill>
              </a:rPr>
              <a:t>Find and navigate the desktop</a:t>
            </a:r>
          </a:p>
          <a:p>
            <a:pPr lvl="1"/>
            <a:r>
              <a:rPr lang="en-US" dirty="0">
                <a:solidFill>
                  <a:schemeClr val="tx1"/>
                </a:solidFill>
              </a:rPr>
              <a:t>Find and organize files and folders</a:t>
            </a:r>
          </a:p>
          <a:p>
            <a:pPr lvl="1"/>
            <a:r>
              <a:rPr lang="en-US" dirty="0">
                <a:solidFill>
                  <a:schemeClr val="tx1"/>
                </a:solidFill>
              </a:rPr>
              <a:t>Manage the windows of an application</a:t>
            </a:r>
          </a:p>
          <a:p>
            <a:pPr lvl="1"/>
            <a:r>
              <a:rPr lang="en-US" dirty="0">
                <a:solidFill>
                  <a:schemeClr val="tx1"/>
                </a:solidFill>
              </a:rPr>
              <a:t>Save and close files</a:t>
            </a:r>
          </a:p>
          <a:p>
            <a:pPr lvl="1"/>
            <a:r>
              <a:rPr lang="en-US" dirty="0">
                <a:solidFill>
                  <a:schemeClr val="tx1"/>
                </a:solidFill>
              </a:rPr>
              <a:t>Delete files</a:t>
            </a:r>
          </a:p>
          <a:p>
            <a:r>
              <a:rPr lang="en-US" b="1" dirty="0">
                <a:solidFill>
                  <a:schemeClr val="tx1"/>
                </a:solidFill>
              </a:rPr>
              <a:t>Tips for Using a PC </a:t>
            </a:r>
          </a:p>
          <a:p>
            <a:r>
              <a:rPr lang="en-US" b="1" dirty="0">
                <a:solidFill>
                  <a:schemeClr val="tx1"/>
                </a:solidFill>
              </a:rPr>
              <a:t>Practice</a:t>
            </a:r>
          </a:p>
        </p:txBody>
      </p:sp>
      <p:sp>
        <p:nvSpPr>
          <p:cNvPr id="3" name="Title 2">
            <a:extLst>
              <a:ext uri="{FF2B5EF4-FFF2-40B4-BE49-F238E27FC236}">
                <a16:creationId xmlns:a16="http://schemas.microsoft.com/office/drawing/2014/main" id="{8A8BD8B5-3361-504C-A0AD-CB1FF560860F}"/>
              </a:ext>
            </a:extLst>
          </p:cNvPr>
          <p:cNvSpPr>
            <a:spLocks noGrp="1"/>
          </p:cNvSpPr>
          <p:nvPr>
            <p:ph type="title"/>
          </p:nvPr>
        </p:nvSpPr>
        <p:spPr>
          <a:xfrm>
            <a:off x="457200" y="704088"/>
            <a:ext cx="8229600" cy="1066800"/>
          </a:xfrm>
        </p:spPr>
        <p:txBody>
          <a:bodyPr>
            <a:normAutofit/>
          </a:bodyPr>
          <a:lstStyle/>
          <a:p>
            <a:r>
              <a:rPr lang="en-US" sz="3200" dirty="0"/>
              <a:t>Today’s Agenda</a:t>
            </a:r>
            <a:br>
              <a:rPr lang="en-US" sz="3200" dirty="0"/>
            </a:br>
            <a:endParaRPr lang="en-US" sz="2300" dirty="0"/>
          </a:p>
        </p:txBody>
      </p:sp>
      <p:sp>
        <p:nvSpPr>
          <p:cNvPr id="4" name="Slide Number Placeholder 3">
            <a:extLst>
              <a:ext uri="{FF2B5EF4-FFF2-40B4-BE49-F238E27FC236}">
                <a16:creationId xmlns:a16="http://schemas.microsoft.com/office/drawing/2014/main" id="{3F10BA94-D27A-1742-B58B-4C37493B6631}"/>
              </a:ext>
            </a:extLst>
          </p:cNvPr>
          <p:cNvSpPr>
            <a:spLocks noGrp="1"/>
          </p:cNvSpPr>
          <p:nvPr>
            <p:ph type="sldNum" sz="quarter" idx="12"/>
          </p:nvPr>
        </p:nvSpPr>
        <p:spPr/>
        <p:txBody>
          <a:bodyPr/>
          <a:lstStyle/>
          <a:p>
            <a:fld id="{D852D4E8-E283-404D-80D7-3AF63315721A}" type="slidenum">
              <a:rPr lang="en-US" smtClean="0"/>
              <a:t>2</a:t>
            </a:fld>
            <a:endParaRPr lang="en-US" dirty="0"/>
          </a:p>
        </p:txBody>
      </p:sp>
    </p:spTree>
    <p:extLst>
      <p:ext uri="{BB962C8B-B14F-4D97-AF65-F5344CB8AC3E}">
        <p14:creationId xmlns:p14="http://schemas.microsoft.com/office/powerpoint/2010/main" val="2766311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00200"/>
            <a:ext cx="8229600" cy="4324350"/>
          </a:xfrm>
        </p:spPr>
        <p:txBody>
          <a:bodyPr/>
          <a:lstStyle/>
          <a:p>
            <a:r>
              <a:rPr lang="en-US" b="1" dirty="0">
                <a:solidFill>
                  <a:schemeClr val="tx1"/>
                </a:solidFill>
              </a:rPr>
              <a:t>Close</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sz="2600" dirty="0"/>
              <a:t>Working from the Desktop: Start Menu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20</a:t>
            </a:fld>
            <a:endParaRPr lang="en-US" dirty="0"/>
          </a:p>
        </p:txBody>
      </p:sp>
      <p:pic>
        <p:nvPicPr>
          <p:cNvPr id="7" name="Picture 6" descr="A screenshot of a computer&#10;&#10;Description automatically generated with medium confidence">
            <a:extLst>
              <a:ext uri="{FF2B5EF4-FFF2-40B4-BE49-F238E27FC236}">
                <a16:creationId xmlns:a16="http://schemas.microsoft.com/office/drawing/2014/main" id="{DEA42F00-6D91-C947-8A13-B7E7DE2288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4792" y="2286000"/>
            <a:ext cx="7514416" cy="4226859"/>
          </a:xfrm>
          <a:prstGeom prst="rect">
            <a:avLst/>
          </a:prstGeom>
        </p:spPr>
      </p:pic>
    </p:spTree>
    <p:extLst>
      <p:ext uri="{BB962C8B-B14F-4D97-AF65-F5344CB8AC3E}">
        <p14:creationId xmlns:p14="http://schemas.microsoft.com/office/powerpoint/2010/main" val="4056179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631930"/>
          </a:xfrm>
        </p:spPr>
        <p:txBody>
          <a:bodyPr>
            <a:normAutofit fontScale="92500" lnSpcReduction="10000"/>
          </a:bodyPr>
          <a:lstStyle/>
          <a:p>
            <a:pPr marL="82296" indent="0">
              <a:buNone/>
            </a:pPr>
            <a:r>
              <a:rPr lang="en-US" dirty="0">
                <a:solidFill>
                  <a:schemeClr val="tx1"/>
                </a:solidFill>
              </a:rPr>
              <a:t>Different ways to open an application:</a:t>
            </a: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73024"/>
            <a:ext cx="8229600" cy="1066800"/>
          </a:xfrm>
        </p:spPr>
        <p:txBody>
          <a:bodyPr/>
          <a:lstStyle/>
          <a:p>
            <a:r>
              <a:rPr lang="en-US" dirty="0"/>
              <a:t>Working from the Desktop</a:t>
            </a:r>
          </a:p>
        </p:txBody>
      </p:sp>
      <p:sp>
        <p:nvSpPr>
          <p:cNvPr id="7" name="Slide Number Placeholder 6">
            <a:extLst>
              <a:ext uri="{FF2B5EF4-FFF2-40B4-BE49-F238E27FC236}">
                <a16:creationId xmlns:a16="http://schemas.microsoft.com/office/drawing/2014/main" id="{21B70969-E879-0144-88AD-7C3890867213}"/>
              </a:ext>
            </a:extLst>
          </p:cNvPr>
          <p:cNvSpPr>
            <a:spLocks noGrp="1"/>
          </p:cNvSpPr>
          <p:nvPr>
            <p:ph type="sldNum" sz="quarter" idx="12"/>
          </p:nvPr>
        </p:nvSpPr>
        <p:spPr/>
        <p:txBody>
          <a:bodyPr/>
          <a:lstStyle/>
          <a:p>
            <a:fld id="{D852D4E8-E283-404D-80D7-3AF63315721A}" type="slidenum">
              <a:rPr lang="en-US" smtClean="0"/>
              <a:t>21</a:t>
            </a:fld>
            <a:endParaRPr lang="en-US" dirty="0"/>
          </a:p>
        </p:txBody>
      </p:sp>
      <p:grpSp>
        <p:nvGrpSpPr>
          <p:cNvPr id="4" name="Group 3">
            <a:extLst>
              <a:ext uri="{FF2B5EF4-FFF2-40B4-BE49-F238E27FC236}">
                <a16:creationId xmlns:a16="http://schemas.microsoft.com/office/drawing/2014/main" id="{0D3ED8D8-447F-BD48-A669-D647E313E4DE}"/>
              </a:ext>
            </a:extLst>
          </p:cNvPr>
          <p:cNvGrpSpPr/>
          <p:nvPr/>
        </p:nvGrpSpPr>
        <p:grpSpPr>
          <a:xfrm>
            <a:off x="988609" y="2391218"/>
            <a:ext cx="8187608" cy="653701"/>
            <a:chOff x="988609" y="2391218"/>
            <a:chExt cx="8187608" cy="653701"/>
          </a:xfrm>
        </p:grpSpPr>
        <p:pic>
          <p:nvPicPr>
            <p:cNvPr id="11" name="Picture 10">
              <a:extLst>
                <a:ext uri="{FF2B5EF4-FFF2-40B4-BE49-F238E27FC236}">
                  <a16:creationId xmlns:a16="http://schemas.microsoft.com/office/drawing/2014/main" id="{F8EA0A2D-D817-554F-8D5A-130BFE7202B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391218"/>
              <a:ext cx="457200" cy="457200"/>
            </a:xfrm>
            <a:prstGeom prst="rect">
              <a:avLst/>
            </a:prstGeom>
          </p:spPr>
        </p:pic>
        <p:sp>
          <p:nvSpPr>
            <p:cNvPr id="13" name="Content Placeholder 1">
              <a:extLst>
                <a:ext uri="{FF2B5EF4-FFF2-40B4-BE49-F238E27FC236}">
                  <a16:creationId xmlns:a16="http://schemas.microsoft.com/office/drawing/2014/main" id="{30D47FCA-8463-5347-ADAA-B8C66E91A2B8}"/>
                </a:ext>
              </a:extLst>
            </p:cNvPr>
            <p:cNvSpPr txBox="1">
              <a:spLocks/>
            </p:cNvSpPr>
            <p:nvPr/>
          </p:nvSpPr>
          <p:spPr>
            <a:xfrm>
              <a:off x="1380493" y="2412989"/>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dirty="0">
                  <a:solidFill>
                    <a:schemeClr val="tx1"/>
                  </a:solidFill>
                  <a:latin typeface="+mn-lt"/>
                </a:rPr>
                <a:t>Double-click on the desktop icon</a:t>
              </a:r>
            </a:p>
            <a:p>
              <a:pPr marL="699516" lvl="3" indent="0">
                <a:buFont typeface="Wingdings 2" panose="05020102010507070707" pitchFamily="18" charset="2"/>
                <a:buNone/>
              </a:pPr>
              <a:endParaRPr lang="en-US" sz="2100" dirty="0">
                <a:solidFill>
                  <a:schemeClr val="tx1"/>
                </a:solidFill>
              </a:endParaRPr>
            </a:p>
          </p:txBody>
        </p:sp>
      </p:grpSp>
      <p:sp>
        <p:nvSpPr>
          <p:cNvPr id="15" name="Content Placeholder 1">
            <a:extLst>
              <a:ext uri="{FF2B5EF4-FFF2-40B4-BE49-F238E27FC236}">
                <a16:creationId xmlns:a16="http://schemas.microsoft.com/office/drawing/2014/main" id="{E03B3C22-703C-3948-92A7-9FD6DAEFBD30}"/>
              </a:ext>
            </a:extLst>
          </p:cNvPr>
          <p:cNvSpPr txBox="1">
            <a:spLocks/>
          </p:cNvSpPr>
          <p:nvPr/>
        </p:nvSpPr>
        <p:spPr>
          <a:xfrm>
            <a:off x="1380493" y="2964520"/>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dirty="0">
                <a:solidFill>
                  <a:schemeClr val="tx1"/>
                </a:solidFill>
                <a:latin typeface="+mn-lt"/>
              </a:rPr>
              <a:t>Single-click on the taskbar icon</a:t>
            </a:r>
          </a:p>
          <a:p>
            <a:pPr marL="699516" lvl="3" indent="0">
              <a:buFont typeface="Wingdings 2" panose="05020102010507070707" pitchFamily="18" charset="2"/>
              <a:buNone/>
            </a:pPr>
            <a:endParaRPr lang="en-US" sz="2100" dirty="0">
              <a:solidFill>
                <a:schemeClr val="tx1"/>
              </a:solidFill>
            </a:endParaRPr>
          </a:p>
        </p:txBody>
      </p:sp>
      <p:pic>
        <p:nvPicPr>
          <p:cNvPr id="16" name="Picture 15">
            <a:extLst>
              <a:ext uri="{FF2B5EF4-FFF2-40B4-BE49-F238E27FC236}">
                <a16:creationId xmlns:a16="http://schemas.microsoft.com/office/drawing/2014/main" id="{759CC353-F10A-F640-B185-005805939BB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920978"/>
            <a:ext cx="457200" cy="457200"/>
          </a:xfrm>
          <a:prstGeom prst="rect">
            <a:avLst/>
          </a:prstGeom>
        </p:spPr>
      </p:pic>
      <p:sp>
        <p:nvSpPr>
          <p:cNvPr id="17" name="Content Placeholder 1">
            <a:extLst>
              <a:ext uri="{FF2B5EF4-FFF2-40B4-BE49-F238E27FC236}">
                <a16:creationId xmlns:a16="http://schemas.microsoft.com/office/drawing/2014/main" id="{3E91CC7A-3212-DA49-BE88-023BE360E664}"/>
              </a:ext>
            </a:extLst>
          </p:cNvPr>
          <p:cNvSpPr txBox="1">
            <a:spLocks/>
          </p:cNvSpPr>
          <p:nvPr/>
        </p:nvSpPr>
        <p:spPr>
          <a:xfrm>
            <a:off x="1380493" y="3494280"/>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dirty="0">
                <a:solidFill>
                  <a:schemeClr val="tx1"/>
                </a:solidFill>
                <a:latin typeface="+mn-lt"/>
              </a:rPr>
              <a:t>Single-click from the Start menu</a:t>
            </a:r>
          </a:p>
          <a:p>
            <a:pPr marL="699516" lvl="3" indent="0">
              <a:buFont typeface="Wingdings 2" panose="05020102010507070707" pitchFamily="18" charset="2"/>
              <a:buNone/>
            </a:pPr>
            <a:endParaRPr lang="en-US" sz="2100" dirty="0">
              <a:solidFill>
                <a:schemeClr val="tx1"/>
              </a:solidFill>
            </a:endParaRPr>
          </a:p>
        </p:txBody>
      </p:sp>
      <p:pic>
        <p:nvPicPr>
          <p:cNvPr id="18" name="Picture 17">
            <a:extLst>
              <a:ext uri="{FF2B5EF4-FFF2-40B4-BE49-F238E27FC236}">
                <a16:creationId xmlns:a16="http://schemas.microsoft.com/office/drawing/2014/main" id="{1768F23D-BA30-FB4A-9423-B587823BDC0E}"/>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3465229"/>
            <a:ext cx="457200" cy="457200"/>
          </a:xfrm>
          <a:prstGeom prst="rect">
            <a:avLst/>
          </a:prstGeom>
        </p:spPr>
      </p:pic>
      <p:sp>
        <p:nvSpPr>
          <p:cNvPr id="19" name="Content Placeholder 1">
            <a:extLst>
              <a:ext uri="{FF2B5EF4-FFF2-40B4-BE49-F238E27FC236}">
                <a16:creationId xmlns:a16="http://schemas.microsoft.com/office/drawing/2014/main" id="{4B6B8B11-B863-8645-9901-EDB738C86C46}"/>
              </a:ext>
            </a:extLst>
          </p:cNvPr>
          <p:cNvSpPr txBox="1">
            <a:spLocks/>
          </p:cNvSpPr>
          <p:nvPr/>
        </p:nvSpPr>
        <p:spPr>
          <a:xfrm>
            <a:off x="1402264" y="4049975"/>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dirty="0">
                <a:solidFill>
                  <a:schemeClr val="tx1"/>
                </a:solidFill>
                <a:latin typeface="+mn-lt"/>
              </a:rPr>
              <a:t>Search and select from the Search box</a:t>
            </a:r>
          </a:p>
          <a:p>
            <a:pPr marL="699516" lvl="3" indent="0">
              <a:buFont typeface="Wingdings 2" panose="05020102010507070707" pitchFamily="18" charset="2"/>
              <a:buNone/>
            </a:pPr>
            <a:endParaRPr lang="en-US" sz="2100" dirty="0">
              <a:solidFill>
                <a:schemeClr val="tx1"/>
              </a:solidFill>
            </a:endParaRPr>
          </a:p>
        </p:txBody>
      </p:sp>
      <p:pic>
        <p:nvPicPr>
          <p:cNvPr id="20" name="Picture 19">
            <a:extLst>
              <a:ext uri="{FF2B5EF4-FFF2-40B4-BE49-F238E27FC236}">
                <a16:creationId xmlns:a16="http://schemas.microsoft.com/office/drawing/2014/main" id="{B45026D5-66D4-9E4F-AF54-D962CBB1DB1A}"/>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010380" y="4005841"/>
            <a:ext cx="457200" cy="457200"/>
          </a:xfrm>
          <a:prstGeom prst="rect">
            <a:avLst/>
          </a:prstGeom>
        </p:spPr>
      </p:pic>
    </p:spTree>
    <p:extLst>
      <p:ext uri="{BB962C8B-B14F-4D97-AF65-F5344CB8AC3E}">
        <p14:creationId xmlns:p14="http://schemas.microsoft.com/office/powerpoint/2010/main" val="1761117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n-US" sz="4800" dirty="0"/>
              <a:t>Activity #1</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22</a:t>
            </a:fld>
            <a:endParaRPr lang="en-US" dirty="0"/>
          </a:p>
        </p:txBody>
      </p:sp>
    </p:spTree>
    <p:extLst>
      <p:ext uri="{BB962C8B-B14F-4D97-AF65-F5344CB8AC3E}">
        <p14:creationId xmlns:p14="http://schemas.microsoft.com/office/powerpoint/2010/main" val="137199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4684776"/>
          </a:xfrm>
        </p:spPr>
        <p:txBody>
          <a:bodyPr>
            <a:noAutofit/>
          </a:bodyPr>
          <a:lstStyle/>
          <a:p>
            <a:pPr marL="82296" indent="0">
              <a:buNone/>
            </a:pPr>
            <a:r>
              <a:rPr lang="en-US" dirty="0">
                <a:solidFill>
                  <a:schemeClr val="tx1"/>
                </a:solidFill>
              </a:rPr>
              <a:t>Use the computer desktop to answer the following questions. </a:t>
            </a:r>
          </a:p>
          <a:p>
            <a:pPr marL="82296" indent="0">
              <a:buNone/>
            </a:pPr>
            <a:r>
              <a:rPr lang="en-US" dirty="0">
                <a:solidFill>
                  <a:schemeClr val="tx1"/>
                </a:solidFill>
              </a:rPr>
              <a:t>If you don’t have your own computer, follow along with the instructor. </a:t>
            </a:r>
          </a:p>
          <a:p>
            <a:pPr marL="82296" indent="0">
              <a:buNone/>
            </a:pPr>
            <a:r>
              <a:rPr lang="en-US" dirty="0">
                <a:solidFill>
                  <a:schemeClr val="tx1"/>
                </a:solidFill>
              </a:rPr>
              <a:t> </a:t>
            </a:r>
          </a:p>
          <a:p>
            <a:pPr marL="82296" indent="0">
              <a:buNone/>
            </a:pPr>
            <a:r>
              <a:rPr lang="en-US" dirty="0">
                <a:solidFill>
                  <a:schemeClr val="tx1"/>
                </a:solidFill>
              </a:rPr>
              <a:t>1. Name three ways in which you can open an application like Microsoft Word or the Edge browser.</a:t>
            </a:r>
          </a:p>
          <a:p>
            <a:pPr marL="82296" indent="0">
              <a:buNone/>
            </a:pPr>
            <a:r>
              <a:rPr lang="en-US" dirty="0">
                <a:solidFill>
                  <a:schemeClr val="tx1"/>
                </a:solidFill>
              </a:rPr>
              <a:t>a. </a:t>
            </a:r>
          </a:p>
          <a:p>
            <a:pPr marL="82296" indent="0">
              <a:buNone/>
            </a:pPr>
            <a:r>
              <a:rPr lang="en-US" dirty="0">
                <a:solidFill>
                  <a:schemeClr val="tx1"/>
                </a:solidFill>
              </a:rPr>
              <a:t>b.</a:t>
            </a:r>
          </a:p>
          <a:p>
            <a:pPr marL="82296" indent="0">
              <a:buNone/>
            </a:pPr>
            <a:r>
              <a:rPr lang="en-US" dirty="0">
                <a:solidFill>
                  <a:schemeClr val="tx1"/>
                </a:solidFill>
              </a:rPr>
              <a:t>c.</a:t>
            </a:r>
          </a:p>
          <a:p>
            <a:pPr marL="82296" indent="0">
              <a:buNone/>
            </a:pPr>
            <a:r>
              <a:rPr lang="en-US" b="1" dirty="0">
                <a:solidFill>
                  <a:schemeClr val="tx1"/>
                </a:solidFill>
              </a:rPr>
              <a:t> </a:t>
            </a:r>
            <a:endParaRPr lang="en-US" dirty="0">
              <a:solidFill>
                <a:schemeClr val="tx1"/>
              </a:solidFill>
            </a:endParaRPr>
          </a:p>
          <a:p>
            <a:pPr marL="82296" indent="0">
              <a:buNone/>
            </a:pPr>
            <a:r>
              <a:rPr lang="en-US" dirty="0">
                <a:solidFill>
                  <a:schemeClr val="tx1"/>
                </a:solidFill>
              </a:rPr>
              <a:t>2. If you want to search for a file on your computer, where would you enter your search term? </a:t>
            </a:r>
            <a:br>
              <a:rPr lang="en-US" dirty="0">
                <a:solidFill>
                  <a:schemeClr val="tx1"/>
                </a:solidFill>
              </a:rPr>
            </a:br>
            <a:r>
              <a:rPr lang="en-US" b="1" dirty="0">
                <a:solidFill>
                  <a:schemeClr val="tx1"/>
                </a:solidFill>
              </a:rPr>
              <a:t> </a:t>
            </a:r>
            <a:endParaRPr lang="en-US" dirty="0">
              <a:solidFill>
                <a:schemeClr val="tx1"/>
              </a:solidFill>
            </a:endParaRPr>
          </a:p>
          <a:p>
            <a:pPr marL="82296" indent="0">
              <a:buNone/>
            </a:pPr>
            <a:r>
              <a:rPr lang="en-US" dirty="0">
                <a:solidFill>
                  <a:schemeClr val="tx1"/>
                </a:solidFill>
              </a:rPr>
              <a:t>3. Where would you click to shut down the computer? </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73024"/>
            <a:ext cx="8229600" cy="1066800"/>
          </a:xfrm>
        </p:spPr>
        <p:txBody>
          <a:bodyPr/>
          <a:lstStyle/>
          <a:p>
            <a:r>
              <a:rPr lang="en-US" sz="3200" b="1" dirty="0"/>
              <a:t>ACTIVITY #1: Working from the Desktop</a:t>
            </a:r>
            <a:endParaRPr lang="en-US" sz="2800" dirty="0"/>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23</a:t>
            </a:fld>
            <a:endParaRPr lang="en-US" dirty="0"/>
          </a:p>
        </p:txBody>
      </p:sp>
    </p:spTree>
    <p:extLst>
      <p:ext uri="{BB962C8B-B14F-4D97-AF65-F5344CB8AC3E}">
        <p14:creationId xmlns:p14="http://schemas.microsoft.com/office/powerpoint/2010/main" val="2830197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File: </a:t>
            </a:r>
            <a:r>
              <a:rPr lang="en-US" dirty="0">
                <a:solidFill>
                  <a:schemeClr val="tx1"/>
                </a:solidFill>
              </a:rPr>
              <a:t>A file is a package of information. </a:t>
            </a:r>
            <a:endParaRPr lang="en-US" b="1" dirty="0">
              <a:solidFill>
                <a:schemeClr val="tx1"/>
              </a:solidFill>
            </a:endParaRPr>
          </a:p>
          <a:p>
            <a:pPr marL="308610" lvl="1" indent="0">
              <a:buNone/>
            </a:pP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Files and Folders</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24</a:t>
            </a:fld>
            <a:endParaRPr lang="en-US" dirty="0"/>
          </a:p>
        </p:txBody>
      </p:sp>
      <p:pic>
        <p:nvPicPr>
          <p:cNvPr id="6" name="Picture 5">
            <a:extLst>
              <a:ext uri="{FF2B5EF4-FFF2-40B4-BE49-F238E27FC236}">
                <a16:creationId xmlns:a16="http://schemas.microsoft.com/office/drawing/2014/main" id="{B6F3F066-3356-5242-B653-44D78FAA17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01750" y="1993900"/>
            <a:ext cx="6235700" cy="4330700"/>
          </a:xfrm>
          <a:prstGeom prst="rect">
            <a:avLst/>
          </a:prstGeom>
        </p:spPr>
      </p:pic>
    </p:spTree>
    <p:extLst>
      <p:ext uri="{BB962C8B-B14F-4D97-AF65-F5344CB8AC3E}">
        <p14:creationId xmlns:p14="http://schemas.microsoft.com/office/powerpoint/2010/main" val="3795143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66850"/>
            <a:ext cx="8229600" cy="4324350"/>
          </a:xfrm>
        </p:spPr>
        <p:txBody>
          <a:bodyPr/>
          <a:lstStyle/>
          <a:p>
            <a:r>
              <a:rPr lang="en-US" b="1" dirty="0">
                <a:solidFill>
                  <a:schemeClr val="tx1"/>
                </a:solidFill>
              </a:rPr>
              <a:t>Applications: </a:t>
            </a:r>
            <a:r>
              <a:rPr lang="en-US" sz="2400" dirty="0">
                <a:solidFill>
                  <a:schemeClr val="tx1"/>
                </a:solidFill>
              </a:rPr>
              <a:t>Software or tools that allow you to perform tasks </a:t>
            </a:r>
            <a:endParaRPr lang="en-US" b="1" dirty="0">
              <a:solidFill>
                <a:schemeClr val="tx1"/>
              </a:solidFill>
            </a:endParaRPr>
          </a:p>
          <a:p>
            <a:pPr marL="308610" lvl="1" indent="0">
              <a:buNone/>
            </a:pPr>
            <a:endParaRPr lang="en-US" dirty="0">
              <a:solidFill>
                <a:schemeClr val="tx1"/>
              </a:solidFill>
            </a:endParaRP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25</a:t>
            </a:fld>
            <a:endParaRPr lang="en-US" dirty="0"/>
          </a:p>
        </p:txBody>
      </p:sp>
      <p:pic>
        <p:nvPicPr>
          <p:cNvPr id="7" name="Picture 6">
            <a:extLst>
              <a:ext uri="{FF2B5EF4-FFF2-40B4-BE49-F238E27FC236}">
                <a16:creationId xmlns:a16="http://schemas.microsoft.com/office/drawing/2014/main" id="{09BC0978-E483-DE4C-81DB-6F989F18D10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6818965" y="2834373"/>
            <a:ext cx="1934364" cy="1935189"/>
          </a:xfrm>
          <a:prstGeom prst="rect">
            <a:avLst/>
          </a:prstGeom>
        </p:spPr>
      </p:pic>
      <p:pic>
        <p:nvPicPr>
          <p:cNvPr id="9" name="Picture 8">
            <a:extLst>
              <a:ext uri="{FF2B5EF4-FFF2-40B4-BE49-F238E27FC236}">
                <a16:creationId xmlns:a16="http://schemas.microsoft.com/office/drawing/2014/main" id="{8C496B94-DF05-0D44-B838-E0EB10C4DF0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1887" y="2835198"/>
            <a:ext cx="1933237" cy="1934364"/>
          </a:xfrm>
          <a:prstGeom prst="rect">
            <a:avLst/>
          </a:prstGeom>
        </p:spPr>
      </p:pic>
      <p:pic>
        <p:nvPicPr>
          <p:cNvPr id="11" name="Picture 10">
            <a:extLst>
              <a:ext uri="{FF2B5EF4-FFF2-40B4-BE49-F238E27FC236}">
                <a16:creationId xmlns:a16="http://schemas.microsoft.com/office/drawing/2014/main" id="{5EF2A29A-BDA3-8E42-905E-C8B65CAA139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42217" y="2835197"/>
            <a:ext cx="1934365" cy="1934365"/>
          </a:xfrm>
          <a:prstGeom prst="rect">
            <a:avLst/>
          </a:prstGeom>
        </p:spPr>
      </p:pic>
      <p:pic>
        <p:nvPicPr>
          <p:cNvPr id="13" name="Picture 12">
            <a:extLst>
              <a:ext uri="{FF2B5EF4-FFF2-40B4-BE49-F238E27FC236}">
                <a16:creationId xmlns:a16="http://schemas.microsoft.com/office/drawing/2014/main" id="{EBE0F4A1-4CC1-C245-8851-C0CC67426B6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659084" y="2835197"/>
            <a:ext cx="1934365" cy="1934365"/>
          </a:xfrm>
          <a:prstGeom prst="rect">
            <a:avLst/>
          </a:prstGeom>
        </p:spPr>
      </p:pic>
      <p:sp>
        <p:nvSpPr>
          <p:cNvPr id="10" name="Title 2">
            <a:extLst>
              <a:ext uri="{FF2B5EF4-FFF2-40B4-BE49-F238E27FC236}">
                <a16:creationId xmlns:a16="http://schemas.microsoft.com/office/drawing/2014/main" id="{0EF73239-9FBD-69E8-D975-32613F9A4E12}"/>
              </a:ext>
            </a:extLst>
          </p:cNvPr>
          <p:cNvSpPr>
            <a:spLocks noGrp="1"/>
          </p:cNvSpPr>
          <p:nvPr>
            <p:ph type="title"/>
          </p:nvPr>
        </p:nvSpPr>
        <p:spPr>
          <a:xfrm>
            <a:off x="457200" y="685800"/>
            <a:ext cx="8229600" cy="1066800"/>
          </a:xfrm>
        </p:spPr>
        <p:txBody>
          <a:bodyPr/>
          <a:lstStyle/>
          <a:p>
            <a:r>
              <a:rPr lang="en-US" dirty="0"/>
              <a:t>Files and Folders (continued)</a:t>
            </a:r>
          </a:p>
        </p:txBody>
      </p:sp>
    </p:spTree>
    <p:extLst>
      <p:ext uri="{BB962C8B-B14F-4D97-AF65-F5344CB8AC3E}">
        <p14:creationId xmlns:p14="http://schemas.microsoft.com/office/powerpoint/2010/main" val="3065218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Different Ways to Open a File: </a:t>
            </a:r>
            <a:r>
              <a:rPr lang="en-US" sz="2400" dirty="0">
                <a:solidFill>
                  <a:schemeClr val="tx1"/>
                </a:solidFill>
              </a:rPr>
              <a:t>Double-click on the Desktop icon</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26</a:t>
            </a:fld>
            <a:endParaRPr lang="en-US" dirty="0"/>
          </a:p>
        </p:txBody>
      </p:sp>
      <p:grpSp>
        <p:nvGrpSpPr>
          <p:cNvPr id="5" name="Group 4">
            <a:extLst>
              <a:ext uri="{FF2B5EF4-FFF2-40B4-BE49-F238E27FC236}">
                <a16:creationId xmlns:a16="http://schemas.microsoft.com/office/drawing/2014/main" id="{AED65814-0921-C241-B8D1-6FDE96F7006C}"/>
              </a:ext>
            </a:extLst>
          </p:cNvPr>
          <p:cNvGrpSpPr/>
          <p:nvPr/>
        </p:nvGrpSpPr>
        <p:grpSpPr>
          <a:xfrm>
            <a:off x="814792" y="2235129"/>
            <a:ext cx="7514416" cy="4269303"/>
            <a:chOff x="814792" y="2235129"/>
            <a:chExt cx="7514416" cy="4269303"/>
          </a:xfrm>
        </p:grpSpPr>
        <p:pic>
          <p:nvPicPr>
            <p:cNvPr id="12" name="Picture 11" descr="A screenshot of a computer&#10;&#10;Description automatically generated with medium confidence">
              <a:extLst>
                <a:ext uri="{FF2B5EF4-FFF2-40B4-BE49-F238E27FC236}">
                  <a16:creationId xmlns:a16="http://schemas.microsoft.com/office/drawing/2014/main" id="{41D3685E-B3B8-CA40-B7E3-5394E61798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4792" y="2235129"/>
              <a:ext cx="7514416" cy="4226859"/>
            </a:xfrm>
            <a:prstGeom prst="rect">
              <a:avLst/>
            </a:prstGeom>
          </p:spPr>
        </p:pic>
        <p:sp>
          <p:nvSpPr>
            <p:cNvPr id="8" name="Rectangle 7">
              <a:extLst>
                <a:ext uri="{FF2B5EF4-FFF2-40B4-BE49-F238E27FC236}">
                  <a16:creationId xmlns:a16="http://schemas.microsoft.com/office/drawing/2014/main" id="{DC731100-3A70-054E-AF03-4DD41A8E08A3}"/>
                </a:ext>
              </a:extLst>
            </p:cNvPr>
            <p:cNvSpPr/>
            <p:nvPr/>
          </p:nvSpPr>
          <p:spPr>
            <a:xfrm>
              <a:off x="814792" y="2236687"/>
              <a:ext cx="438577" cy="385452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E5650AC2-E50E-4D81-8605-6D482C18556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05230" y="4697992"/>
              <a:ext cx="810795" cy="759884"/>
            </a:xfrm>
            <a:prstGeom prst="rect">
              <a:avLst/>
            </a:prstGeom>
          </p:spPr>
        </p:pic>
        <p:cxnSp>
          <p:nvCxnSpPr>
            <p:cNvPr id="11" name="Straight Connector 10">
              <a:extLst>
                <a:ext uri="{FF2B5EF4-FFF2-40B4-BE49-F238E27FC236}">
                  <a16:creationId xmlns:a16="http://schemas.microsoft.com/office/drawing/2014/main" id="{B4523914-8827-4B72-A614-4062C4775E16}"/>
                </a:ext>
              </a:extLst>
            </p:cNvPr>
            <p:cNvCxnSpPr>
              <a:cxnSpLocks/>
            </p:cNvCxnSpPr>
            <p:nvPr/>
          </p:nvCxnSpPr>
          <p:spPr>
            <a:xfrm flipV="1">
              <a:off x="1059101" y="5484656"/>
              <a:ext cx="746129" cy="786384"/>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8440ED4A-58A8-4FCF-AABE-F7CEFC896729}"/>
                </a:ext>
              </a:extLst>
            </p:cNvPr>
            <p:cNvSpPr/>
            <p:nvPr/>
          </p:nvSpPr>
          <p:spPr>
            <a:xfrm>
              <a:off x="814792" y="6144768"/>
              <a:ext cx="3904081" cy="35966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Title 2">
            <a:extLst>
              <a:ext uri="{FF2B5EF4-FFF2-40B4-BE49-F238E27FC236}">
                <a16:creationId xmlns:a16="http://schemas.microsoft.com/office/drawing/2014/main" id="{9B20C02A-FE7F-35D0-C0A8-36E95FF62384}"/>
              </a:ext>
            </a:extLst>
          </p:cNvPr>
          <p:cNvSpPr>
            <a:spLocks noGrp="1"/>
          </p:cNvSpPr>
          <p:nvPr>
            <p:ph type="title"/>
          </p:nvPr>
        </p:nvSpPr>
        <p:spPr>
          <a:xfrm>
            <a:off x="457200" y="685800"/>
            <a:ext cx="8229600" cy="1066800"/>
          </a:xfrm>
        </p:spPr>
        <p:txBody>
          <a:bodyPr/>
          <a:lstStyle/>
          <a:p>
            <a:r>
              <a:rPr lang="en-US" dirty="0"/>
              <a:t>Files and Folders (continued)</a:t>
            </a:r>
          </a:p>
        </p:txBody>
      </p:sp>
    </p:spTree>
    <p:extLst>
      <p:ext uri="{BB962C8B-B14F-4D97-AF65-F5344CB8AC3E}">
        <p14:creationId xmlns:p14="http://schemas.microsoft.com/office/powerpoint/2010/main" val="2909470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Opening a File</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27</a:t>
            </a:fld>
            <a:endParaRPr lang="en-US" dirty="0"/>
          </a:p>
        </p:txBody>
      </p:sp>
      <p:pic>
        <p:nvPicPr>
          <p:cNvPr id="7" name="Picture 6" descr="A screenshot of a computer&#10;&#10;Description automatically generated with medium confidence">
            <a:extLst>
              <a:ext uri="{FF2B5EF4-FFF2-40B4-BE49-F238E27FC236}">
                <a16:creationId xmlns:a16="http://schemas.microsoft.com/office/drawing/2014/main" id="{AB5FADB8-9100-1043-9444-5FFB16291E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4792" y="2245658"/>
            <a:ext cx="7514416" cy="4226859"/>
          </a:xfrm>
          <a:prstGeom prst="rect">
            <a:avLst/>
          </a:prstGeom>
        </p:spPr>
      </p:pic>
      <p:sp>
        <p:nvSpPr>
          <p:cNvPr id="8" name="Title 2">
            <a:extLst>
              <a:ext uri="{FF2B5EF4-FFF2-40B4-BE49-F238E27FC236}">
                <a16:creationId xmlns:a16="http://schemas.microsoft.com/office/drawing/2014/main" id="{5505D5DF-BA4C-BA1E-7E2A-C7846A1DBF62}"/>
              </a:ext>
            </a:extLst>
          </p:cNvPr>
          <p:cNvSpPr>
            <a:spLocks noGrp="1"/>
          </p:cNvSpPr>
          <p:nvPr>
            <p:ph type="title"/>
          </p:nvPr>
        </p:nvSpPr>
        <p:spPr>
          <a:xfrm>
            <a:off x="457200" y="685800"/>
            <a:ext cx="8229600" cy="1066800"/>
          </a:xfrm>
        </p:spPr>
        <p:txBody>
          <a:bodyPr/>
          <a:lstStyle/>
          <a:p>
            <a:r>
              <a:rPr lang="en-US" dirty="0"/>
              <a:t>Files and Folders (continued)</a:t>
            </a:r>
          </a:p>
        </p:txBody>
      </p:sp>
    </p:spTree>
    <p:extLst>
      <p:ext uri="{BB962C8B-B14F-4D97-AF65-F5344CB8AC3E}">
        <p14:creationId xmlns:p14="http://schemas.microsoft.com/office/powerpoint/2010/main" val="2166714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Folder: </a:t>
            </a:r>
            <a:r>
              <a:rPr lang="en-US" dirty="0">
                <a:solidFill>
                  <a:schemeClr val="tx1"/>
                </a:solidFill>
              </a:rPr>
              <a:t>A</a:t>
            </a:r>
            <a:r>
              <a:rPr lang="en-US" sz="2400" dirty="0">
                <a:solidFill>
                  <a:schemeClr val="tx1"/>
                </a:solidFill>
              </a:rPr>
              <a:t> method for storing and organizing files</a:t>
            </a:r>
            <a:r>
              <a:rPr lang="en-US" b="1" dirty="0">
                <a:solidFill>
                  <a:schemeClr val="tx1"/>
                </a:solidFill>
              </a:rPr>
              <a:t> </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28</a:t>
            </a:fld>
            <a:endParaRPr lang="en-US" dirty="0"/>
          </a:p>
        </p:txBody>
      </p:sp>
      <p:grpSp>
        <p:nvGrpSpPr>
          <p:cNvPr id="4" name="Group 3">
            <a:extLst>
              <a:ext uri="{FF2B5EF4-FFF2-40B4-BE49-F238E27FC236}">
                <a16:creationId xmlns:a16="http://schemas.microsoft.com/office/drawing/2014/main" id="{17458570-D036-874B-AA76-40EB67C2F6A5}"/>
              </a:ext>
            </a:extLst>
          </p:cNvPr>
          <p:cNvGrpSpPr/>
          <p:nvPr/>
        </p:nvGrpSpPr>
        <p:grpSpPr>
          <a:xfrm>
            <a:off x="874226" y="2296952"/>
            <a:ext cx="7476398" cy="4202571"/>
            <a:chOff x="874226" y="2296952"/>
            <a:chExt cx="7476398" cy="4202571"/>
          </a:xfrm>
        </p:grpSpPr>
        <p:pic>
          <p:nvPicPr>
            <p:cNvPr id="9" name="Picture 8">
              <a:extLst>
                <a:ext uri="{FF2B5EF4-FFF2-40B4-BE49-F238E27FC236}">
                  <a16:creationId xmlns:a16="http://schemas.microsoft.com/office/drawing/2014/main" id="{2EE5609D-29C0-BF42-B10C-5E2458E1FDA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4226" y="2296952"/>
              <a:ext cx="7476398" cy="4202571"/>
            </a:xfrm>
            <a:prstGeom prst="rect">
              <a:avLst/>
            </a:prstGeom>
          </p:spPr>
        </p:pic>
        <p:sp>
          <p:nvSpPr>
            <p:cNvPr id="10" name="Rectangle 9">
              <a:extLst>
                <a:ext uri="{FF2B5EF4-FFF2-40B4-BE49-F238E27FC236}">
                  <a16:creationId xmlns:a16="http://schemas.microsoft.com/office/drawing/2014/main" id="{CFDCDA4F-C356-4892-8EB6-A7BA203E70C1}"/>
                </a:ext>
              </a:extLst>
            </p:cNvPr>
            <p:cNvSpPr/>
            <p:nvPr/>
          </p:nvSpPr>
          <p:spPr>
            <a:xfrm>
              <a:off x="874226" y="2899978"/>
              <a:ext cx="547960" cy="63659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1" name="Title 2">
            <a:extLst>
              <a:ext uri="{FF2B5EF4-FFF2-40B4-BE49-F238E27FC236}">
                <a16:creationId xmlns:a16="http://schemas.microsoft.com/office/drawing/2014/main" id="{63974DD1-C63B-54FF-A354-D9735B18E893}"/>
              </a:ext>
            </a:extLst>
          </p:cNvPr>
          <p:cNvSpPr>
            <a:spLocks noGrp="1"/>
          </p:cNvSpPr>
          <p:nvPr>
            <p:ph type="title"/>
          </p:nvPr>
        </p:nvSpPr>
        <p:spPr>
          <a:xfrm>
            <a:off x="457200" y="685800"/>
            <a:ext cx="8229600" cy="1066800"/>
          </a:xfrm>
        </p:spPr>
        <p:txBody>
          <a:bodyPr/>
          <a:lstStyle/>
          <a:p>
            <a:r>
              <a:rPr lang="en-US" dirty="0"/>
              <a:t>Files and Folders (continued)</a:t>
            </a:r>
          </a:p>
        </p:txBody>
      </p:sp>
    </p:spTree>
    <p:extLst>
      <p:ext uri="{BB962C8B-B14F-4D97-AF65-F5344CB8AC3E}">
        <p14:creationId xmlns:p14="http://schemas.microsoft.com/office/powerpoint/2010/main" val="349611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00200"/>
            <a:ext cx="8229600" cy="4324350"/>
          </a:xfrm>
        </p:spPr>
        <p:txBody>
          <a:bodyPr/>
          <a:lstStyle/>
          <a:p>
            <a:r>
              <a:rPr lang="en-US" b="1" dirty="0">
                <a:solidFill>
                  <a:schemeClr val="tx1"/>
                </a:solidFill>
              </a:rPr>
              <a:t>Open Folder </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29</a:t>
            </a:fld>
            <a:endParaRPr lang="en-US" dirty="0"/>
          </a:p>
        </p:txBody>
      </p:sp>
      <p:pic>
        <p:nvPicPr>
          <p:cNvPr id="9" name="Picture 8">
            <a:extLst>
              <a:ext uri="{FF2B5EF4-FFF2-40B4-BE49-F238E27FC236}">
                <a16:creationId xmlns:a16="http://schemas.microsoft.com/office/drawing/2014/main" id="{2EE5609D-29C0-BF42-B10C-5E2458E1FDA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33976" y="2358551"/>
            <a:ext cx="6925984" cy="3893177"/>
          </a:xfrm>
          <a:prstGeom prst="rect">
            <a:avLst/>
          </a:prstGeom>
        </p:spPr>
      </p:pic>
      <p:pic>
        <p:nvPicPr>
          <p:cNvPr id="7" name="Picture 6">
            <a:extLst>
              <a:ext uri="{FF2B5EF4-FFF2-40B4-BE49-F238E27FC236}">
                <a16:creationId xmlns:a16="http://schemas.microsoft.com/office/drawing/2014/main" id="{321296F3-F83D-D742-ADA0-C533EF40BF9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166618" y="2792939"/>
            <a:ext cx="3060700" cy="2210262"/>
          </a:xfrm>
          <a:prstGeom prst="rect">
            <a:avLst/>
          </a:prstGeom>
        </p:spPr>
      </p:pic>
      <p:sp>
        <p:nvSpPr>
          <p:cNvPr id="11" name="Rectangle 10">
            <a:extLst>
              <a:ext uri="{FF2B5EF4-FFF2-40B4-BE49-F238E27FC236}">
                <a16:creationId xmlns:a16="http://schemas.microsoft.com/office/drawing/2014/main" id="{58A58CC8-EA45-CD42-A1A3-02322C655519}"/>
              </a:ext>
            </a:extLst>
          </p:cNvPr>
          <p:cNvSpPr/>
          <p:nvPr/>
        </p:nvSpPr>
        <p:spPr>
          <a:xfrm>
            <a:off x="3166617" y="2792939"/>
            <a:ext cx="3060701" cy="2210262"/>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2">
            <a:extLst>
              <a:ext uri="{FF2B5EF4-FFF2-40B4-BE49-F238E27FC236}">
                <a16:creationId xmlns:a16="http://schemas.microsoft.com/office/drawing/2014/main" id="{59B6E868-32E6-991E-AE08-9AE6D5276D90}"/>
              </a:ext>
            </a:extLst>
          </p:cNvPr>
          <p:cNvSpPr>
            <a:spLocks noGrp="1"/>
          </p:cNvSpPr>
          <p:nvPr>
            <p:ph type="title"/>
          </p:nvPr>
        </p:nvSpPr>
        <p:spPr>
          <a:xfrm>
            <a:off x="457200" y="685800"/>
            <a:ext cx="8229600" cy="1066800"/>
          </a:xfrm>
        </p:spPr>
        <p:txBody>
          <a:bodyPr/>
          <a:lstStyle/>
          <a:p>
            <a:r>
              <a:rPr lang="en-US" dirty="0"/>
              <a:t>Files and Folders (continued)</a:t>
            </a:r>
          </a:p>
        </p:txBody>
      </p:sp>
    </p:spTree>
    <p:extLst>
      <p:ext uri="{BB962C8B-B14F-4D97-AF65-F5344CB8AC3E}">
        <p14:creationId xmlns:p14="http://schemas.microsoft.com/office/powerpoint/2010/main" val="2132640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887F5CA-757F-1F4F-8D6E-65C1EC28473B}"/>
              </a:ext>
            </a:extLst>
          </p:cNvPr>
          <p:cNvSpPr>
            <a:spLocks noGrp="1"/>
          </p:cNvSpPr>
          <p:nvPr>
            <p:ph type="sldNum" sz="quarter" idx="12"/>
          </p:nvPr>
        </p:nvSpPr>
        <p:spPr/>
        <p:txBody>
          <a:bodyPr/>
          <a:lstStyle/>
          <a:p>
            <a:fld id="{D852D4E8-E283-404D-80D7-3AF63315721A}" type="slidenum">
              <a:rPr lang="en-US" smtClean="0"/>
              <a:t>3</a:t>
            </a:fld>
            <a:endParaRPr lang="en-US" dirty="0"/>
          </a:p>
        </p:txBody>
      </p:sp>
      <p:sp>
        <p:nvSpPr>
          <p:cNvPr id="8" name="Title 2">
            <a:extLst>
              <a:ext uri="{FF2B5EF4-FFF2-40B4-BE49-F238E27FC236}">
                <a16:creationId xmlns:a16="http://schemas.microsoft.com/office/drawing/2014/main" id="{93D8BCCE-899D-4F96-B51C-412F2531156D}"/>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t>Introduction</a:t>
            </a:r>
          </a:p>
        </p:txBody>
      </p:sp>
      <p:sp>
        <p:nvSpPr>
          <p:cNvPr id="34" name="Content Placeholder 1">
            <a:extLst>
              <a:ext uri="{FF2B5EF4-FFF2-40B4-BE49-F238E27FC236}">
                <a16:creationId xmlns:a16="http://schemas.microsoft.com/office/drawing/2014/main" id="{206698C6-64A5-5943-9710-FF45E2ACD3FE}"/>
              </a:ext>
            </a:extLst>
          </p:cNvPr>
          <p:cNvSpPr>
            <a:spLocks noGrp="1"/>
          </p:cNvSpPr>
          <p:nvPr>
            <p:ph idx="1"/>
          </p:nvPr>
        </p:nvSpPr>
        <p:spPr>
          <a:xfrm>
            <a:off x="457200" y="1639824"/>
            <a:ext cx="5963055" cy="4325112"/>
          </a:xfrm>
        </p:spPr>
        <p:txBody>
          <a:bodyPr/>
          <a:lstStyle/>
          <a:p>
            <a:pPr marL="82296" indent="0">
              <a:buNone/>
            </a:pPr>
            <a:r>
              <a:rPr lang="en-US" sz="2400" dirty="0">
                <a:solidFill>
                  <a:schemeClr val="tx1"/>
                </a:solidFill>
              </a:rPr>
              <a:t>What types of things do you want to do with the computer?   </a:t>
            </a:r>
          </a:p>
          <a:p>
            <a:pPr lvl="1"/>
            <a:endParaRPr lang="en-US" dirty="0">
              <a:solidFill>
                <a:schemeClr val="tx1"/>
              </a:solidFill>
            </a:endParaRPr>
          </a:p>
          <a:p>
            <a:pPr lvl="1"/>
            <a:endParaRPr lang="en-US" dirty="0">
              <a:solidFill>
                <a:schemeClr val="tx1"/>
              </a:solidFill>
            </a:endParaRPr>
          </a:p>
          <a:p>
            <a:pPr lvl="1"/>
            <a:endParaRPr lang="en-US" dirty="0">
              <a:solidFill>
                <a:schemeClr val="tx1"/>
              </a:solidFill>
            </a:endParaRPr>
          </a:p>
        </p:txBody>
      </p:sp>
      <p:pic>
        <p:nvPicPr>
          <p:cNvPr id="35" name="Picture 34" descr="Icon&#10;&#10;Description automatically generated">
            <a:extLst>
              <a:ext uri="{FF2B5EF4-FFF2-40B4-BE49-F238E27FC236}">
                <a16:creationId xmlns:a16="http://schemas.microsoft.com/office/drawing/2014/main" id="{B9755C4A-1E80-274C-B25A-2B940326478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07792" y="731520"/>
            <a:ext cx="2579008" cy="2253727"/>
          </a:xfrm>
          <a:prstGeom prst="rect">
            <a:avLst/>
          </a:prstGeom>
        </p:spPr>
      </p:pic>
    </p:spTree>
    <p:extLst>
      <p:ext uri="{BB962C8B-B14F-4D97-AF65-F5344CB8AC3E}">
        <p14:creationId xmlns:p14="http://schemas.microsoft.com/office/powerpoint/2010/main" val="3773229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File Opens</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30</a:t>
            </a:fld>
            <a:endParaRPr lang="en-US" dirty="0"/>
          </a:p>
        </p:txBody>
      </p:sp>
      <p:pic>
        <p:nvPicPr>
          <p:cNvPr id="5" name="Picture 4" descr="Graphical user interface, application, Word&#10;&#10;Description automatically generated">
            <a:extLst>
              <a:ext uri="{FF2B5EF4-FFF2-40B4-BE49-F238E27FC236}">
                <a16:creationId xmlns:a16="http://schemas.microsoft.com/office/drawing/2014/main" id="{A721A53A-B711-004C-A9B6-6E68506E1B3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3716" y="2186884"/>
            <a:ext cx="7361020" cy="4137716"/>
          </a:xfrm>
          <a:prstGeom prst="rect">
            <a:avLst/>
          </a:prstGeom>
        </p:spPr>
      </p:pic>
      <p:sp>
        <p:nvSpPr>
          <p:cNvPr id="10" name="Rectangle 9">
            <a:extLst>
              <a:ext uri="{FF2B5EF4-FFF2-40B4-BE49-F238E27FC236}">
                <a16:creationId xmlns:a16="http://schemas.microsoft.com/office/drawing/2014/main" id="{B1368473-F8C1-5E4A-A490-A23EB4000ECB}"/>
              </a:ext>
            </a:extLst>
          </p:cNvPr>
          <p:cNvSpPr/>
          <p:nvPr/>
        </p:nvSpPr>
        <p:spPr>
          <a:xfrm>
            <a:off x="1812838" y="2452151"/>
            <a:ext cx="5502362" cy="351278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2">
            <a:extLst>
              <a:ext uri="{FF2B5EF4-FFF2-40B4-BE49-F238E27FC236}">
                <a16:creationId xmlns:a16="http://schemas.microsoft.com/office/drawing/2014/main" id="{6366D250-3FA4-E1C6-0B18-823F505EE051}"/>
              </a:ext>
            </a:extLst>
          </p:cNvPr>
          <p:cNvSpPr>
            <a:spLocks noGrp="1"/>
          </p:cNvSpPr>
          <p:nvPr>
            <p:ph type="title"/>
          </p:nvPr>
        </p:nvSpPr>
        <p:spPr>
          <a:xfrm>
            <a:off x="457200" y="685800"/>
            <a:ext cx="8229600" cy="1066800"/>
          </a:xfrm>
        </p:spPr>
        <p:txBody>
          <a:bodyPr/>
          <a:lstStyle/>
          <a:p>
            <a:r>
              <a:rPr lang="en-US" dirty="0"/>
              <a:t>Files and Folders (continued)</a:t>
            </a:r>
          </a:p>
        </p:txBody>
      </p:sp>
    </p:spTree>
    <p:extLst>
      <p:ext uri="{BB962C8B-B14F-4D97-AF65-F5344CB8AC3E}">
        <p14:creationId xmlns:p14="http://schemas.microsoft.com/office/powerpoint/2010/main" val="2342330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p:txBody>
          <a:bodyPr/>
          <a:lstStyle/>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31</a:t>
            </a:fld>
            <a:endParaRPr lang="en-US" dirty="0"/>
          </a:p>
        </p:txBody>
      </p:sp>
      <p:pic>
        <p:nvPicPr>
          <p:cNvPr id="9" name="Picture 8">
            <a:extLst>
              <a:ext uri="{FF2B5EF4-FFF2-40B4-BE49-F238E27FC236}">
                <a16:creationId xmlns:a16="http://schemas.microsoft.com/office/drawing/2014/main" id="{2EE5609D-29C0-BF42-B10C-5E2458E1FDA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2725" y="1600200"/>
            <a:ext cx="8064075" cy="4532911"/>
          </a:xfrm>
          <a:prstGeom prst="rect">
            <a:avLst/>
          </a:prstGeom>
        </p:spPr>
      </p:pic>
      <p:sp>
        <p:nvSpPr>
          <p:cNvPr id="7" name="Title 2">
            <a:extLst>
              <a:ext uri="{FF2B5EF4-FFF2-40B4-BE49-F238E27FC236}">
                <a16:creationId xmlns:a16="http://schemas.microsoft.com/office/drawing/2014/main" id="{E0EE344B-04BD-D7DC-2A68-4752CC60E88B}"/>
              </a:ext>
            </a:extLst>
          </p:cNvPr>
          <p:cNvSpPr txBox="1">
            <a:spLocks/>
          </p:cNvSpPr>
          <p:nvPr/>
        </p:nvSpPr>
        <p:spPr bwMode="auto">
          <a:xfrm>
            <a:off x="457200" y="685800"/>
            <a:ext cx="8229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a:lstStyle>
          <a:p>
            <a:r>
              <a:rPr lang="en-US" dirty="0"/>
              <a:t>Files and Folders (continued)</a:t>
            </a:r>
          </a:p>
        </p:txBody>
      </p:sp>
    </p:spTree>
    <p:extLst>
      <p:ext uri="{BB962C8B-B14F-4D97-AF65-F5344CB8AC3E}">
        <p14:creationId xmlns:p14="http://schemas.microsoft.com/office/powerpoint/2010/main" val="3233097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What Is a Window? </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32</a:t>
            </a:fld>
            <a:endParaRPr lang="en-US" dirty="0"/>
          </a:p>
        </p:txBody>
      </p:sp>
      <p:pic>
        <p:nvPicPr>
          <p:cNvPr id="7" name="Picture 6">
            <a:extLst>
              <a:ext uri="{FF2B5EF4-FFF2-40B4-BE49-F238E27FC236}">
                <a16:creationId xmlns:a16="http://schemas.microsoft.com/office/drawing/2014/main" id="{B0CB8ED3-3D95-1F42-8E87-2AE1B50CFE6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5610" y="2131329"/>
            <a:ext cx="7541190" cy="4238992"/>
          </a:xfrm>
          <a:prstGeom prst="rect">
            <a:avLst/>
          </a:prstGeom>
        </p:spPr>
      </p:pic>
      <p:sp>
        <p:nvSpPr>
          <p:cNvPr id="10" name="Rectangle 9">
            <a:extLst>
              <a:ext uri="{FF2B5EF4-FFF2-40B4-BE49-F238E27FC236}">
                <a16:creationId xmlns:a16="http://schemas.microsoft.com/office/drawing/2014/main" id="{B1368473-F8C1-5E4A-A490-A23EB4000ECB}"/>
              </a:ext>
            </a:extLst>
          </p:cNvPr>
          <p:cNvSpPr/>
          <p:nvPr/>
        </p:nvSpPr>
        <p:spPr>
          <a:xfrm>
            <a:off x="2431403" y="2343729"/>
            <a:ext cx="4992653" cy="351278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2">
            <a:extLst>
              <a:ext uri="{FF2B5EF4-FFF2-40B4-BE49-F238E27FC236}">
                <a16:creationId xmlns:a16="http://schemas.microsoft.com/office/drawing/2014/main" id="{059C9D6B-53F0-5287-0EFD-715CB197AA40}"/>
              </a:ext>
            </a:extLst>
          </p:cNvPr>
          <p:cNvSpPr>
            <a:spLocks noGrp="1"/>
          </p:cNvSpPr>
          <p:nvPr>
            <p:ph type="title"/>
          </p:nvPr>
        </p:nvSpPr>
        <p:spPr>
          <a:xfrm>
            <a:off x="457200" y="685800"/>
            <a:ext cx="8229600" cy="1066800"/>
          </a:xfrm>
        </p:spPr>
        <p:txBody>
          <a:bodyPr/>
          <a:lstStyle/>
          <a:p>
            <a:r>
              <a:rPr lang="en-US" dirty="0"/>
              <a:t>Files and Folders (continued)</a:t>
            </a:r>
          </a:p>
        </p:txBody>
      </p:sp>
    </p:spTree>
    <p:extLst>
      <p:ext uri="{BB962C8B-B14F-4D97-AF65-F5344CB8AC3E}">
        <p14:creationId xmlns:p14="http://schemas.microsoft.com/office/powerpoint/2010/main" val="2694932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Changing the Size of the Window </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33</a:t>
            </a:fld>
            <a:endParaRPr lang="en-US" dirty="0"/>
          </a:p>
        </p:txBody>
      </p:sp>
      <p:pic>
        <p:nvPicPr>
          <p:cNvPr id="7" name="Picture 6">
            <a:extLst>
              <a:ext uri="{FF2B5EF4-FFF2-40B4-BE49-F238E27FC236}">
                <a16:creationId xmlns:a16="http://schemas.microsoft.com/office/drawing/2014/main" id="{B0CB8ED3-3D95-1F42-8E87-2AE1B50CFE6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5610" y="2131329"/>
            <a:ext cx="7541190" cy="4238992"/>
          </a:xfrm>
          <a:prstGeom prst="rect">
            <a:avLst/>
          </a:prstGeom>
        </p:spPr>
      </p:pic>
      <p:sp>
        <p:nvSpPr>
          <p:cNvPr id="10" name="Rectangle 9">
            <a:extLst>
              <a:ext uri="{FF2B5EF4-FFF2-40B4-BE49-F238E27FC236}">
                <a16:creationId xmlns:a16="http://schemas.microsoft.com/office/drawing/2014/main" id="{B1368473-F8C1-5E4A-A490-A23EB4000ECB}"/>
              </a:ext>
            </a:extLst>
          </p:cNvPr>
          <p:cNvSpPr/>
          <p:nvPr/>
        </p:nvSpPr>
        <p:spPr>
          <a:xfrm>
            <a:off x="2431403" y="2343729"/>
            <a:ext cx="4992653" cy="351278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2">
            <a:extLst>
              <a:ext uri="{FF2B5EF4-FFF2-40B4-BE49-F238E27FC236}">
                <a16:creationId xmlns:a16="http://schemas.microsoft.com/office/drawing/2014/main" id="{B6F8A499-D347-39A6-6D63-0667C7D10C16}"/>
              </a:ext>
            </a:extLst>
          </p:cNvPr>
          <p:cNvSpPr>
            <a:spLocks noGrp="1"/>
          </p:cNvSpPr>
          <p:nvPr>
            <p:ph type="title"/>
          </p:nvPr>
        </p:nvSpPr>
        <p:spPr>
          <a:xfrm>
            <a:off x="457200" y="685800"/>
            <a:ext cx="8229600" cy="1066800"/>
          </a:xfrm>
        </p:spPr>
        <p:txBody>
          <a:bodyPr/>
          <a:lstStyle/>
          <a:p>
            <a:r>
              <a:rPr lang="en-US" dirty="0"/>
              <a:t>Files and Folders (continued)</a:t>
            </a:r>
          </a:p>
        </p:txBody>
      </p:sp>
    </p:spTree>
    <p:extLst>
      <p:ext uri="{BB962C8B-B14F-4D97-AF65-F5344CB8AC3E}">
        <p14:creationId xmlns:p14="http://schemas.microsoft.com/office/powerpoint/2010/main" val="1483071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Changing the Size of the Window </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34</a:t>
            </a:fld>
            <a:endParaRPr lang="en-US" dirty="0"/>
          </a:p>
        </p:txBody>
      </p:sp>
      <p:grpSp>
        <p:nvGrpSpPr>
          <p:cNvPr id="15" name="Group 14">
            <a:extLst>
              <a:ext uri="{FF2B5EF4-FFF2-40B4-BE49-F238E27FC236}">
                <a16:creationId xmlns:a16="http://schemas.microsoft.com/office/drawing/2014/main" id="{3AC9D971-71DF-0848-8BAD-828D432234E0}"/>
              </a:ext>
            </a:extLst>
          </p:cNvPr>
          <p:cNvGrpSpPr/>
          <p:nvPr/>
        </p:nvGrpSpPr>
        <p:grpSpPr>
          <a:xfrm>
            <a:off x="700088" y="2045209"/>
            <a:ext cx="7986712" cy="4604753"/>
            <a:chOff x="1145610" y="2131329"/>
            <a:chExt cx="7541190" cy="4238992"/>
          </a:xfrm>
        </p:grpSpPr>
        <p:pic>
          <p:nvPicPr>
            <p:cNvPr id="7" name="Picture 6">
              <a:extLst>
                <a:ext uri="{FF2B5EF4-FFF2-40B4-BE49-F238E27FC236}">
                  <a16:creationId xmlns:a16="http://schemas.microsoft.com/office/drawing/2014/main" id="{B0CB8ED3-3D95-1F42-8E87-2AE1B50CFE6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5610" y="2131329"/>
              <a:ext cx="7541190" cy="4238992"/>
            </a:xfrm>
            <a:prstGeom prst="rect">
              <a:avLst/>
            </a:prstGeom>
          </p:spPr>
        </p:pic>
        <p:sp>
          <p:nvSpPr>
            <p:cNvPr id="10" name="Rectangle 9">
              <a:extLst>
                <a:ext uri="{FF2B5EF4-FFF2-40B4-BE49-F238E27FC236}">
                  <a16:creationId xmlns:a16="http://schemas.microsoft.com/office/drawing/2014/main" id="{B1368473-F8C1-5E4A-A490-A23EB4000ECB}"/>
                </a:ext>
              </a:extLst>
            </p:cNvPr>
            <p:cNvSpPr/>
            <p:nvPr/>
          </p:nvSpPr>
          <p:spPr>
            <a:xfrm>
              <a:off x="1917053" y="5472113"/>
              <a:ext cx="1183335" cy="53510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25935676-A5B3-6647-B984-8CD2D36A6C6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19827" y="4478682"/>
              <a:ext cx="1592756" cy="739494"/>
            </a:xfrm>
            <a:prstGeom prst="rect">
              <a:avLst/>
            </a:prstGeom>
          </p:spPr>
        </p:pic>
        <p:cxnSp>
          <p:nvCxnSpPr>
            <p:cNvPr id="5" name="Straight Arrow Connector 4">
              <a:extLst>
                <a:ext uri="{FF2B5EF4-FFF2-40B4-BE49-F238E27FC236}">
                  <a16:creationId xmlns:a16="http://schemas.microsoft.com/office/drawing/2014/main" id="{5101CEEC-7757-0648-AB19-B4626922AA0E}"/>
                </a:ext>
              </a:extLst>
            </p:cNvPr>
            <p:cNvCxnSpPr>
              <a:cxnSpLocks/>
            </p:cNvCxnSpPr>
            <p:nvPr/>
          </p:nvCxnSpPr>
          <p:spPr>
            <a:xfrm>
              <a:off x="2091030" y="5735764"/>
              <a:ext cx="771525" cy="0"/>
            </a:xfrm>
            <a:prstGeom prst="straightConnector1">
              <a:avLst/>
            </a:prstGeom>
            <a:ln w="76200" cmpd="sng">
              <a:solidFill>
                <a:schemeClr val="tx1"/>
              </a:solidFill>
              <a:headEnd type="triangle"/>
              <a:tailEnd type="triangle"/>
            </a:ln>
            <a:effectLst/>
            <a:scene3d>
              <a:camera prst="orthographicFront">
                <a:rot lat="0" lon="0" rev="0"/>
              </a:camera>
              <a:lightRig rig="contrasting" dir="t">
                <a:rot lat="0" lon="0" rev="7800000"/>
              </a:lightRig>
            </a:scene3d>
            <a:sp3d>
              <a:bevelT w="139700" h="139700"/>
            </a:sp3d>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41BF98D2-0581-A14E-9399-D3638ACA9124}"/>
                </a:ext>
              </a:extLst>
            </p:cNvPr>
            <p:cNvSpPr/>
            <p:nvPr/>
          </p:nvSpPr>
          <p:spPr>
            <a:xfrm>
              <a:off x="3980332" y="4250825"/>
              <a:ext cx="1906118" cy="104925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 name="Straight Connector 13">
              <a:extLst>
                <a:ext uri="{FF2B5EF4-FFF2-40B4-BE49-F238E27FC236}">
                  <a16:creationId xmlns:a16="http://schemas.microsoft.com/office/drawing/2014/main" id="{17B44C84-0CDC-3941-B9C4-1B32D7E16869}"/>
                </a:ext>
              </a:extLst>
            </p:cNvPr>
            <p:cNvCxnSpPr/>
            <p:nvPr/>
          </p:nvCxnSpPr>
          <p:spPr>
            <a:xfrm flipV="1">
              <a:off x="3100388" y="4957763"/>
              <a:ext cx="871537" cy="514350"/>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grpSp>
      <p:sp>
        <p:nvSpPr>
          <p:cNvPr id="13" name="Title 2">
            <a:extLst>
              <a:ext uri="{FF2B5EF4-FFF2-40B4-BE49-F238E27FC236}">
                <a16:creationId xmlns:a16="http://schemas.microsoft.com/office/drawing/2014/main" id="{99901B36-F871-E11D-4566-C08570A8A0EC}"/>
              </a:ext>
            </a:extLst>
          </p:cNvPr>
          <p:cNvSpPr>
            <a:spLocks noGrp="1"/>
          </p:cNvSpPr>
          <p:nvPr>
            <p:ph type="title"/>
          </p:nvPr>
        </p:nvSpPr>
        <p:spPr>
          <a:xfrm>
            <a:off x="457200" y="685800"/>
            <a:ext cx="8229600" cy="1066800"/>
          </a:xfrm>
        </p:spPr>
        <p:txBody>
          <a:bodyPr/>
          <a:lstStyle/>
          <a:p>
            <a:r>
              <a:rPr lang="en-US" dirty="0"/>
              <a:t>Files and Folders (continued)</a:t>
            </a:r>
          </a:p>
        </p:txBody>
      </p:sp>
    </p:spTree>
    <p:extLst>
      <p:ext uri="{BB962C8B-B14F-4D97-AF65-F5344CB8AC3E}">
        <p14:creationId xmlns:p14="http://schemas.microsoft.com/office/powerpoint/2010/main" val="871264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87907" y="1520675"/>
            <a:ext cx="8229600" cy="4324350"/>
          </a:xfrm>
        </p:spPr>
        <p:txBody>
          <a:bodyPr/>
          <a:lstStyle/>
          <a:p>
            <a:r>
              <a:rPr lang="en-US" b="1" dirty="0">
                <a:solidFill>
                  <a:schemeClr val="tx1"/>
                </a:solidFill>
              </a:rPr>
              <a:t>Changing the Size of the Window </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35</a:t>
            </a:fld>
            <a:endParaRPr lang="en-US" dirty="0"/>
          </a:p>
        </p:txBody>
      </p:sp>
      <p:grpSp>
        <p:nvGrpSpPr>
          <p:cNvPr id="7" name="Group 6">
            <a:extLst>
              <a:ext uri="{FF2B5EF4-FFF2-40B4-BE49-F238E27FC236}">
                <a16:creationId xmlns:a16="http://schemas.microsoft.com/office/drawing/2014/main" id="{40330444-6BB3-304B-9255-88290F31F382}"/>
              </a:ext>
            </a:extLst>
          </p:cNvPr>
          <p:cNvGrpSpPr/>
          <p:nvPr/>
        </p:nvGrpSpPr>
        <p:grpSpPr>
          <a:xfrm>
            <a:off x="533400" y="1981200"/>
            <a:ext cx="8200161" cy="4609407"/>
            <a:chOff x="609599" y="2064327"/>
            <a:chExt cx="8200161" cy="4609407"/>
          </a:xfrm>
        </p:grpSpPr>
        <p:pic>
          <p:nvPicPr>
            <p:cNvPr id="5" name="Picture 4">
              <a:extLst>
                <a:ext uri="{FF2B5EF4-FFF2-40B4-BE49-F238E27FC236}">
                  <a16:creationId xmlns:a16="http://schemas.microsoft.com/office/drawing/2014/main" id="{6BC9768C-8064-624F-9104-44DC52DEC9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599" y="2064327"/>
              <a:ext cx="8200161" cy="4609407"/>
            </a:xfrm>
            <a:prstGeom prst="rect">
              <a:avLst/>
            </a:prstGeom>
          </p:spPr>
        </p:pic>
        <p:pic>
          <p:nvPicPr>
            <p:cNvPr id="13" name="Picture 12">
              <a:extLst>
                <a:ext uri="{FF2B5EF4-FFF2-40B4-BE49-F238E27FC236}">
                  <a16:creationId xmlns:a16="http://schemas.microsoft.com/office/drawing/2014/main" id="{998B0652-F7DA-454E-B5CE-7820EFD0C41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14462" y="2222554"/>
              <a:ext cx="5786142" cy="4058398"/>
            </a:xfrm>
            <a:prstGeom prst="rect">
              <a:avLst/>
            </a:prstGeom>
          </p:spPr>
        </p:pic>
        <p:sp>
          <p:nvSpPr>
            <p:cNvPr id="16" name="Rectangle 15">
              <a:extLst>
                <a:ext uri="{FF2B5EF4-FFF2-40B4-BE49-F238E27FC236}">
                  <a16:creationId xmlns:a16="http://schemas.microsoft.com/office/drawing/2014/main" id="{23646F30-6351-194E-8A80-C7902E1751B8}"/>
                </a:ext>
              </a:extLst>
            </p:cNvPr>
            <p:cNvSpPr/>
            <p:nvPr/>
          </p:nvSpPr>
          <p:spPr>
            <a:xfrm>
              <a:off x="1414463" y="2222554"/>
              <a:ext cx="5786141" cy="405839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Title 2">
            <a:extLst>
              <a:ext uri="{FF2B5EF4-FFF2-40B4-BE49-F238E27FC236}">
                <a16:creationId xmlns:a16="http://schemas.microsoft.com/office/drawing/2014/main" id="{7191A216-6E74-3227-290E-3F1F357BD91D}"/>
              </a:ext>
            </a:extLst>
          </p:cNvPr>
          <p:cNvSpPr>
            <a:spLocks noGrp="1"/>
          </p:cNvSpPr>
          <p:nvPr>
            <p:ph type="title"/>
          </p:nvPr>
        </p:nvSpPr>
        <p:spPr>
          <a:xfrm>
            <a:off x="457200" y="685800"/>
            <a:ext cx="8229600" cy="1066800"/>
          </a:xfrm>
        </p:spPr>
        <p:txBody>
          <a:bodyPr/>
          <a:lstStyle/>
          <a:p>
            <a:r>
              <a:rPr lang="en-US" dirty="0"/>
              <a:t>Files and Folders (continued)</a:t>
            </a:r>
          </a:p>
        </p:txBody>
      </p:sp>
    </p:spTree>
    <p:extLst>
      <p:ext uri="{BB962C8B-B14F-4D97-AF65-F5344CB8AC3E}">
        <p14:creationId xmlns:p14="http://schemas.microsoft.com/office/powerpoint/2010/main" val="3789601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Title Bar</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36</a:t>
            </a:fld>
            <a:endParaRPr lang="en-US" dirty="0"/>
          </a:p>
        </p:txBody>
      </p:sp>
      <p:grpSp>
        <p:nvGrpSpPr>
          <p:cNvPr id="4" name="Group 3">
            <a:extLst>
              <a:ext uri="{FF2B5EF4-FFF2-40B4-BE49-F238E27FC236}">
                <a16:creationId xmlns:a16="http://schemas.microsoft.com/office/drawing/2014/main" id="{109F49A6-E018-F041-AFE7-F9BC70CF9E7A}"/>
              </a:ext>
            </a:extLst>
          </p:cNvPr>
          <p:cNvGrpSpPr/>
          <p:nvPr/>
        </p:nvGrpSpPr>
        <p:grpSpPr>
          <a:xfrm>
            <a:off x="533400" y="2057400"/>
            <a:ext cx="8200161" cy="4609407"/>
            <a:chOff x="609599" y="2064327"/>
            <a:chExt cx="8200161" cy="4609407"/>
          </a:xfrm>
        </p:grpSpPr>
        <p:pic>
          <p:nvPicPr>
            <p:cNvPr id="10" name="Picture 9">
              <a:extLst>
                <a:ext uri="{FF2B5EF4-FFF2-40B4-BE49-F238E27FC236}">
                  <a16:creationId xmlns:a16="http://schemas.microsoft.com/office/drawing/2014/main" id="{7C350A06-66E2-EA4F-B240-2DDC8D3A5D0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599" y="2064327"/>
              <a:ext cx="8200161" cy="4609407"/>
            </a:xfrm>
            <a:prstGeom prst="rect">
              <a:avLst/>
            </a:prstGeom>
          </p:spPr>
        </p:pic>
        <p:pic>
          <p:nvPicPr>
            <p:cNvPr id="13" name="Picture 12">
              <a:extLst>
                <a:ext uri="{FF2B5EF4-FFF2-40B4-BE49-F238E27FC236}">
                  <a16:creationId xmlns:a16="http://schemas.microsoft.com/office/drawing/2014/main" id="{998B0652-F7DA-454E-B5CE-7820EFD0C41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14462" y="2222554"/>
              <a:ext cx="5786142" cy="4058398"/>
            </a:xfrm>
            <a:prstGeom prst="rect">
              <a:avLst/>
            </a:prstGeom>
          </p:spPr>
        </p:pic>
        <p:sp>
          <p:nvSpPr>
            <p:cNvPr id="16" name="Rectangle 15">
              <a:extLst>
                <a:ext uri="{FF2B5EF4-FFF2-40B4-BE49-F238E27FC236}">
                  <a16:creationId xmlns:a16="http://schemas.microsoft.com/office/drawing/2014/main" id="{23646F30-6351-194E-8A80-C7902E1751B8}"/>
                </a:ext>
              </a:extLst>
            </p:cNvPr>
            <p:cNvSpPr/>
            <p:nvPr/>
          </p:nvSpPr>
          <p:spPr>
            <a:xfrm>
              <a:off x="1414462" y="2222555"/>
              <a:ext cx="5786142" cy="27775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1" name="Title 2">
            <a:extLst>
              <a:ext uri="{FF2B5EF4-FFF2-40B4-BE49-F238E27FC236}">
                <a16:creationId xmlns:a16="http://schemas.microsoft.com/office/drawing/2014/main" id="{66F80DAA-697C-34A9-F7BE-3D174057C8D3}"/>
              </a:ext>
            </a:extLst>
          </p:cNvPr>
          <p:cNvSpPr>
            <a:spLocks noGrp="1"/>
          </p:cNvSpPr>
          <p:nvPr>
            <p:ph type="title"/>
          </p:nvPr>
        </p:nvSpPr>
        <p:spPr>
          <a:xfrm>
            <a:off x="457200" y="685800"/>
            <a:ext cx="8229600" cy="1066800"/>
          </a:xfrm>
        </p:spPr>
        <p:txBody>
          <a:bodyPr/>
          <a:lstStyle/>
          <a:p>
            <a:r>
              <a:rPr lang="en-US" dirty="0"/>
              <a:t>Files and Folders (continued)</a:t>
            </a:r>
          </a:p>
        </p:txBody>
      </p:sp>
    </p:spTree>
    <p:extLst>
      <p:ext uri="{BB962C8B-B14F-4D97-AF65-F5344CB8AC3E}">
        <p14:creationId xmlns:p14="http://schemas.microsoft.com/office/powerpoint/2010/main" val="2938275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Title Bar</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37</a:t>
            </a:fld>
            <a:endParaRPr lang="en-US" dirty="0"/>
          </a:p>
        </p:txBody>
      </p:sp>
      <p:grpSp>
        <p:nvGrpSpPr>
          <p:cNvPr id="4" name="Group 3">
            <a:extLst>
              <a:ext uri="{FF2B5EF4-FFF2-40B4-BE49-F238E27FC236}">
                <a16:creationId xmlns:a16="http://schemas.microsoft.com/office/drawing/2014/main" id="{5B5BBBB9-38FA-7D42-90BF-82B88BF6D7C3}"/>
              </a:ext>
            </a:extLst>
          </p:cNvPr>
          <p:cNvGrpSpPr/>
          <p:nvPr/>
        </p:nvGrpSpPr>
        <p:grpSpPr>
          <a:xfrm>
            <a:off x="512797" y="1981200"/>
            <a:ext cx="8200161" cy="4609407"/>
            <a:chOff x="609599" y="2064327"/>
            <a:chExt cx="8200161" cy="4609407"/>
          </a:xfrm>
        </p:grpSpPr>
        <p:grpSp>
          <p:nvGrpSpPr>
            <p:cNvPr id="8" name="Group 7">
              <a:extLst>
                <a:ext uri="{FF2B5EF4-FFF2-40B4-BE49-F238E27FC236}">
                  <a16:creationId xmlns:a16="http://schemas.microsoft.com/office/drawing/2014/main" id="{5C1C1321-124B-9843-B2BE-91FFDA21872E}"/>
                </a:ext>
              </a:extLst>
            </p:cNvPr>
            <p:cNvGrpSpPr/>
            <p:nvPr/>
          </p:nvGrpSpPr>
          <p:grpSpPr>
            <a:xfrm>
              <a:off x="609599" y="2064327"/>
              <a:ext cx="8200161" cy="4609407"/>
              <a:chOff x="609599" y="2064327"/>
              <a:chExt cx="8200161" cy="4609407"/>
            </a:xfrm>
          </p:grpSpPr>
          <p:pic>
            <p:nvPicPr>
              <p:cNvPr id="10" name="Picture 9">
                <a:extLst>
                  <a:ext uri="{FF2B5EF4-FFF2-40B4-BE49-F238E27FC236}">
                    <a16:creationId xmlns:a16="http://schemas.microsoft.com/office/drawing/2014/main" id="{24163B09-D5BA-D743-8A13-602097372F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599" y="2064327"/>
                <a:ext cx="8200161" cy="4609407"/>
              </a:xfrm>
              <a:prstGeom prst="rect">
                <a:avLst/>
              </a:prstGeom>
            </p:spPr>
          </p:pic>
          <p:pic>
            <p:nvPicPr>
              <p:cNvPr id="11" name="Picture 10">
                <a:extLst>
                  <a:ext uri="{FF2B5EF4-FFF2-40B4-BE49-F238E27FC236}">
                    <a16:creationId xmlns:a16="http://schemas.microsoft.com/office/drawing/2014/main" id="{429B651B-C7F8-6543-AFAB-8BB28322E84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14462" y="2222554"/>
                <a:ext cx="5786142" cy="4058398"/>
              </a:xfrm>
              <a:prstGeom prst="rect">
                <a:avLst/>
              </a:prstGeom>
            </p:spPr>
          </p:pic>
        </p:grpSp>
        <p:pic>
          <p:nvPicPr>
            <p:cNvPr id="13" name="Picture 12">
              <a:extLst>
                <a:ext uri="{FF2B5EF4-FFF2-40B4-BE49-F238E27FC236}">
                  <a16:creationId xmlns:a16="http://schemas.microsoft.com/office/drawing/2014/main" id="{998B0652-F7DA-454E-B5CE-7820EFD0C41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14462" y="2222554"/>
              <a:ext cx="5786142" cy="4058398"/>
            </a:xfrm>
            <a:prstGeom prst="rect">
              <a:avLst/>
            </a:prstGeom>
          </p:spPr>
        </p:pic>
        <p:sp>
          <p:nvSpPr>
            <p:cNvPr id="16" name="Rectangle 15">
              <a:extLst>
                <a:ext uri="{FF2B5EF4-FFF2-40B4-BE49-F238E27FC236}">
                  <a16:creationId xmlns:a16="http://schemas.microsoft.com/office/drawing/2014/main" id="{23646F30-6351-194E-8A80-C7902E1751B8}"/>
                </a:ext>
              </a:extLst>
            </p:cNvPr>
            <p:cNvSpPr/>
            <p:nvPr/>
          </p:nvSpPr>
          <p:spPr>
            <a:xfrm>
              <a:off x="5900738" y="2222555"/>
              <a:ext cx="1299866" cy="23489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2" name="Title 2">
            <a:extLst>
              <a:ext uri="{FF2B5EF4-FFF2-40B4-BE49-F238E27FC236}">
                <a16:creationId xmlns:a16="http://schemas.microsoft.com/office/drawing/2014/main" id="{AD830B77-B358-AEE3-53BB-40049E12BD1F}"/>
              </a:ext>
            </a:extLst>
          </p:cNvPr>
          <p:cNvSpPr>
            <a:spLocks noGrp="1"/>
          </p:cNvSpPr>
          <p:nvPr>
            <p:ph type="title"/>
          </p:nvPr>
        </p:nvSpPr>
        <p:spPr>
          <a:xfrm>
            <a:off x="457200" y="685800"/>
            <a:ext cx="8229600" cy="1066800"/>
          </a:xfrm>
        </p:spPr>
        <p:txBody>
          <a:bodyPr/>
          <a:lstStyle/>
          <a:p>
            <a:r>
              <a:rPr lang="en-US" dirty="0"/>
              <a:t>Files and Folders (continued)</a:t>
            </a:r>
          </a:p>
        </p:txBody>
      </p:sp>
    </p:spTree>
    <p:extLst>
      <p:ext uri="{BB962C8B-B14F-4D97-AF65-F5344CB8AC3E}">
        <p14:creationId xmlns:p14="http://schemas.microsoft.com/office/powerpoint/2010/main" val="21244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Maximize Button: </a:t>
            </a:r>
            <a:r>
              <a:rPr lang="en-US" dirty="0">
                <a:solidFill>
                  <a:schemeClr val="tx1"/>
                </a:solidFill>
              </a:rPr>
              <a:t>Expand the window to fill the desktop</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38</a:t>
            </a:fld>
            <a:endParaRPr lang="en-US" dirty="0"/>
          </a:p>
        </p:txBody>
      </p:sp>
      <p:grpSp>
        <p:nvGrpSpPr>
          <p:cNvPr id="8" name="Group 7">
            <a:extLst>
              <a:ext uri="{FF2B5EF4-FFF2-40B4-BE49-F238E27FC236}">
                <a16:creationId xmlns:a16="http://schemas.microsoft.com/office/drawing/2014/main" id="{BD7EAB0F-A7C2-1D4B-B8A0-6BADA8F3DDEF}"/>
              </a:ext>
            </a:extLst>
          </p:cNvPr>
          <p:cNvGrpSpPr/>
          <p:nvPr/>
        </p:nvGrpSpPr>
        <p:grpSpPr>
          <a:xfrm>
            <a:off x="486639" y="2057400"/>
            <a:ext cx="8200161" cy="4609407"/>
            <a:chOff x="442478" y="3270773"/>
            <a:chExt cx="8200161" cy="4609407"/>
          </a:xfrm>
        </p:grpSpPr>
        <p:pic>
          <p:nvPicPr>
            <p:cNvPr id="10" name="Picture 9">
              <a:extLst>
                <a:ext uri="{FF2B5EF4-FFF2-40B4-BE49-F238E27FC236}">
                  <a16:creationId xmlns:a16="http://schemas.microsoft.com/office/drawing/2014/main" id="{9A021194-6F8C-404E-8B03-821212CAB58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2478" y="3270773"/>
              <a:ext cx="8200161" cy="4609407"/>
            </a:xfrm>
            <a:prstGeom prst="rect">
              <a:avLst/>
            </a:prstGeom>
          </p:spPr>
        </p:pic>
        <p:pic>
          <p:nvPicPr>
            <p:cNvPr id="11" name="Picture 10">
              <a:extLst>
                <a:ext uri="{FF2B5EF4-FFF2-40B4-BE49-F238E27FC236}">
                  <a16:creationId xmlns:a16="http://schemas.microsoft.com/office/drawing/2014/main" id="{AA3D995F-DECB-CF4C-A485-FB3FBCAE40F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47341" y="3429000"/>
              <a:ext cx="5786142" cy="4058398"/>
            </a:xfrm>
            <a:prstGeom prst="rect">
              <a:avLst/>
            </a:prstGeom>
          </p:spPr>
        </p:pic>
        <p:sp>
          <p:nvSpPr>
            <p:cNvPr id="12" name="Rectangle 11">
              <a:extLst>
                <a:ext uri="{FF2B5EF4-FFF2-40B4-BE49-F238E27FC236}">
                  <a16:creationId xmlns:a16="http://schemas.microsoft.com/office/drawing/2014/main" id="{B99DE6EE-556D-E840-8508-F9C8AEAF5AC9}"/>
                </a:ext>
              </a:extLst>
            </p:cNvPr>
            <p:cNvSpPr/>
            <p:nvPr/>
          </p:nvSpPr>
          <p:spPr>
            <a:xfrm>
              <a:off x="6400800" y="3429001"/>
              <a:ext cx="318656" cy="29787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 name="Title 2">
            <a:extLst>
              <a:ext uri="{FF2B5EF4-FFF2-40B4-BE49-F238E27FC236}">
                <a16:creationId xmlns:a16="http://schemas.microsoft.com/office/drawing/2014/main" id="{1E004331-E85E-39F4-3DCB-5B97A5B77286}"/>
              </a:ext>
            </a:extLst>
          </p:cNvPr>
          <p:cNvSpPr>
            <a:spLocks noGrp="1"/>
          </p:cNvSpPr>
          <p:nvPr>
            <p:ph type="title"/>
          </p:nvPr>
        </p:nvSpPr>
        <p:spPr>
          <a:xfrm>
            <a:off x="457200" y="685800"/>
            <a:ext cx="8229600" cy="1066800"/>
          </a:xfrm>
        </p:spPr>
        <p:txBody>
          <a:bodyPr/>
          <a:lstStyle/>
          <a:p>
            <a:r>
              <a:rPr lang="en-US" dirty="0"/>
              <a:t>Files and Folders (continued)</a:t>
            </a:r>
          </a:p>
        </p:txBody>
      </p:sp>
    </p:spTree>
    <p:extLst>
      <p:ext uri="{BB962C8B-B14F-4D97-AF65-F5344CB8AC3E}">
        <p14:creationId xmlns:p14="http://schemas.microsoft.com/office/powerpoint/2010/main" val="1066563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Maximize Button</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39</a:t>
            </a:fld>
            <a:endParaRPr lang="en-US" dirty="0"/>
          </a:p>
        </p:txBody>
      </p:sp>
      <p:pic>
        <p:nvPicPr>
          <p:cNvPr id="13" name="Picture 12">
            <a:extLst>
              <a:ext uri="{FF2B5EF4-FFF2-40B4-BE49-F238E27FC236}">
                <a16:creationId xmlns:a16="http://schemas.microsoft.com/office/drawing/2014/main" id="{998B0652-F7DA-454E-B5CE-7820EFD0C41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43013" y="2168590"/>
            <a:ext cx="6014741" cy="4218737"/>
          </a:xfrm>
          <a:prstGeom prst="rect">
            <a:avLst/>
          </a:prstGeom>
        </p:spPr>
      </p:pic>
      <p:sp>
        <p:nvSpPr>
          <p:cNvPr id="7" name="Title 2">
            <a:extLst>
              <a:ext uri="{FF2B5EF4-FFF2-40B4-BE49-F238E27FC236}">
                <a16:creationId xmlns:a16="http://schemas.microsoft.com/office/drawing/2014/main" id="{3797F451-8BE8-65E6-85C7-83490BBEED76}"/>
              </a:ext>
            </a:extLst>
          </p:cNvPr>
          <p:cNvSpPr>
            <a:spLocks noGrp="1"/>
          </p:cNvSpPr>
          <p:nvPr>
            <p:ph type="title"/>
          </p:nvPr>
        </p:nvSpPr>
        <p:spPr>
          <a:xfrm>
            <a:off x="457200" y="685800"/>
            <a:ext cx="8229600" cy="1066800"/>
          </a:xfrm>
        </p:spPr>
        <p:txBody>
          <a:bodyPr/>
          <a:lstStyle/>
          <a:p>
            <a:r>
              <a:rPr lang="en-US" dirty="0"/>
              <a:t>Files and Folders (continued)</a:t>
            </a:r>
          </a:p>
        </p:txBody>
      </p:sp>
    </p:spTree>
    <p:extLst>
      <p:ext uri="{BB962C8B-B14F-4D97-AF65-F5344CB8AC3E}">
        <p14:creationId xmlns:p14="http://schemas.microsoft.com/office/powerpoint/2010/main" val="1249326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46965" y="1600200"/>
            <a:ext cx="8229600" cy="4324350"/>
          </a:xfrm>
        </p:spPr>
        <p:txBody>
          <a:bodyPr/>
          <a:lstStyle/>
          <a:p>
            <a:pPr marL="635000" lvl="1" indent="-325438"/>
            <a:r>
              <a:rPr lang="en-US" sz="2400" b="1" dirty="0">
                <a:solidFill>
                  <a:schemeClr val="tx1"/>
                </a:solidFill>
              </a:rPr>
              <a:t>Operating System: </a:t>
            </a:r>
            <a:r>
              <a:rPr lang="en-US" sz="2400" dirty="0">
                <a:solidFill>
                  <a:schemeClr val="tx1"/>
                </a:solidFill>
              </a:rPr>
              <a:t>The software that handles the functions of the computer to make sure everything is working together</a:t>
            </a:r>
          </a:p>
          <a:p>
            <a:pPr lvl="1"/>
            <a:endParaRPr lang="en-US" dirty="0">
              <a:solidFill>
                <a:schemeClr val="tx1"/>
              </a:solidFill>
            </a:endParaRPr>
          </a:p>
          <a:p>
            <a:pPr lvl="1"/>
            <a:endParaRPr lang="en-US" dirty="0">
              <a:solidFill>
                <a:schemeClr val="tx1"/>
              </a:solidFill>
            </a:endParaRPr>
          </a:p>
          <a:p>
            <a:pPr lvl="1"/>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29904" y="660621"/>
            <a:ext cx="8229600" cy="1066800"/>
          </a:xfrm>
        </p:spPr>
        <p:txBody>
          <a:bodyPr/>
          <a:lstStyle/>
          <a:p>
            <a:r>
              <a:rPr lang="en-US" dirty="0"/>
              <a:t>Operating System: Definition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4</a:t>
            </a:fld>
            <a:endParaRPr lang="en-US" dirty="0"/>
          </a:p>
        </p:txBody>
      </p:sp>
      <p:pic>
        <p:nvPicPr>
          <p:cNvPr id="6" name="Picture 5">
            <a:extLst>
              <a:ext uri="{FF2B5EF4-FFF2-40B4-BE49-F238E27FC236}">
                <a16:creationId xmlns:a16="http://schemas.microsoft.com/office/drawing/2014/main" id="{1D3DDE01-BD08-4748-B9BA-AC27869384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93089" y="2809041"/>
            <a:ext cx="7053485" cy="3964847"/>
          </a:xfrm>
          <a:prstGeom prst="rect">
            <a:avLst/>
          </a:prstGeom>
        </p:spPr>
      </p:pic>
      <p:pic>
        <p:nvPicPr>
          <p:cNvPr id="7" name="Picture 6">
            <a:extLst>
              <a:ext uri="{FF2B5EF4-FFF2-40B4-BE49-F238E27FC236}">
                <a16:creationId xmlns:a16="http://schemas.microsoft.com/office/drawing/2014/main" id="{91062BE7-1EBC-934F-9BAE-2975429332B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048520" y="3385549"/>
            <a:ext cx="5742622" cy="2811830"/>
          </a:xfrm>
          <a:prstGeom prst="rect">
            <a:avLst/>
          </a:prstGeom>
        </p:spPr>
      </p:pic>
    </p:spTree>
    <p:extLst>
      <p:ext uri="{BB962C8B-B14F-4D97-AF65-F5344CB8AC3E}">
        <p14:creationId xmlns:p14="http://schemas.microsoft.com/office/powerpoint/2010/main" val="3193361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79946" y="1524000"/>
            <a:ext cx="8229600" cy="4324350"/>
          </a:xfrm>
        </p:spPr>
        <p:txBody>
          <a:bodyPr/>
          <a:lstStyle/>
          <a:p>
            <a:r>
              <a:rPr lang="en-US" b="1" dirty="0">
                <a:solidFill>
                  <a:schemeClr val="tx1"/>
                </a:solidFill>
              </a:rPr>
              <a:t>Restore Button</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40</a:t>
            </a:fld>
            <a:endParaRPr lang="en-US" dirty="0"/>
          </a:p>
        </p:txBody>
      </p:sp>
      <p:pic>
        <p:nvPicPr>
          <p:cNvPr id="13" name="Picture 12">
            <a:extLst>
              <a:ext uri="{FF2B5EF4-FFF2-40B4-BE49-F238E27FC236}">
                <a16:creationId xmlns:a16="http://schemas.microsoft.com/office/drawing/2014/main" id="{998B0652-F7DA-454E-B5CE-7820EFD0C41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14462" y="2222554"/>
            <a:ext cx="5786142" cy="4058398"/>
          </a:xfrm>
          <a:prstGeom prst="rect">
            <a:avLst/>
          </a:prstGeom>
        </p:spPr>
      </p:pic>
      <p:pic>
        <p:nvPicPr>
          <p:cNvPr id="5" name="Picture 4">
            <a:extLst>
              <a:ext uri="{FF2B5EF4-FFF2-40B4-BE49-F238E27FC236}">
                <a16:creationId xmlns:a16="http://schemas.microsoft.com/office/drawing/2014/main" id="{AB5A1775-5F5B-564E-8B20-5DA0FA21442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15684" y="2240842"/>
            <a:ext cx="320040" cy="200025"/>
          </a:xfrm>
          <a:prstGeom prst="rect">
            <a:avLst/>
          </a:prstGeom>
        </p:spPr>
      </p:pic>
      <p:sp>
        <p:nvSpPr>
          <p:cNvPr id="16" name="Rectangle 15">
            <a:extLst>
              <a:ext uri="{FF2B5EF4-FFF2-40B4-BE49-F238E27FC236}">
                <a16:creationId xmlns:a16="http://schemas.microsoft.com/office/drawing/2014/main" id="{23646F30-6351-194E-8A80-C7902E1751B8}"/>
              </a:ext>
            </a:extLst>
          </p:cNvPr>
          <p:cNvSpPr/>
          <p:nvPr/>
        </p:nvSpPr>
        <p:spPr>
          <a:xfrm>
            <a:off x="6597396" y="2222554"/>
            <a:ext cx="356616" cy="23813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2">
            <a:extLst>
              <a:ext uri="{FF2B5EF4-FFF2-40B4-BE49-F238E27FC236}">
                <a16:creationId xmlns:a16="http://schemas.microsoft.com/office/drawing/2014/main" id="{A3FEFB08-288F-0935-7D2B-A6458F9A95BA}"/>
              </a:ext>
            </a:extLst>
          </p:cNvPr>
          <p:cNvSpPr>
            <a:spLocks noGrp="1"/>
          </p:cNvSpPr>
          <p:nvPr>
            <p:ph type="title"/>
          </p:nvPr>
        </p:nvSpPr>
        <p:spPr>
          <a:xfrm>
            <a:off x="457200" y="685800"/>
            <a:ext cx="8229600" cy="1066800"/>
          </a:xfrm>
        </p:spPr>
        <p:txBody>
          <a:bodyPr/>
          <a:lstStyle/>
          <a:p>
            <a:r>
              <a:rPr lang="en-US" dirty="0"/>
              <a:t>Files and Folders (continued)</a:t>
            </a:r>
          </a:p>
        </p:txBody>
      </p:sp>
    </p:spTree>
    <p:extLst>
      <p:ext uri="{BB962C8B-B14F-4D97-AF65-F5344CB8AC3E}">
        <p14:creationId xmlns:p14="http://schemas.microsoft.com/office/powerpoint/2010/main" val="2026797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Restore: </a:t>
            </a:r>
            <a:r>
              <a:rPr lang="en-US" dirty="0">
                <a:solidFill>
                  <a:schemeClr val="tx1"/>
                </a:solidFill>
              </a:rPr>
              <a:t>Returns the window to the size it was before it was maximized </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41</a:t>
            </a:fld>
            <a:endParaRPr lang="en-US" dirty="0"/>
          </a:p>
        </p:txBody>
      </p:sp>
      <p:pic>
        <p:nvPicPr>
          <p:cNvPr id="5" name="Picture 4">
            <a:extLst>
              <a:ext uri="{FF2B5EF4-FFF2-40B4-BE49-F238E27FC236}">
                <a16:creationId xmlns:a16="http://schemas.microsoft.com/office/drawing/2014/main" id="{37F029E4-1F95-D648-85CD-837116D2A23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6966" y="2218920"/>
            <a:ext cx="7716644" cy="4337616"/>
          </a:xfrm>
          <a:prstGeom prst="rect">
            <a:avLst/>
          </a:prstGeom>
        </p:spPr>
      </p:pic>
      <p:sp>
        <p:nvSpPr>
          <p:cNvPr id="7" name="Title 2">
            <a:extLst>
              <a:ext uri="{FF2B5EF4-FFF2-40B4-BE49-F238E27FC236}">
                <a16:creationId xmlns:a16="http://schemas.microsoft.com/office/drawing/2014/main" id="{84C8B8CE-C126-AA6A-80A5-F10E0B867B88}"/>
              </a:ext>
            </a:extLst>
          </p:cNvPr>
          <p:cNvSpPr>
            <a:spLocks noGrp="1"/>
          </p:cNvSpPr>
          <p:nvPr>
            <p:ph type="title"/>
          </p:nvPr>
        </p:nvSpPr>
        <p:spPr>
          <a:xfrm>
            <a:off x="457200" y="685800"/>
            <a:ext cx="8229600" cy="1066800"/>
          </a:xfrm>
        </p:spPr>
        <p:txBody>
          <a:bodyPr/>
          <a:lstStyle/>
          <a:p>
            <a:r>
              <a:rPr lang="en-US" dirty="0"/>
              <a:t>Files and Folders (continued)</a:t>
            </a:r>
          </a:p>
        </p:txBody>
      </p:sp>
    </p:spTree>
    <p:extLst>
      <p:ext uri="{BB962C8B-B14F-4D97-AF65-F5344CB8AC3E}">
        <p14:creationId xmlns:p14="http://schemas.microsoft.com/office/powerpoint/2010/main" val="534406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Scroll: </a:t>
            </a:r>
            <a:r>
              <a:rPr lang="en-US" dirty="0">
                <a:solidFill>
                  <a:schemeClr val="tx1"/>
                </a:solidFill>
              </a:rPr>
              <a:t>Use this tool to see more of the file contents that aren’t visible in the window at its current size.</a:t>
            </a:r>
          </a:p>
          <a:p>
            <a:pPr marL="82296" indent="0">
              <a:buNone/>
            </a:pP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42</a:t>
            </a:fld>
            <a:endParaRPr lang="en-US" dirty="0"/>
          </a:p>
        </p:txBody>
      </p:sp>
      <p:pic>
        <p:nvPicPr>
          <p:cNvPr id="5" name="Picture 4">
            <a:extLst>
              <a:ext uri="{FF2B5EF4-FFF2-40B4-BE49-F238E27FC236}">
                <a16:creationId xmlns:a16="http://schemas.microsoft.com/office/drawing/2014/main" id="{37F029E4-1F95-D648-85CD-837116D2A23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9092" y="2209800"/>
            <a:ext cx="7716644" cy="4337616"/>
          </a:xfrm>
          <a:prstGeom prst="rect">
            <a:avLst/>
          </a:prstGeom>
        </p:spPr>
      </p:pic>
      <p:sp>
        <p:nvSpPr>
          <p:cNvPr id="4" name="Rectangle 3">
            <a:extLst>
              <a:ext uri="{FF2B5EF4-FFF2-40B4-BE49-F238E27FC236}">
                <a16:creationId xmlns:a16="http://schemas.microsoft.com/office/drawing/2014/main" id="{FB489C8A-9803-7E47-B835-0F90970879A5}"/>
              </a:ext>
            </a:extLst>
          </p:cNvPr>
          <p:cNvSpPr/>
          <p:nvPr/>
        </p:nvSpPr>
        <p:spPr>
          <a:xfrm>
            <a:off x="7101524" y="3903805"/>
            <a:ext cx="265176" cy="2048256"/>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Graphic 10" descr="Cursor with solid fill">
            <a:extLst>
              <a:ext uri="{FF2B5EF4-FFF2-40B4-BE49-F238E27FC236}">
                <a16:creationId xmlns:a16="http://schemas.microsoft.com/office/drawing/2014/main" id="{67CB8753-D24B-DD47-8551-560289A13E5D}"/>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187184" y="4608576"/>
            <a:ext cx="316992" cy="316992"/>
          </a:xfrm>
          <a:prstGeom prst="rect">
            <a:avLst/>
          </a:prstGeom>
        </p:spPr>
      </p:pic>
      <p:sp>
        <p:nvSpPr>
          <p:cNvPr id="9" name="Title 2">
            <a:extLst>
              <a:ext uri="{FF2B5EF4-FFF2-40B4-BE49-F238E27FC236}">
                <a16:creationId xmlns:a16="http://schemas.microsoft.com/office/drawing/2014/main" id="{FD0C0C25-A23D-DD99-0E3B-2F3F4C80AA5E}"/>
              </a:ext>
            </a:extLst>
          </p:cNvPr>
          <p:cNvSpPr>
            <a:spLocks noGrp="1"/>
          </p:cNvSpPr>
          <p:nvPr>
            <p:ph type="title"/>
          </p:nvPr>
        </p:nvSpPr>
        <p:spPr>
          <a:xfrm>
            <a:off x="457200" y="685800"/>
            <a:ext cx="8229600" cy="1066800"/>
          </a:xfrm>
        </p:spPr>
        <p:txBody>
          <a:bodyPr/>
          <a:lstStyle/>
          <a:p>
            <a:r>
              <a:rPr lang="en-US" dirty="0"/>
              <a:t>Files and Folders (continued)</a:t>
            </a:r>
          </a:p>
        </p:txBody>
      </p:sp>
    </p:spTree>
    <p:extLst>
      <p:ext uri="{BB962C8B-B14F-4D97-AF65-F5344CB8AC3E}">
        <p14:creationId xmlns:p14="http://schemas.microsoft.com/office/powerpoint/2010/main" val="2020859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3050"/>
            <a:ext cx="8229600" cy="4324350"/>
          </a:xfrm>
        </p:spPr>
        <p:txBody>
          <a:bodyPr/>
          <a:lstStyle/>
          <a:p>
            <a:r>
              <a:rPr lang="en-US" b="1" dirty="0">
                <a:solidFill>
                  <a:schemeClr val="tx1"/>
                </a:solidFill>
              </a:rPr>
              <a:t>Minimize Button: </a:t>
            </a:r>
            <a:r>
              <a:rPr lang="en-US" dirty="0">
                <a:solidFill>
                  <a:schemeClr val="tx1"/>
                </a:solidFill>
              </a:rPr>
              <a:t>Hides the file in the taskbar </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43</a:t>
            </a:fld>
            <a:endParaRPr lang="en-US" dirty="0"/>
          </a:p>
        </p:txBody>
      </p:sp>
      <p:pic>
        <p:nvPicPr>
          <p:cNvPr id="5" name="Picture 4">
            <a:extLst>
              <a:ext uri="{FF2B5EF4-FFF2-40B4-BE49-F238E27FC236}">
                <a16:creationId xmlns:a16="http://schemas.microsoft.com/office/drawing/2014/main" id="{37F029E4-1F95-D648-85CD-837116D2A23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7756" y="1981200"/>
            <a:ext cx="7716644" cy="4337616"/>
          </a:xfrm>
          <a:prstGeom prst="rect">
            <a:avLst/>
          </a:prstGeom>
        </p:spPr>
      </p:pic>
      <p:sp>
        <p:nvSpPr>
          <p:cNvPr id="7" name="Rectangle 6">
            <a:extLst>
              <a:ext uri="{FF2B5EF4-FFF2-40B4-BE49-F238E27FC236}">
                <a16:creationId xmlns:a16="http://schemas.microsoft.com/office/drawing/2014/main" id="{53D51036-72AF-F94C-A653-1DE4486EF2CD}"/>
              </a:ext>
            </a:extLst>
          </p:cNvPr>
          <p:cNvSpPr/>
          <p:nvPr/>
        </p:nvSpPr>
        <p:spPr>
          <a:xfrm>
            <a:off x="6515100" y="2414578"/>
            <a:ext cx="356616" cy="23813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2">
            <a:extLst>
              <a:ext uri="{FF2B5EF4-FFF2-40B4-BE49-F238E27FC236}">
                <a16:creationId xmlns:a16="http://schemas.microsoft.com/office/drawing/2014/main" id="{8056FAE7-F74C-440F-9AB3-35FED3DEB67F}"/>
              </a:ext>
            </a:extLst>
          </p:cNvPr>
          <p:cNvSpPr>
            <a:spLocks noGrp="1"/>
          </p:cNvSpPr>
          <p:nvPr>
            <p:ph type="title"/>
          </p:nvPr>
        </p:nvSpPr>
        <p:spPr>
          <a:xfrm>
            <a:off x="457200" y="685800"/>
            <a:ext cx="8229600" cy="1066800"/>
          </a:xfrm>
        </p:spPr>
        <p:txBody>
          <a:bodyPr/>
          <a:lstStyle/>
          <a:p>
            <a:r>
              <a:rPr lang="en-US" dirty="0"/>
              <a:t>Files and Folders (continued)</a:t>
            </a:r>
          </a:p>
        </p:txBody>
      </p:sp>
    </p:spTree>
    <p:extLst>
      <p:ext uri="{BB962C8B-B14F-4D97-AF65-F5344CB8AC3E}">
        <p14:creationId xmlns:p14="http://schemas.microsoft.com/office/powerpoint/2010/main" val="106295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Minimize</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44</a:t>
            </a:fld>
            <a:endParaRPr lang="en-US" dirty="0"/>
          </a:p>
        </p:txBody>
      </p:sp>
      <p:grpSp>
        <p:nvGrpSpPr>
          <p:cNvPr id="3" name="Group 2">
            <a:extLst>
              <a:ext uri="{FF2B5EF4-FFF2-40B4-BE49-F238E27FC236}">
                <a16:creationId xmlns:a16="http://schemas.microsoft.com/office/drawing/2014/main" id="{E2B062AB-592D-E56C-50FA-46A6D6C67C47}"/>
              </a:ext>
            </a:extLst>
          </p:cNvPr>
          <p:cNvGrpSpPr/>
          <p:nvPr/>
        </p:nvGrpSpPr>
        <p:grpSpPr>
          <a:xfrm>
            <a:off x="889597" y="2057400"/>
            <a:ext cx="7740787" cy="4307112"/>
            <a:chOff x="889597" y="2057400"/>
            <a:chExt cx="7740787" cy="4307112"/>
          </a:xfrm>
        </p:grpSpPr>
        <p:grpSp>
          <p:nvGrpSpPr>
            <p:cNvPr id="11" name="Group 10">
              <a:extLst>
                <a:ext uri="{FF2B5EF4-FFF2-40B4-BE49-F238E27FC236}">
                  <a16:creationId xmlns:a16="http://schemas.microsoft.com/office/drawing/2014/main" id="{7DEA50AA-0372-7E43-B8AC-E54412386D87}"/>
                </a:ext>
              </a:extLst>
            </p:cNvPr>
            <p:cNvGrpSpPr/>
            <p:nvPr/>
          </p:nvGrpSpPr>
          <p:grpSpPr>
            <a:xfrm>
              <a:off x="889597" y="2057400"/>
              <a:ext cx="7740787" cy="4307112"/>
              <a:chOff x="889597" y="2249424"/>
              <a:chExt cx="7740787" cy="4307112"/>
            </a:xfrm>
          </p:grpSpPr>
          <p:pic>
            <p:nvPicPr>
              <p:cNvPr id="8" name="Picture 7">
                <a:extLst>
                  <a:ext uri="{FF2B5EF4-FFF2-40B4-BE49-F238E27FC236}">
                    <a16:creationId xmlns:a16="http://schemas.microsoft.com/office/drawing/2014/main" id="{4CD3E103-5886-2544-9D2F-C03551DF908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06966" y="6324600"/>
                <a:ext cx="7716644" cy="231936"/>
              </a:xfrm>
              <a:prstGeom prst="rect">
                <a:avLst/>
              </a:prstGeom>
            </p:spPr>
          </p:pic>
          <p:pic>
            <p:nvPicPr>
              <p:cNvPr id="10" name="Picture 9">
                <a:extLst>
                  <a:ext uri="{FF2B5EF4-FFF2-40B4-BE49-F238E27FC236}">
                    <a16:creationId xmlns:a16="http://schemas.microsoft.com/office/drawing/2014/main" id="{774D135E-6E15-6242-A616-E051AC5CDD2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89597" y="2249424"/>
                <a:ext cx="7740787" cy="4075176"/>
              </a:xfrm>
              <a:prstGeom prst="rect">
                <a:avLst/>
              </a:prstGeom>
            </p:spPr>
          </p:pic>
        </p:grpSp>
        <p:sp>
          <p:nvSpPr>
            <p:cNvPr id="12" name="Rectangle 11">
              <a:extLst>
                <a:ext uri="{FF2B5EF4-FFF2-40B4-BE49-F238E27FC236}">
                  <a16:creationId xmlns:a16="http://schemas.microsoft.com/office/drawing/2014/main" id="{CF770FE0-2665-2A48-A607-94D7B8CF46CF}"/>
                </a:ext>
              </a:extLst>
            </p:cNvPr>
            <p:cNvSpPr/>
            <p:nvPr/>
          </p:nvSpPr>
          <p:spPr>
            <a:xfrm>
              <a:off x="5077189" y="6096000"/>
              <a:ext cx="356616" cy="23813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Title 2">
            <a:extLst>
              <a:ext uri="{FF2B5EF4-FFF2-40B4-BE49-F238E27FC236}">
                <a16:creationId xmlns:a16="http://schemas.microsoft.com/office/drawing/2014/main" id="{DFCCD463-4B38-12D9-5072-78EE72A369CF}"/>
              </a:ext>
            </a:extLst>
          </p:cNvPr>
          <p:cNvSpPr txBox="1">
            <a:spLocks/>
          </p:cNvSpPr>
          <p:nvPr/>
        </p:nvSpPr>
        <p:spPr bwMode="auto">
          <a:xfrm>
            <a:off x="457200" y="685800"/>
            <a:ext cx="8229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a:lstStyle>
          <a:p>
            <a:r>
              <a:rPr lang="en-US" dirty="0"/>
              <a:t>Files and Folders (continued)</a:t>
            </a:r>
          </a:p>
        </p:txBody>
      </p:sp>
    </p:spTree>
    <p:extLst>
      <p:ext uri="{BB962C8B-B14F-4D97-AF65-F5344CB8AC3E}">
        <p14:creationId xmlns:p14="http://schemas.microsoft.com/office/powerpoint/2010/main" val="1688614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Working with More Than One Window</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45</a:t>
            </a:fld>
            <a:endParaRPr lang="en-US" dirty="0"/>
          </a:p>
        </p:txBody>
      </p:sp>
      <p:pic>
        <p:nvPicPr>
          <p:cNvPr id="5" name="Picture 4">
            <a:extLst>
              <a:ext uri="{FF2B5EF4-FFF2-40B4-BE49-F238E27FC236}">
                <a16:creationId xmlns:a16="http://schemas.microsoft.com/office/drawing/2014/main" id="{CB2FBA3C-9C57-A043-BCED-194D2C2876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 y="1905000"/>
            <a:ext cx="7716644" cy="4337616"/>
          </a:xfrm>
          <a:prstGeom prst="rect">
            <a:avLst/>
          </a:prstGeom>
        </p:spPr>
      </p:pic>
      <p:sp>
        <p:nvSpPr>
          <p:cNvPr id="7" name="Title 2">
            <a:extLst>
              <a:ext uri="{FF2B5EF4-FFF2-40B4-BE49-F238E27FC236}">
                <a16:creationId xmlns:a16="http://schemas.microsoft.com/office/drawing/2014/main" id="{EA6CF419-C6B5-5EB3-98E7-5A5211E8D56E}"/>
              </a:ext>
            </a:extLst>
          </p:cNvPr>
          <p:cNvSpPr txBox="1">
            <a:spLocks/>
          </p:cNvSpPr>
          <p:nvPr/>
        </p:nvSpPr>
        <p:spPr bwMode="auto">
          <a:xfrm>
            <a:off x="457200" y="685800"/>
            <a:ext cx="8229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a:lstStyle>
          <a:p>
            <a:r>
              <a:rPr lang="en-US" dirty="0"/>
              <a:t>Files and Folders (continued)</a:t>
            </a:r>
          </a:p>
        </p:txBody>
      </p:sp>
    </p:spTree>
    <p:extLst>
      <p:ext uri="{BB962C8B-B14F-4D97-AF65-F5344CB8AC3E}">
        <p14:creationId xmlns:p14="http://schemas.microsoft.com/office/powerpoint/2010/main" val="3232080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Working with More Than One Window</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46</a:t>
            </a:fld>
            <a:endParaRPr lang="en-US" dirty="0"/>
          </a:p>
        </p:txBody>
      </p:sp>
      <p:pic>
        <p:nvPicPr>
          <p:cNvPr id="5" name="Picture 4">
            <a:extLst>
              <a:ext uri="{FF2B5EF4-FFF2-40B4-BE49-F238E27FC236}">
                <a16:creationId xmlns:a16="http://schemas.microsoft.com/office/drawing/2014/main" id="{CB2FBA3C-9C57-A043-BCED-194D2C2876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 y="1981200"/>
            <a:ext cx="7716644" cy="4337616"/>
          </a:xfrm>
          <a:prstGeom prst="rect">
            <a:avLst/>
          </a:prstGeom>
        </p:spPr>
      </p:pic>
      <p:pic>
        <p:nvPicPr>
          <p:cNvPr id="7" name="Picture 6">
            <a:extLst>
              <a:ext uri="{FF2B5EF4-FFF2-40B4-BE49-F238E27FC236}">
                <a16:creationId xmlns:a16="http://schemas.microsoft.com/office/drawing/2014/main" id="{5B0DF8B2-CEF5-3443-B30C-9CDF8DE7F55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09251" y="2741574"/>
            <a:ext cx="4727783" cy="3292308"/>
          </a:xfrm>
          <a:prstGeom prst="rect">
            <a:avLst/>
          </a:prstGeom>
        </p:spPr>
      </p:pic>
      <p:pic>
        <p:nvPicPr>
          <p:cNvPr id="12" name="Graphic 11" descr="Cursor with solid fill">
            <a:extLst>
              <a:ext uri="{FF2B5EF4-FFF2-40B4-BE49-F238E27FC236}">
                <a16:creationId xmlns:a16="http://schemas.microsoft.com/office/drawing/2014/main" id="{240CF9BB-51DA-4F40-90E8-8FDB36BBF23E}"/>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378879" y="2601366"/>
            <a:ext cx="914400" cy="914400"/>
          </a:xfrm>
          <a:prstGeom prst="rect">
            <a:avLst/>
          </a:prstGeom>
        </p:spPr>
      </p:pic>
      <p:sp>
        <p:nvSpPr>
          <p:cNvPr id="9" name="Rectangle 8">
            <a:extLst>
              <a:ext uri="{FF2B5EF4-FFF2-40B4-BE49-F238E27FC236}">
                <a16:creationId xmlns:a16="http://schemas.microsoft.com/office/drawing/2014/main" id="{72FED482-A25F-A24B-8AE3-7B6B44471C48}"/>
              </a:ext>
            </a:extLst>
          </p:cNvPr>
          <p:cNvSpPr/>
          <p:nvPr/>
        </p:nvSpPr>
        <p:spPr>
          <a:xfrm>
            <a:off x="7437877" y="2635839"/>
            <a:ext cx="855402" cy="91440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2">
            <a:extLst>
              <a:ext uri="{FF2B5EF4-FFF2-40B4-BE49-F238E27FC236}">
                <a16:creationId xmlns:a16="http://schemas.microsoft.com/office/drawing/2014/main" id="{C68F2B5B-F885-0B60-1296-5A996DF1493B}"/>
              </a:ext>
            </a:extLst>
          </p:cNvPr>
          <p:cNvSpPr txBox="1">
            <a:spLocks/>
          </p:cNvSpPr>
          <p:nvPr/>
        </p:nvSpPr>
        <p:spPr bwMode="auto">
          <a:xfrm>
            <a:off x="457200" y="685800"/>
            <a:ext cx="8229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a:lstStyle>
          <a:p>
            <a:r>
              <a:rPr lang="en-US" dirty="0"/>
              <a:t>Files and Folders (continued)</a:t>
            </a:r>
          </a:p>
        </p:txBody>
      </p:sp>
    </p:spTree>
    <p:extLst>
      <p:ext uri="{BB962C8B-B14F-4D97-AF65-F5344CB8AC3E}">
        <p14:creationId xmlns:p14="http://schemas.microsoft.com/office/powerpoint/2010/main" val="3921703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3050"/>
            <a:ext cx="8229600" cy="4324350"/>
          </a:xfrm>
        </p:spPr>
        <p:txBody>
          <a:bodyPr/>
          <a:lstStyle/>
          <a:p>
            <a:r>
              <a:rPr lang="en-US" b="1" dirty="0">
                <a:solidFill>
                  <a:schemeClr val="tx1"/>
                </a:solidFill>
              </a:rPr>
              <a:t>Working with More Than One Window</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47</a:t>
            </a:fld>
            <a:endParaRPr lang="en-US" dirty="0"/>
          </a:p>
        </p:txBody>
      </p:sp>
      <p:pic>
        <p:nvPicPr>
          <p:cNvPr id="5" name="Picture 4">
            <a:extLst>
              <a:ext uri="{FF2B5EF4-FFF2-40B4-BE49-F238E27FC236}">
                <a16:creationId xmlns:a16="http://schemas.microsoft.com/office/drawing/2014/main" id="{CB2FBA3C-9C57-A043-BCED-194D2C2876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 y="2218920"/>
            <a:ext cx="7716644" cy="4337616"/>
          </a:xfrm>
          <a:prstGeom prst="rect">
            <a:avLst/>
          </a:prstGeom>
        </p:spPr>
      </p:pic>
      <p:pic>
        <p:nvPicPr>
          <p:cNvPr id="7" name="Picture 6">
            <a:extLst>
              <a:ext uri="{FF2B5EF4-FFF2-40B4-BE49-F238E27FC236}">
                <a16:creationId xmlns:a16="http://schemas.microsoft.com/office/drawing/2014/main" id="{5B0DF8B2-CEF5-3443-B30C-9CDF8DE7F55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35268" y="2218920"/>
            <a:ext cx="4727783" cy="3292308"/>
          </a:xfrm>
          <a:prstGeom prst="rect">
            <a:avLst/>
          </a:prstGeom>
        </p:spPr>
      </p:pic>
      <p:sp>
        <p:nvSpPr>
          <p:cNvPr id="8" name="Title 2">
            <a:extLst>
              <a:ext uri="{FF2B5EF4-FFF2-40B4-BE49-F238E27FC236}">
                <a16:creationId xmlns:a16="http://schemas.microsoft.com/office/drawing/2014/main" id="{9357E01D-078D-9512-10D0-B3174D2AB28F}"/>
              </a:ext>
            </a:extLst>
          </p:cNvPr>
          <p:cNvSpPr txBox="1">
            <a:spLocks/>
          </p:cNvSpPr>
          <p:nvPr/>
        </p:nvSpPr>
        <p:spPr bwMode="auto">
          <a:xfrm>
            <a:off x="457200" y="685800"/>
            <a:ext cx="8229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a:lstStyle>
          <a:p>
            <a:r>
              <a:rPr lang="en-US" dirty="0"/>
              <a:t>Files and Folders (continued)</a:t>
            </a:r>
          </a:p>
        </p:txBody>
      </p:sp>
    </p:spTree>
    <p:extLst>
      <p:ext uri="{BB962C8B-B14F-4D97-AF65-F5344CB8AC3E}">
        <p14:creationId xmlns:p14="http://schemas.microsoft.com/office/powerpoint/2010/main" val="1736651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00200"/>
            <a:ext cx="8229600" cy="4324350"/>
          </a:xfrm>
        </p:spPr>
        <p:txBody>
          <a:bodyPr/>
          <a:lstStyle/>
          <a:p>
            <a:r>
              <a:rPr lang="en-US" b="1" dirty="0">
                <a:solidFill>
                  <a:schemeClr val="tx1"/>
                </a:solidFill>
              </a:rPr>
              <a:t>Working with More Than One Window</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48</a:t>
            </a:fld>
            <a:endParaRPr lang="en-US" dirty="0"/>
          </a:p>
        </p:txBody>
      </p:sp>
      <p:pic>
        <p:nvPicPr>
          <p:cNvPr id="5" name="Picture 4">
            <a:extLst>
              <a:ext uri="{FF2B5EF4-FFF2-40B4-BE49-F238E27FC236}">
                <a16:creationId xmlns:a16="http://schemas.microsoft.com/office/drawing/2014/main" id="{CB2FBA3C-9C57-A043-BCED-194D2C2876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6966" y="2218920"/>
            <a:ext cx="7716644" cy="4337616"/>
          </a:xfrm>
          <a:prstGeom prst="rect">
            <a:avLst/>
          </a:prstGeom>
        </p:spPr>
      </p:pic>
      <p:pic>
        <p:nvPicPr>
          <p:cNvPr id="7" name="Picture 6">
            <a:extLst>
              <a:ext uri="{FF2B5EF4-FFF2-40B4-BE49-F238E27FC236}">
                <a16:creationId xmlns:a16="http://schemas.microsoft.com/office/drawing/2014/main" id="{5B0DF8B2-CEF5-3443-B30C-9CDF8DE7F55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35268" y="2218920"/>
            <a:ext cx="4727783" cy="3292308"/>
          </a:xfrm>
          <a:prstGeom prst="rect">
            <a:avLst/>
          </a:prstGeom>
        </p:spPr>
      </p:pic>
      <p:grpSp>
        <p:nvGrpSpPr>
          <p:cNvPr id="17" name="Group 16">
            <a:extLst>
              <a:ext uri="{FF2B5EF4-FFF2-40B4-BE49-F238E27FC236}">
                <a16:creationId xmlns:a16="http://schemas.microsoft.com/office/drawing/2014/main" id="{A61F1807-EE6C-2748-85DD-BEC8DCBC26B3}"/>
              </a:ext>
            </a:extLst>
          </p:cNvPr>
          <p:cNvGrpSpPr/>
          <p:nvPr/>
        </p:nvGrpSpPr>
        <p:grpSpPr>
          <a:xfrm>
            <a:off x="3513221" y="3376862"/>
            <a:ext cx="1503475" cy="3341074"/>
            <a:chOff x="3513221" y="3376862"/>
            <a:chExt cx="1503475" cy="3341074"/>
          </a:xfrm>
        </p:grpSpPr>
        <p:pic>
          <p:nvPicPr>
            <p:cNvPr id="10" name="Picture 9">
              <a:extLst>
                <a:ext uri="{FF2B5EF4-FFF2-40B4-BE49-F238E27FC236}">
                  <a16:creationId xmlns:a16="http://schemas.microsoft.com/office/drawing/2014/main" id="{31F87E0F-B1EB-974C-B2DE-15D0AB93DE6E}"/>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513221" y="3376863"/>
              <a:ext cx="1503475" cy="1601103"/>
            </a:xfrm>
            <a:prstGeom prst="rect">
              <a:avLst/>
            </a:prstGeom>
          </p:spPr>
        </p:pic>
        <p:grpSp>
          <p:nvGrpSpPr>
            <p:cNvPr id="16" name="Group 15">
              <a:extLst>
                <a:ext uri="{FF2B5EF4-FFF2-40B4-BE49-F238E27FC236}">
                  <a16:creationId xmlns:a16="http://schemas.microsoft.com/office/drawing/2014/main" id="{9F36E7C4-9128-344E-9AA2-62C807A97EC6}"/>
                </a:ext>
              </a:extLst>
            </p:cNvPr>
            <p:cNvGrpSpPr/>
            <p:nvPr/>
          </p:nvGrpSpPr>
          <p:grpSpPr>
            <a:xfrm>
              <a:off x="3513221" y="3376862"/>
              <a:ext cx="1503475" cy="3341074"/>
              <a:chOff x="3513221" y="3376862"/>
              <a:chExt cx="1503475" cy="3341074"/>
            </a:xfrm>
          </p:grpSpPr>
          <p:sp>
            <p:nvSpPr>
              <p:cNvPr id="9" name="Rectangle 8">
                <a:extLst>
                  <a:ext uri="{FF2B5EF4-FFF2-40B4-BE49-F238E27FC236}">
                    <a16:creationId xmlns:a16="http://schemas.microsoft.com/office/drawing/2014/main" id="{E36D46DB-76F0-F94B-A6C6-DD32AD943DC6}"/>
                  </a:ext>
                </a:extLst>
              </p:cNvPr>
              <p:cNvSpPr/>
              <p:nvPr/>
            </p:nvSpPr>
            <p:spPr>
              <a:xfrm>
                <a:off x="3513221" y="6090324"/>
                <a:ext cx="401053" cy="627612"/>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68DA7733-4FC9-A145-ACD5-6D18983F6FC8}"/>
                  </a:ext>
                </a:extLst>
              </p:cNvPr>
              <p:cNvSpPr/>
              <p:nvPr/>
            </p:nvSpPr>
            <p:spPr>
              <a:xfrm>
                <a:off x="3537284" y="3376862"/>
                <a:ext cx="1479412" cy="1601103"/>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78D07CAD-5F15-8741-9257-A124C6B43980}"/>
                  </a:ext>
                </a:extLst>
              </p:cNvPr>
              <p:cNvCxnSpPr>
                <a:cxnSpLocks/>
                <a:endCxn id="9" idx="0"/>
              </p:cNvCxnSpPr>
              <p:nvPr/>
            </p:nvCxnSpPr>
            <p:spPr>
              <a:xfrm>
                <a:off x="3713748" y="4977965"/>
                <a:ext cx="0" cy="1112359"/>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grpSp>
      </p:grpSp>
      <p:sp>
        <p:nvSpPr>
          <p:cNvPr id="14" name="Title 2">
            <a:extLst>
              <a:ext uri="{FF2B5EF4-FFF2-40B4-BE49-F238E27FC236}">
                <a16:creationId xmlns:a16="http://schemas.microsoft.com/office/drawing/2014/main" id="{27AA6444-702D-027F-55A3-D653EBF0BEE6}"/>
              </a:ext>
            </a:extLst>
          </p:cNvPr>
          <p:cNvSpPr>
            <a:spLocks noGrp="1"/>
          </p:cNvSpPr>
          <p:nvPr>
            <p:ph type="title"/>
          </p:nvPr>
        </p:nvSpPr>
        <p:spPr>
          <a:xfrm>
            <a:off x="457200" y="685800"/>
            <a:ext cx="8229600" cy="1066800"/>
          </a:xfrm>
        </p:spPr>
        <p:txBody>
          <a:bodyPr/>
          <a:lstStyle/>
          <a:p>
            <a:r>
              <a:rPr lang="en-US" dirty="0"/>
              <a:t>Files and Folders (continued)</a:t>
            </a:r>
          </a:p>
        </p:txBody>
      </p:sp>
    </p:spTree>
    <p:extLst>
      <p:ext uri="{BB962C8B-B14F-4D97-AF65-F5344CB8AC3E}">
        <p14:creationId xmlns:p14="http://schemas.microsoft.com/office/powerpoint/2010/main" val="1451840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p:txBody>
          <a:bodyPr/>
          <a:lstStyle/>
          <a:p>
            <a:r>
              <a:rPr lang="en-US" b="1" dirty="0">
                <a:solidFill>
                  <a:schemeClr val="tx1"/>
                </a:solidFill>
              </a:rPr>
              <a:t>Task View: </a:t>
            </a:r>
            <a:r>
              <a:rPr lang="en-US" dirty="0">
                <a:solidFill>
                  <a:schemeClr val="tx1"/>
                </a:solidFill>
              </a:rPr>
              <a:t>Displays all the windows that are currently open on the computer</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49</a:t>
            </a:fld>
            <a:endParaRPr lang="en-US" dirty="0"/>
          </a:p>
        </p:txBody>
      </p:sp>
      <p:pic>
        <p:nvPicPr>
          <p:cNvPr id="8" name="Picture 7">
            <a:extLst>
              <a:ext uri="{FF2B5EF4-FFF2-40B4-BE49-F238E27FC236}">
                <a16:creationId xmlns:a16="http://schemas.microsoft.com/office/drawing/2014/main" id="{58DD1971-960B-754B-97CA-F12B6503389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5719" y="1828800"/>
            <a:ext cx="7788481" cy="4377997"/>
          </a:xfrm>
          <a:prstGeom prst="rect">
            <a:avLst/>
          </a:prstGeom>
        </p:spPr>
      </p:pic>
      <p:sp>
        <p:nvSpPr>
          <p:cNvPr id="7" name="Title 2">
            <a:extLst>
              <a:ext uri="{FF2B5EF4-FFF2-40B4-BE49-F238E27FC236}">
                <a16:creationId xmlns:a16="http://schemas.microsoft.com/office/drawing/2014/main" id="{D6E13C97-2689-030E-79F6-AF7F3F1A87FA}"/>
              </a:ext>
            </a:extLst>
          </p:cNvPr>
          <p:cNvSpPr>
            <a:spLocks noGrp="1"/>
          </p:cNvSpPr>
          <p:nvPr>
            <p:ph type="title"/>
          </p:nvPr>
        </p:nvSpPr>
        <p:spPr>
          <a:xfrm>
            <a:off x="457200" y="685800"/>
            <a:ext cx="8229600" cy="1066800"/>
          </a:xfrm>
        </p:spPr>
        <p:txBody>
          <a:bodyPr/>
          <a:lstStyle/>
          <a:p>
            <a:r>
              <a:rPr lang="en-US" dirty="0"/>
              <a:t>Files and Folders (continued)</a:t>
            </a:r>
          </a:p>
        </p:txBody>
      </p:sp>
    </p:spTree>
    <p:extLst>
      <p:ext uri="{BB962C8B-B14F-4D97-AF65-F5344CB8AC3E}">
        <p14:creationId xmlns:p14="http://schemas.microsoft.com/office/powerpoint/2010/main" val="354046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p:txBody>
          <a:bodyPr/>
          <a:lstStyle/>
          <a:p>
            <a:pPr marL="635000" lvl="1" indent="-325438"/>
            <a:r>
              <a:rPr lang="en-US" sz="2400" b="1" dirty="0">
                <a:solidFill>
                  <a:schemeClr val="tx1"/>
                </a:solidFill>
              </a:rPr>
              <a:t>Operating System</a:t>
            </a:r>
            <a:endParaRPr lang="en-US" dirty="0">
              <a:solidFill>
                <a:schemeClr val="tx1"/>
              </a:solidFill>
            </a:endParaRPr>
          </a:p>
          <a:p>
            <a:pPr lvl="1"/>
            <a:endParaRPr lang="en-US" dirty="0">
              <a:solidFill>
                <a:schemeClr val="tx1"/>
              </a:solidFill>
            </a:endParaRPr>
          </a:p>
          <a:p>
            <a:pPr lvl="1"/>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9475" y="757364"/>
            <a:ext cx="8229600" cy="1066800"/>
          </a:xfrm>
        </p:spPr>
        <p:txBody>
          <a:bodyPr/>
          <a:lstStyle/>
          <a:p>
            <a:r>
              <a:rPr lang="en-US" dirty="0"/>
              <a:t>Operating System: Definition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5</a:t>
            </a:fld>
            <a:endParaRPr lang="en-US" dirty="0"/>
          </a:p>
        </p:txBody>
      </p:sp>
      <p:pic>
        <p:nvPicPr>
          <p:cNvPr id="8" name="Picture 7">
            <a:extLst>
              <a:ext uri="{FF2B5EF4-FFF2-40B4-BE49-F238E27FC236}">
                <a16:creationId xmlns:a16="http://schemas.microsoft.com/office/drawing/2014/main" id="{E91ABA8A-3702-E746-BEAF-91C7034F34C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61371" y="1824164"/>
            <a:ext cx="7503459" cy="4500436"/>
          </a:xfrm>
          <a:prstGeom prst="rect">
            <a:avLst/>
          </a:prstGeom>
        </p:spPr>
      </p:pic>
    </p:spTree>
    <p:extLst>
      <p:ext uri="{BB962C8B-B14F-4D97-AF65-F5344CB8AC3E}">
        <p14:creationId xmlns:p14="http://schemas.microsoft.com/office/powerpoint/2010/main" val="38988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p:txBody>
          <a:bodyPr/>
          <a:lstStyle/>
          <a:p>
            <a:r>
              <a:rPr lang="en-US" b="1" dirty="0">
                <a:solidFill>
                  <a:schemeClr val="tx1"/>
                </a:solidFill>
              </a:rPr>
              <a:t>Task View</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50</a:t>
            </a:fld>
            <a:endParaRPr lang="en-US" dirty="0"/>
          </a:p>
        </p:txBody>
      </p:sp>
      <p:grpSp>
        <p:nvGrpSpPr>
          <p:cNvPr id="21" name="Group 20">
            <a:extLst>
              <a:ext uri="{FF2B5EF4-FFF2-40B4-BE49-F238E27FC236}">
                <a16:creationId xmlns:a16="http://schemas.microsoft.com/office/drawing/2014/main" id="{28270F73-E58A-3745-9943-E6DF12D277B1}"/>
              </a:ext>
            </a:extLst>
          </p:cNvPr>
          <p:cNvGrpSpPr/>
          <p:nvPr/>
        </p:nvGrpSpPr>
        <p:grpSpPr>
          <a:xfrm>
            <a:off x="613611" y="1828800"/>
            <a:ext cx="7942125" cy="4464362"/>
            <a:chOff x="613611" y="2263029"/>
            <a:chExt cx="7942125" cy="4464362"/>
          </a:xfrm>
        </p:grpSpPr>
        <p:pic>
          <p:nvPicPr>
            <p:cNvPr id="8" name="Picture 7">
              <a:extLst>
                <a:ext uri="{FF2B5EF4-FFF2-40B4-BE49-F238E27FC236}">
                  <a16:creationId xmlns:a16="http://schemas.microsoft.com/office/drawing/2014/main" id="{58DD1971-960B-754B-97CA-F12B6503389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3611" y="2263029"/>
              <a:ext cx="7942125" cy="4464362"/>
            </a:xfrm>
            <a:prstGeom prst="rect">
              <a:avLst/>
            </a:prstGeom>
          </p:spPr>
        </p:pic>
        <p:cxnSp>
          <p:nvCxnSpPr>
            <p:cNvPr id="5" name="Straight Connector 4">
              <a:extLst>
                <a:ext uri="{FF2B5EF4-FFF2-40B4-BE49-F238E27FC236}">
                  <a16:creationId xmlns:a16="http://schemas.microsoft.com/office/drawing/2014/main" id="{53E4079C-DF16-C943-A810-00F29091BC1D}"/>
                </a:ext>
              </a:extLst>
            </p:cNvPr>
            <p:cNvCxnSpPr/>
            <p:nvPr/>
          </p:nvCxnSpPr>
          <p:spPr>
            <a:xfrm>
              <a:off x="962526" y="4235116"/>
              <a:ext cx="0" cy="1957137"/>
            </a:xfrm>
            <a:prstGeom prst="line">
              <a:avLst/>
            </a:prstGeom>
            <a:ln w="57150">
              <a:solidFill>
                <a:srgbClr val="F4681A"/>
              </a:solidFill>
              <a:prstDash val="sysDash"/>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4D5E13D-22E3-FC44-B506-1A2A879A2A0A}"/>
                </a:ext>
              </a:extLst>
            </p:cNvPr>
            <p:cNvCxnSpPr>
              <a:cxnSpLocks/>
            </p:cNvCxnSpPr>
            <p:nvPr/>
          </p:nvCxnSpPr>
          <p:spPr>
            <a:xfrm>
              <a:off x="7980948" y="2931694"/>
              <a:ext cx="0" cy="3256548"/>
            </a:xfrm>
            <a:prstGeom prst="line">
              <a:avLst/>
            </a:prstGeom>
            <a:ln w="57150">
              <a:solidFill>
                <a:srgbClr val="F4681A"/>
              </a:solidFill>
              <a:prstDash val="sysDash"/>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94E24C4-9E39-864A-A30F-F1791994DF23}"/>
                </a:ext>
              </a:extLst>
            </p:cNvPr>
            <p:cNvCxnSpPr>
              <a:cxnSpLocks/>
            </p:cNvCxnSpPr>
            <p:nvPr/>
          </p:nvCxnSpPr>
          <p:spPr>
            <a:xfrm flipH="1">
              <a:off x="946484" y="6188242"/>
              <a:ext cx="7066548" cy="0"/>
            </a:xfrm>
            <a:prstGeom prst="line">
              <a:avLst/>
            </a:prstGeom>
            <a:ln w="57150">
              <a:solidFill>
                <a:srgbClr val="F4681A"/>
              </a:solidFill>
              <a:prstDash val="sysDash"/>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43EF432-C98C-8540-A480-128F6A46C2EA}"/>
                </a:ext>
              </a:extLst>
            </p:cNvPr>
            <p:cNvCxnSpPr>
              <a:cxnSpLocks/>
            </p:cNvCxnSpPr>
            <p:nvPr/>
          </p:nvCxnSpPr>
          <p:spPr>
            <a:xfrm flipH="1">
              <a:off x="4555958" y="2931694"/>
              <a:ext cx="3457074" cy="0"/>
            </a:xfrm>
            <a:prstGeom prst="line">
              <a:avLst/>
            </a:prstGeom>
            <a:ln w="57150">
              <a:solidFill>
                <a:srgbClr val="F4681A"/>
              </a:solidFill>
              <a:prstDash val="sysDash"/>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49AF676-7C4A-FF43-98CF-5216886EBBFD}"/>
                </a:ext>
              </a:extLst>
            </p:cNvPr>
            <p:cNvCxnSpPr>
              <a:cxnSpLocks/>
            </p:cNvCxnSpPr>
            <p:nvPr/>
          </p:nvCxnSpPr>
          <p:spPr>
            <a:xfrm flipH="1">
              <a:off x="4539916" y="2899610"/>
              <a:ext cx="16042" cy="1303422"/>
            </a:xfrm>
            <a:prstGeom prst="line">
              <a:avLst/>
            </a:prstGeom>
            <a:ln w="57150">
              <a:solidFill>
                <a:srgbClr val="F4681A"/>
              </a:solidFill>
              <a:prstDash val="sysDash"/>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A62D09D-CA0F-2F40-86B5-6B278592C54E}"/>
                </a:ext>
              </a:extLst>
            </p:cNvPr>
            <p:cNvCxnSpPr>
              <a:cxnSpLocks/>
            </p:cNvCxnSpPr>
            <p:nvPr/>
          </p:nvCxnSpPr>
          <p:spPr>
            <a:xfrm flipH="1">
              <a:off x="978569" y="4269473"/>
              <a:ext cx="3593431" cy="0"/>
            </a:xfrm>
            <a:prstGeom prst="line">
              <a:avLst/>
            </a:prstGeom>
            <a:ln w="57150">
              <a:solidFill>
                <a:srgbClr val="F4681A"/>
              </a:solidFill>
              <a:prstDash val="sysDash"/>
            </a:ln>
          </p:spPr>
          <p:style>
            <a:lnRef idx="1">
              <a:schemeClr val="accent1"/>
            </a:lnRef>
            <a:fillRef idx="0">
              <a:schemeClr val="accent1"/>
            </a:fillRef>
            <a:effectRef idx="0">
              <a:schemeClr val="accent1"/>
            </a:effectRef>
            <a:fontRef idx="minor">
              <a:schemeClr val="tx1"/>
            </a:fontRef>
          </p:style>
        </p:cxnSp>
      </p:grpSp>
      <p:sp>
        <p:nvSpPr>
          <p:cNvPr id="15" name="Title 2">
            <a:extLst>
              <a:ext uri="{FF2B5EF4-FFF2-40B4-BE49-F238E27FC236}">
                <a16:creationId xmlns:a16="http://schemas.microsoft.com/office/drawing/2014/main" id="{C399F85F-A7BE-8891-6862-A320D46A010D}"/>
              </a:ext>
            </a:extLst>
          </p:cNvPr>
          <p:cNvSpPr>
            <a:spLocks noGrp="1"/>
          </p:cNvSpPr>
          <p:nvPr>
            <p:ph type="title"/>
          </p:nvPr>
        </p:nvSpPr>
        <p:spPr>
          <a:xfrm>
            <a:off x="457200" y="685800"/>
            <a:ext cx="8229600" cy="1066800"/>
          </a:xfrm>
        </p:spPr>
        <p:txBody>
          <a:bodyPr/>
          <a:lstStyle/>
          <a:p>
            <a:r>
              <a:rPr lang="en-US" dirty="0"/>
              <a:t>Files and Folders (continued)</a:t>
            </a:r>
          </a:p>
        </p:txBody>
      </p:sp>
    </p:spTree>
    <p:extLst>
      <p:ext uri="{BB962C8B-B14F-4D97-AF65-F5344CB8AC3E}">
        <p14:creationId xmlns:p14="http://schemas.microsoft.com/office/powerpoint/2010/main" val="2981326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p:txBody>
          <a:bodyPr/>
          <a:lstStyle/>
          <a:p>
            <a:r>
              <a:rPr lang="en-US" b="1" dirty="0">
                <a:solidFill>
                  <a:schemeClr val="tx1"/>
                </a:solidFill>
              </a:rPr>
              <a:t>Task View</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51</a:t>
            </a:fld>
            <a:endParaRPr lang="en-US" dirty="0"/>
          </a:p>
        </p:txBody>
      </p:sp>
      <p:pic>
        <p:nvPicPr>
          <p:cNvPr id="8" name="Picture 7">
            <a:extLst>
              <a:ext uri="{FF2B5EF4-FFF2-40B4-BE49-F238E27FC236}">
                <a16:creationId xmlns:a16="http://schemas.microsoft.com/office/drawing/2014/main" id="{58DD1971-960B-754B-97CA-F12B6503389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3611" y="1828800"/>
            <a:ext cx="7942125" cy="4464362"/>
          </a:xfrm>
          <a:prstGeom prst="rect">
            <a:avLst/>
          </a:prstGeom>
        </p:spPr>
      </p:pic>
      <p:pic>
        <p:nvPicPr>
          <p:cNvPr id="14" name="Picture 13">
            <a:extLst>
              <a:ext uri="{FF2B5EF4-FFF2-40B4-BE49-F238E27FC236}">
                <a16:creationId xmlns:a16="http://schemas.microsoft.com/office/drawing/2014/main" id="{A0F96401-2D33-354E-9730-3B47B5DE4BC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312693" y="3124200"/>
            <a:ext cx="1409265" cy="1475490"/>
          </a:xfrm>
          <a:prstGeom prst="rect">
            <a:avLst/>
          </a:prstGeom>
        </p:spPr>
      </p:pic>
      <p:grpSp>
        <p:nvGrpSpPr>
          <p:cNvPr id="10" name="Group 9">
            <a:extLst>
              <a:ext uri="{FF2B5EF4-FFF2-40B4-BE49-F238E27FC236}">
                <a16:creationId xmlns:a16="http://schemas.microsoft.com/office/drawing/2014/main" id="{F2E556FC-C8FB-6D40-A1E9-170CA86BD179}"/>
              </a:ext>
            </a:extLst>
          </p:cNvPr>
          <p:cNvGrpSpPr/>
          <p:nvPr/>
        </p:nvGrpSpPr>
        <p:grpSpPr>
          <a:xfrm>
            <a:off x="3288631" y="3124200"/>
            <a:ext cx="1433327" cy="3215462"/>
            <a:chOff x="3513221" y="3502474"/>
            <a:chExt cx="1433327" cy="3215462"/>
          </a:xfrm>
        </p:grpSpPr>
        <p:sp>
          <p:nvSpPr>
            <p:cNvPr id="11" name="Rectangle 10">
              <a:extLst>
                <a:ext uri="{FF2B5EF4-FFF2-40B4-BE49-F238E27FC236}">
                  <a16:creationId xmlns:a16="http://schemas.microsoft.com/office/drawing/2014/main" id="{E1361966-26F7-B04F-94F9-8CFA349071BB}"/>
                </a:ext>
              </a:extLst>
            </p:cNvPr>
            <p:cNvSpPr/>
            <p:nvPr/>
          </p:nvSpPr>
          <p:spPr>
            <a:xfrm>
              <a:off x="3513221" y="6090324"/>
              <a:ext cx="401053" cy="627612"/>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31954D73-5237-B741-96FB-8DDDBDC60FE2}"/>
                </a:ext>
              </a:extLst>
            </p:cNvPr>
            <p:cNvSpPr/>
            <p:nvPr/>
          </p:nvSpPr>
          <p:spPr>
            <a:xfrm>
              <a:off x="3537283" y="3502474"/>
              <a:ext cx="1409265" cy="1475491"/>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677169E4-DE4C-5D40-A38D-1D56CDFEDCD2}"/>
                </a:ext>
              </a:extLst>
            </p:cNvPr>
            <p:cNvCxnSpPr>
              <a:cxnSpLocks/>
              <a:endCxn id="11" idx="0"/>
            </p:cNvCxnSpPr>
            <p:nvPr/>
          </p:nvCxnSpPr>
          <p:spPr>
            <a:xfrm>
              <a:off x="3713748" y="4977965"/>
              <a:ext cx="0" cy="1112359"/>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45730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n-US" sz="4800" dirty="0"/>
              <a:t>Activity #2</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52</a:t>
            </a:fld>
            <a:endParaRPr lang="en-US" dirty="0"/>
          </a:p>
        </p:txBody>
      </p:sp>
    </p:spTree>
    <p:extLst>
      <p:ext uri="{BB962C8B-B14F-4D97-AF65-F5344CB8AC3E}">
        <p14:creationId xmlns:p14="http://schemas.microsoft.com/office/powerpoint/2010/main" val="177199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71600"/>
            <a:ext cx="8229600" cy="5215904"/>
          </a:xfrm>
        </p:spPr>
        <p:txBody>
          <a:bodyPr>
            <a:noAutofit/>
          </a:bodyPr>
          <a:lstStyle/>
          <a:p>
            <a:pPr marL="82296" indent="0">
              <a:buNone/>
            </a:pPr>
            <a:r>
              <a:rPr lang="en-US" sz="1600" dirty="0">
                <a:solidFill>
                  <a:schemeClr val="tx1"/>
                </a:solidFill>
              </a:rPr>
              <a:t>Use the computer desktop to answer the following questions. </a:t>
            </a:r>
          </a:p>
          <a:p>
            <a:pPr marL="82296" indent="0">
              <a:buNone/>
            </a:pPr>
            <a:r>
              <a:rPr lang="en-US" sz="1600" dirty="0">
                <a:solidFill>
                  <a:schemeClr val="tx1"/>
                </a:solidFill>
              </a:rPr>
              <a:t>If you don’t have your own computer, follow along with the instructor. </a:t>
            </a:r>
          </a:p>
          <a:p>
            <a:pPr marL="82296" indent="0">
              <a:buNone/>
            </a:pPr>
            <a:r>
              <a:rPr lang="en-US" sz="1600" dirty="0">
                <a:solidFill>
                  <a:schemeClr val="tx1"/>
                </a:solidFill>
              </a:rPr>
              <a:t> </a:t>
            </a:r>
          </a:p>
          <a:p>
            <a:pPr marL="82296" lvl="0" indent="0">
              <a:buNone/>
            </a:pPr>
            <a:r>
              <a:rPr lang="en-US" sz="1600" dirty="0">
                <a:solidFill>
                  <a:schemeClr val="tx1"/>
                </a:solidFill>
              </a:rPr>
              <a:t>1. Open the web browser and keep it open.</a:t>
            </a:r>
            <a:br>
              <a:rPr lang="en-US" sz="1600" dirty="0">
                <a:solidFill>
                  <a:schemeClr val="tx1"/>
                </a:solidFill>
              </a:rPr>
            </a:br>
            <a:endParaRPr lang="en-US" sz="1600" dirty="0">
              <a:solidFill>
                <a:schemeClr val="tx1"/>
              </a:solidFill>
            </a:endParaRPr>
          </a:p>
          <a:p>
            <a:pPr marL="82296" lvl="0" indent="0">
              <a:buNone/>
            </a:pPr>
            <a:r>
              <a:rPr lang="en-US" sz="1600" dirty="0">
                <a:solidFill>
                  <a:schemeClr val="tx1"/>
                </a:solidFill>
              </a:rPr>
              <a:t>2. Make the browser window wider. Move the browser window to the right side of the screen.</a:t>
            </a:r>
            <a:br>
              <a:rPr lang="en-US" sz="1600" dirty="0">
                <a:solidFill>
                  <a:schemeClr val="tx1"/>
                </a:solidFill>
              </a:rPr>
            </a:br>
            <a:endParaRPr lang="en-US" sz="1600" dirty="0">
              <a:solidFill>
                <a:schemeClr val="tx1"/>
              </a:solidFill>
            </a:endParaRPr>
          </a:p>
          <a:p>
            <a:pPr marL="82296" lvl="0" indent="0">
              <a:buNone/>
            </a:pPr>
            <a:r>
              <a:rPr lang="en-US" sz="1600" dirty="0">
                <a:solidFill>
                  <a:schemeClr val="tx1"/>
                </a:solidFill>
              </a:rPr>
              <a:t>3. What button do you click on to expand or maximize the window to fill the desktop?</a:t>
            </a:r>
            <a:br>
              <a:rPr lang="en-US" sz="1600" dirty="0">
                <a:solidFill>
                  <a:schemeClr val="tx1"/>
                </a:solidFill>
              </a:rPr>
            </a:br>
            <a:endParaRPr lang="en-US" sz="1600" dirty="0">
              <a:solidFill>
                <a:schemeClr val="tx1"/>
              </a:solidFill>
            </a:endParaRPr>
          </a:p>
          <a:p>
            <a:pPr marL="82296" lvl="0" indent="0">
              <a:buNone/>
            </a:pPr>
            <a:r>
              <a:rPr lang="en-US" sz="1600" dirty="0">
                <a:solidFill>
                  <a:schemeClr val="tx1"/>
                </a:solidFill>
              </a:rPr>
              <a:t>4. What button do you click on to make the window smaller again? </a:t>
            </a:r>
          </a:p>
          <a:p>
            <a:pPr marL="82296" lvl="0" indent="0">
              <a:buNone/>
            </a:pPr>
            <a:br>
              <a:rPr lang="en-US" sz="1600" dirty="0">
                <a:solidFill>
                  <a:schemeClr val="tx1"/>
                </a:solidFill>
              </a:rPr>
            </a:br>
            <a:r>
              <a:rPr lang="en-US" sz="1600" dirty="0">
                <a:solidFill>
                  <a:schemeClr val="tx1"/>
                </a:solidFill>
              </a:rPr>
              <a:t>5. Use search to see if the computer has a calculator. Is there one?</a:t>
            </a:r>
            <a:br>
              <a:rPr lang="en-US" sz="1600" dirty="0">
                <a:solidFill>
                  <a:schemeClr val="tx1"/>
                </a:solidFill>
              </a:rPr>
            </a:br>
            <a:endParaRPr lang="en-US" sz="1600" dirty="0">
              <a:solidFill>
                <a:schemeClr val="tx1"/>
              </a:solidFill>
            </a:endParaRPr>
          </a:p>
          <a:p>
            <a:pPr marL="82296" lvl="0" indent="0">
              <a:buNone/>
            </a:pPr>
            <a:r>
              <a:rPr lang="en-US" sz="1600" dirty="0">
                <a:solidFill>
                  <a:schemeClr val="tx1"/>
                </a:solidFill>
              </a:rPr>
              <a:t>6. How do you see all of the windows open at one time? </a:t>
            </a:r>
            <a:br>
              <a:rPr lang="en-US" sz="1600" dirty="0">
                <a:solidFill>
                  <a:schemeClr val="tx1"/>
                </a:solidFill>
              </a:rPr>
            </a:br>
            <a:endParaRPr lang="en-US" sz="1600" dirty="0">
              <a:solidFill>
                <a:schemeClr val="tx1"/>
              </a:solidFill>
            </a:endParaRPr>
          </a:p>
          <a:p>
            <a:pPr marL="82296" lvl="0" indent="0">
              <a:buNone/>
            </a:pPr>
            <a:r>
              <a:rPr lang="en-US" sz="1600" dirty="0">
                <a:solidFill>
                  <a:schemeClr val="tx1"/>
                </a:solidFill>
              </a:rPr>
              <a:t>7. In the web browser address bar, go to </a:t>
            </a:r>
            <a:r>
              <a:rPr lang="en-US" sz="1600" dirty="0">
                <a:solidFill>
                  <a:schemeClr val="tx1"/>
                </a:solidFill>
                <a:hlinkClick r:id="rId3"/>
              </a:rPr>
              <a:t>https://www.digitallearn.org/</a:t>
            </a:r>
            <a:r>
              <a:rPr lang="en-US" sz="1600" dirty="0">
                <a:solidFill>
                  <a:schemeClr val="tx1"/>
                </a:solidFill>
              </a:rPr>
              <a:t>. Scroll to the bottom of the webpage. </a:t>
            </a:r>
            <a:br>
              <a:rPr lang="en-US" sz="1600" dirty="0">
                <a:solidFill>
                  <a:schemeClr val="tx1"/>
                </a:solidFill>
              </a:rPr>
            </a:br>
            <a:endParaRPr lang="en-US" sz="1600" dirty="0">
              <a:solidFill>
                <a:schemeClr val="tx1"/>
              </a:solidFill>
            </a:endParaRPr>
          </a:p>
          <a:p>
            <a:pPr marL="82296" lvl="0" indent="0">
              <a:buNone/>
            </a:pPr>
            <a:r>
              <a:rPr lang="en-US" sz="1600" dirty="0">
                <a:solidFill>
                  <a:schemeClr val="tx1"/>
                </a:solidFill>
              </a:rPr>
              <a:t>8. Name one of the links under the Learn More section at the bottom of the page. </a:t>
            </a:r>
            <a:br>
              <a:rPr lang="en-US" sz="1700" dirty="0">
                <a:solidFill>
                  <a:schemeClr val="tx1"/>
                </a:solidFill>
              </a:rPr>
            </a:br>
            <a:endParaRPr lang="en-US" sz="1700"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349322" y="533400"/>
            <a:ext cx="8229600" cy="1066800"/>
          </a:xfrm>
        </p:spPr>
        <p:txBody>
          <a:bodyPr/>
          <a:lstStyle/>
          <a:p>
            <a:r>
              <a:rPr lang="en-US" dirty="0"/>
              <a:t>ACTIVITY #2: Working with Files </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53</a:t>
            </a:fld>
            <a:endParaRPr lang="en-US" dirty="0"/>
          </a:p>
        </p:txBody>
      </p:sp>
    </p:spTree>
    <p:extLst>
      <p:ext uri="{BB962C8B-B14F-4D97-AF65-F5344CB8AC3E}">
        <p14:creationId xmlns:p14="http://schemas.microsoft.com/office/powerpoint/2010/main" val="706080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Saving a File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Saving and Closing Files </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54</a:t>
            </a:fld>
            <a:endParaRPr lang="en-US" dirty="0"/>
          </a:p>
        </p:txBody>
      </p:sp>
      <p:pic>
        <p:nvPicPr>
          <p:cNvPr id="20" name="Picture 19">
            <a:extLst>
              <a:ext uri="{FF2B5EF4-FFF2-40B4-BE49-F238E27FC236}">
                <a16:creationId xmlns:a16="http://schemas.microsoft.com/office/drawing/2014/main" id="{68758257-3030-9447-B652-9C9DCA9E09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6966" y="1981200"/>
            <a:ext cx="7716644" cy="4337616"/>
          </a:xfrm>
          <a:prstGeom prst="rect">
            <a:avLst/>
          </a:prstGeom>
        </p:spPr>
      </p:pic>
    </p:spTree>
    <p:extLst>
      <p:ext uri="{BB962C8B-B14F-4D97-AF65-F5344CB8AC3E}">
        <p14:creationId xmlns:p14="http://schemas.microsoft.com/office/powerpoint/2010/main" val="707328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Saving a File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55</a:t>
            </a:fld>
            <a:endParaRPr lang="en-US" dirty="0"/>
          </a:p>
        </p:txBody>
      </p:sp>
      <p:pic>
        <p:nvPicPr>
          <p:cNvPr id="20" name="Picture 19">
            <a:extLst>
              <a:ext uri="{FF2B5EF4-FFF2-40B4-BE49-F238E27FC236}">
                <a16:creationId xmlns:a16="http://schemas.microsoft.com/office/drawing/2014/main" id="{68758257-3030-9447-B652-9C9DCA9E09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6966" y="2133600"/>
            <a:ext cx="7716644" cy="4337616"/>
          </a:xfrm>
          <a:prstGeom prst="rect">
            <a:avLst/>
          </a:prstGeom>
        </p:spPr>
      </p:pic>
      <p:sp>
        <p:nvSpPr>
          <p:cNvPr id="4" name="Rectangle 3">
            <a:extLst>
              <a:ext uri="{FF2B5EF4-FFF2-40B4-BE49-F238E27FC236}">
                <a16:creationId xmlns:a16="http://schemas.microsoft.com/office/drawing/2014/main" id="{739AB5FE-A397-3E4C-9753-5304C243D5AD}"/>
              </a:ext>
            </a:extLst>
          </p:cNvPr>
          <p:cNvSpPr/>
          <p:nvPr/>
        </p:nvSpPr>
        <p:spPr>
          <a:xfrm>
            <a:off x="2881745" y="2286000"/>
            <a:ext cx="346364" cy="36021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 name="Straight Arrow Connector 6">
            <a:extLst>
              <a:ext uri="{FF2B5EF4-FFF2-40B4-BE49-F238E27FC236}">
                <a16:creationId xmlns:a16="http://schemas.microsoft.com/office/drawing/2014/main" id="{B431B086-2AEE-BF49-9FC9-7EB6EF87A479}"/>
              </a:ext>
            </a:extLst>
          </p:cNvPr>
          <p:cNvCxnSpPr/>
          <p:nvPr/>
        </p:nvCxnSpPr>
        <p:spPr>
          <a:xfrm flipV="1">
            <a:off x="3061854" y="2743200"/>
            <a:ext cx="0" cy="803564"/>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9" name="Title 2">
            <a:extLst>
              <a:ext uri="{FF2B5EF4-FFF2-40B4-BE49-F238E27FC236}">
                <a16:creationId xmlns:a16="http://schemas.microsoft.com/office/drawing/2014/main" id="{89EDBDCF-09E0-72DD-7B36-7DD2CA02718C}"/>
              </a:ext>
            </a:extLst>
          </p:cNvPr>
          <p:cNvSpPr txBox="1">
            <a:spLocks/>
          </p:cNvSpPr>
          <p:nvPr/>
        </p:nvSpPr>
        <p:spPr bwMode="auto">
          <a:xfrm>
            <a:off x="457200" y="609600"/>
            <a:ext cx="8229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a:lstStyle>
          <a:p>
            <a:r>
              <a:rPr lang="en-US" dirty="0"/>
              <a:t>Saving and Closing Files </a:t>
            </a:r>
            <a:r>
              <a:rPr lang="en-US" sz="3200" dirty="0"/>
              <a:t>(continued)</a:t>
            </a:r>
            <a:endParaRPr lang="en-US" dirty="0"/>
          </a:p>
        </p:txBody>
      </p:sp>
    </p:spTree>
    <p:extLst>
      <p:ext uri="{BB962C8B-B14F-4D97-AF65-F5344CB8AC3E}">
        <p14:creationId xmlns:p14="http://schemas.microsoft.com/office/powerpoint/2010/main" val="556891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00200"/>
            <a:ext cx="8229600" cy="4324350"/>
          </a:xfrm>
        </p:spPr>
        <p:txBody>
          <a:bodyPr/>
          <a:lstStyle/>
          <a:p>
            <a:r>
              <a:rPr lang="en-US" b="1" dirty="0">
                <a:solidFill>
                  <a:schemeClr val="tx1"/>
                </a:solidFill>
              </a:rPr>
              <a:t>Saving a File</a:t>
            </a: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endParaRPr lang="en-US" b="1"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56</a:t>
            </a:fld>
            <a:endParaRPr lang="en-US" dirty="0"/>
          </a:p>
        </p:txBody>
      </p:sp>
      <p:pic>
        <p:nvPicPr>
          <p:cNvPr id="20" name="Picture 19">
            <a:extLst>
              <a:ext uri="{FF2B5EF4-FFF2-40B4-BE49-F238E27FC236}">
                <a16:creationId xmlns:a16="http://schemas.microsoft.com/office/drawing/2014/main" id="{68758257-3030-9447-B652-9C9DCA9E09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6966" y="2218920"/>
            <a:ext cx="7716644" cy="4337616"/>
          </a:xfrm>
          <a:prstGeom prst="rect">
            <a:avLst/>
          </a:prstGeom>
        </p:spPr>
      </p:pic>
      <p:sp>
        <p:nvSpPr>
          <p:cNvPr id="4" name="Rectangle 3">
            <a:extLst>
              <a:ext uri="{FF2B5EF4-FFF2-40B4-BE49-F238E27FC236}">
                <a16:creationId xmlns:a16="http://schemas.microsoft.com/office/drawing/2014/main" id="{739AB5FE-A397-3E4C-9753-5304C243D5AD}"/>
              </a:ext>
            </a:extLst>
          </p:cNvPr>
          <p:cNvSpPr/>
          <p:nvPr/>
        </p:nvSpPr>
        <p:spPr>
          <a:xfrm>
            <a:off x="2258290" y="2355273"/>
            <a:ext cx="761994" cy="36021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 name="Straight Arrow Connector 6">
            <a:extLst>
              <a:ext uri="{FF2B5EF4-FFF2-40B4-BE49-F238E27FC236}">
                <a16:creationId xmlns:a16="http://schemas.microsoft.com/office/drawing/2014/main" id="{B431B086-2AEE-BF49-9FC9-7EB6EF87A479}"/>
              </a:ext>
            </a:extLst>
          </p:cNvPr>
          <p:cNvCxnSpPr/>
          <p:nvPr/>
        </p:nvCxnSpPr>
        <p:spPr>
          <a:xfrm flipV="1">
            <a:off x="2632363" y="2715491"/>
            <a:ext cx="0" cy="803564"/>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9" name="Title 2">
            <a:extLst>
              <a:ext uri="{FF2B5EF4-FFF2-40B4-BE49-F238E27FC236}">
                <a16:creationId xmlns:a16="http://schemas.microsoft.com/office/drawing/2014/main" id="{F8883034-08EE-8B13-5D43-7C7D14067EC9}"/>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spTree>
    <p:extLst>
      <p:ext uri="{BB962C8B-B14F-4D97-AF65-F5344CB8AC3E}">
        <p14:creationId xmlns:p14="http://schemas.microsoft.com/office/powerpoint/2010/main" val="1160035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19250"/>
            <a:ext cx="8229600" cy="4324350"/>
          </a:xfrm>
        </p:spPr>
        <p:txBody>
          <a:bodyPr/>
          <a:lstStyle/>
          <a:p>
            <a:r>
              <a:rPr lang="en-US" b="1" dirty="0">
                <a:solidFill>
                  <a:schemeClr val="tx1"/>
                </a:solidFill>
              </a:rPr>
              <a:t>Saving a File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57</a:t>
            </a:fld>
            <a:endParaRPr lang="en-US" dirty="0"/>
          </a:p>
        </p:txBody>
      </p:sp>
      <p:pic>
        <p:nvPicPr>
          <p:cNvPr id="20" name="Picture 19">
            <a:extLst>
              <a:ext uri="{FF2B5EF4-FFF2-40B4-BE49-F238E27FC236}">
                <a16:creationId xmlns:a16="http://schemas.microsoft.com/office/drawing/2014/main" id="{68758257-3030-9447-B652-9C9DCA9E09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6966" y="2218920"/>
            <a:ext cx="7716644" cy="4337616"/>
          </a:xfrm>
          <a:prstGeom prst="rect">
            <a:avLst/>
          </a:prstGeom>
        </p:spPr>
      </p:pic>
      <p:sp>
        <p:nvSpPr>
          <p:cNvPr id="4" name="Rectangle 3">
            <a:extLst>
              <a:ext uri="{FF2B5EF4-FFF2-40B4-BE49-F238E27FC236}">
                <a16:creationId xmlns:a16="http://schemas.microsoft.com/office/drawing/2014/main" id="{739AB5FE-A397-3E4C-9753-5304C243D5AD}"/>
              </a:ext>
            </a:extLst>
          </p:cNvPr>
          <p:cNvSpPr/>
          <p:nvPr/>
        </p:nvSpPr>
        <p:spPr>
          <a:xfrm>
            <a:off x="3768435" y="2355273"/>
            <a:ext cx="1274620" cy="36021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5F769B22-884B-4E44-9ADC-97D167D8214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530946" y="3429001"/>
            <a:ext cx="4460981" cy="733714"/>
          </a:xfrm>
          <a:prstGeom prst="rect">
            <a:avLst/>
          </a:prstGeom>
        </p:spPr>
      </p:pic>
      <p:sp>
        <p:nvSpPr>
          <p:cNvPr id="10" name="Rectangle 9">
            <a:extLst>
              <a:ext uri="{FF2B5EF4-FFF2-40B4-BE49-F238E27FC236}">
                <a16:creationId xmlns:a16="http://schemas.microsoft.com/office/drawing/2014/main" id="{24F78A4D-40E9-CE4A-A609-C972BB5F1757}"/>
              </a:ext>
            </a:extLst>
          </p:cNvPr>
          <p:cNvSpPr/>
          <p:nvPr/>
        </p:nvSpPr>
        <p:spPr>
          <a:xfrm>
            <a:off x="2530946" y="3419998"/>
            <a:ext cx="4460980" cy="72251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a:extLst>
              <a:ext uri="{FF2B5EF4-FFF2-40B4-BE49-F238E27FC236}">
                <a16:creationId xmlns:a16="http://schemas.microsoft.com/office/drawing/2014/main" id="{9B2B12DB-5071-DA4B-BFBD-EC44FBFF6551}"/>
              </a:ext>
            </a:extLst>
          </p:cNvPr>
          <p:cNvCxnSpPr/>
          <p:nvPr/>
        </p:nvCxnSpPr>
        <p:spPr>
          <a:xfrm>
            <a:off x="4572000" y="2715491"/>
            <a:ext cx="0" cy="713508"/>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
        <p:nvSpPr>
          <p:cNvPr id="12" name="Title 2">
            <a:extLst>
              <a:ext uri="{FF2B5EF4-FFF2-40B4-BE49-F238E27FC236}">
                <a16:creationId xmlns:a16="http://schemas.microsoft.com/office/drawing/2014/main" id="{4C5A2872-170A-F9B0-2F0A-DC5138EE180E}"/>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spTree>
    <p:extLst>
      <p:ext uri="{BB962C8B-B14F-4D97-AF65-F5344CB8AC3E}">
        <p14:creationId xmlns:p14="http://schemas.microsoft.com/office/powerpoint/2010/main" val="3402420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Saving a File for the First Time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58</a:t>
            </a:fld>
            <a:endParaRPr lang="en-US" dirty="0"/>
          </a:p>
        </p:txBody>
      </p:sp>
      <p:pic>
        <p:nvPicPr>
          <p:cNvPr id="20" name="Picture 19">
            <a:extLst>
              <a:ext uri="{FF2B5EF4-FFF2-40B4-BE49-F238E27FC236}">
                <a16:creationId xmlns:a16="http://schemas.microsoft.com/office/drawing/2014/main" id="{68758257-3030-9447-B652-9C9DCA9E09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6966" y="2218920"/>
            <a:ext cx="7716644" cy="4337616"/>
          </a:xfrm>
          <a:prstGeom prst="rect">
            <a:avLst/>
          </a:prstGeom>
        </p:spPr>
      </p:pic>
      <p:sp>
        <p:nvSpPr>
          <p:cNvPr id="4" name="Rectangle 3">
            <a:extLst>
              <a:ext uri="{FF2B5EF4-FFF2-40B4-BE49-F238E27FC236}">
                <a16:creationId xmlns:a16="http://schemas.microsoft.com/office/drawing/2014/main" id="{739AB5FE-A397-3E4C-9753-5304C243D5AD}"/>
              </a:ext>
            </a:extLst>
          </p:cNvPr>
          <p:cNvSpPr/>
          <p:nvPr/>
        </p:nvSpPr>
        <p:spPr>
          <a:xfrm>
            <a:off x="2244435" y="2590800"/>
            <a:ext cx="332507"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 name="Straight Arrow Connector 11">
            <a:extLst>
              <a:ext uri="{FF2B5EF4-FFF2-40B4-BE49-F238E27FC236}">
                <a16:creationId xmlns:a16="http://schemas.microsoft.com/office/drawing/2014/main" id="{B6F59618-2DB1-CF49-BAD4-6D31E69DE4E6}"/>
              </a:ext>
            </a:extLst>
          </p:cNvPr>
          <p:cNvCxnSpPr/>
          <p:nvPr/>
        </p:nvCxnSpPr>
        <p:spPr>
          <a:xfrm flipV="1">
            <a:off x="2424545" y="3027218"/>
            <a:ext cx="0" cy="803564"/>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9" name="Title 2">
            <a:extLst>
              <a:ext uri="{FF2B5EF4-FFF2-40B4-BE49-F238E27FC236}">
                <a16:creationId xmlns:a16="http://schemas.microsoft.com/office/drawing/2014/main" id="{5198AE06-ED7F-540E-2507-25DBC0760115}"/>
              </a:ext>
            </a:extLst>
          </p:cNvPr>
          <p:cNvSpPr txBox="1">
            <a:spLocks/>
          </p:cNvSpPr>
          <p:nvPr/>
        </p:nvSpPr>
        <p:spPr bwMode="auto">
          <a:xfrm>
            <a:off x="457200" y="609600"/>
            <a:ext cx="8229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a:lstStyle>
          <a:p>
            <a:r>
              <a:rPr lang="en-US" dirty="0"/>
              <a:t>Saving and Closing Files </a:t>
            </a:r>
            <a:r>
              <a:rPr lang="en-US" sz="3200" dirty="0"/>
              <a:t>(continued)</a:t>
            </a:r>
            <a:endParaRPr lang="en-US" dirty="0"/>
          </a:p>
        </p:txBody>
      </p:sp>
    </p:spTree>
    <p:extLst>
      <p:ext uri="{BB962C8B-B14F-4D97-AF65-F5344CB8AC3E}">
        <p14:creationId xmlns:p14="http://schemas.microsoft.com/office/powerpoint/2010/main" val="1336332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Saving a File for the First Time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59</a:t>
            </a:fld>
            <a:endParaRPr lang="en-US" dirty="0"/>
          </a:p>
        </p:txBody>
      </p:sp>
      <p:pic>
        <p:nvPicPr>
          <p:cNvPr id="7" name="Picture 6">
            <a:extLst>
              <a:ext uri="{FF2B5EF4-FFF2-40B4-BE49-F238E27FC236}">
                <a16:creationId xmlns:a16="http://schemas.microsoft.com/office/drawing/2014/main" id="{66FF7803-0222-E14F-9719-B99FAB4C0E0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7062" y="2133600"/>
            <a:ext cx="7924800" cy="4454623"/>
          </a:xfrm>
          <a:prstGeom prst="rect">
            <a:avLst/>
          </a:prstGeom>
        </p:spPr>
      </p:pic>
      <p:sp>
        <p:nvSpPr>
          <p:cNvPr id="8" name="Rectangle 7">
            <a:extLst>
              <a:ext uri="{FF2B5EF4-FFF2-40B4-BE49-F238E27FC236}">
                <a16:creationId xmlns:a16="http://schemas.microsoft.com/office/drawing/2014/main" id="{4FEDD74C-95A4-1F4F-AA8E-892CAA5E4998}"/>
              </a:ext>
            </a:extLst>
          </p:cNvPr>
          <p:cNvSpPr/>
          <p:nvPr/>
        </p:nvSpPr>
        <p:spPr>
          <a:xfrm>
            <a:off x="2008909" y="4294907"/>
            <a:ext cx="831273" cy="29094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2">
            <a:extLst>
              <a:ext uri="{FF2B5EF4-FFF2-40B4-BE49-F238E27FC236}">
                <a16:creationId xmlns:a16="http://schemas.microsoft.com/office/drawing/2014/main" id="{0A2CF9BB-A0C2-ACCE-5808-8F06BB645E9E}"/>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spTree>
    <p:extLst>
      <p:ext uri="{BB962C8B-B14F-4D97-AF65-F5344CB8AC3E}">
        <p14:creationId xmlns:p14="http://schemas.microsoft.com/office/powerpoint/2010/main" val="3672214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709004"/>
            <a:ext cx="8229600" cy="1066800"/>
          </a:xfrm>
        </p:spPr>
        <p:txBody>
          <a:bodyPr/>
          <a:lstStyle/>
          <a:p>
            <a:r>
              <a:rPr lang="en-US" dirty="0"/>
              <a:t>Working from the Desktop</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6</a:t>
            </a:fld>
            <a:endParaRPr lang="en-US" dirty="0"/>
          </a:p>
        </p:txBody>
      </p:sp>
      <p:pic>
        <p:nvPicPr>
          <p:cNvPr id="6" name="Picture 5" descr="A screenshot of a computer&#10;&#10;Description automatically generated with medium confidence">
            <a:extLst>
              <a:ext uri="{FF2B5EF4-FFF2-40B4-BE49-F238E27FC236}">
                <a16:creationId xmlns:a16="http://schemas.microsoft.com/office/drawing/2014/main" id="{ADC75535-BAC3-024C-A62B-B8A9FCD03E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044" y="1765568"/>
            <a:ext cx="8010756" cy="4506050"/>
          </a:xfrm>
          <a:prstGeom prst="rect">
            <a:avLst/>
          </a:prstGeom>
        </p:spPr>
      </p:pic>
    </p:spTree>
    <p:extLst>
      <p:ext uri="{BB962C8B-B14F-4D97-AF65-F5344CB8AC3E}">
        <p14:creationId xmlns:p14="http://schemas.microsoft.com/office/powerpoint/2010/main" val="353023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3050"/>
            <a:ext cx="8229600" cy="4324350"/>
          </a:xfrm>
        </p:spPr>
        <p:txBody>
          <a:bodyPr/>
          <a:lstStyle/>
          <a:p>
            <a:r>
              <a:rPr lang="en-US" b="1" dirty="0">
                <a:solidFill>
                  <a:schemeClr val="tx1"/>
                </a:solidFill>
              </a:rPr>
              <a:t>Saving a File for the First Time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60</a:t>
            </a:fld>
            <a:endParaRPr lang="en-US" dirty="0"/>
          </a:p>
        </p:txBody>
      </p:sp>
      <p:pic>
        <p:nvPicPr>
          <p:cNvPr id="10" name="Picture 9">
            <a:extLst>
              <a:ext uri="{FF2B5EF4-FFF2-40B4-BE49-F238E27FC236}">
                <a16:creationId xmlns:a16="http://schemas.microsoft.com/office/drawing/2014/main" id="{D92B6BCE-B9AA-B24F-AD51-98CE6BBE07B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2063" y="2057400"/>
            <a:ext cx="8229600" cy="4625955"/>
          </a:xfrm>
          <a:prstGeom prst="rect">
            <a:avLst/>
          </a:prstGeom>
        </p:spPr>
      </p:pic>
      <p:sp>
        <p:nvSpPr>
          <p:cNvPr id="11" name="Rectangle 10">
            <a:extLst>
              <a:ext uri="{FF2B5EF4-FFF2-40B4-BE49-F238E27FC236}">
                <a16:creationId xmlns:a16="http://schemas.microsoft.com/office/drawing/2014/main" id="{3C337842-FBC0-CB45-9D20-D9D59FA2D0DD}"/>
              </a:ext>
            </a:extLst>
          </p:cNvPr>
          <p:cNvSpPr/>
          <p:nvPr/>
        </p:nvSpPr>
        <p:spPr>
          <a:xfrm>
            <a:off x="2951018" y="3574473"/>
            <a:ext cx="1842655" cy="1643703"/>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2">
            <a:extLst>
              <a:ext uri="{FF2B5EF4-FFF2-40B4-BE49-F238E27FC236}">
                <a16:creationId xmlns:a16="http://schemas.microsoft.com/office/drawing/2014/main" id="{811274EB-3950-7CF3-F292-D76ACD80B3DB}"/>
              </a:ext>
            </a:extLst>
          </p:cNvPr>
          <p:cNvSpPr txBox="1">
            <a:spLocks/>
          </p:cNvSpPr>
          <p:nvPr/>
        </p:nvSpPr>
        <p:spPr bwMode="auto">
          <a:xfrm>
            <a:off x="457200" y="609600"/>
            <a:ext cx="8229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a:lstStyle>
          <a:p>
            <a:r>
              <a:rPr lang="en-US" dirty="0"/>
              <a:t>Saving and Closing Files </a:t>
            </a:r>
            <a:r>
              <a:rPr lang="en-US" sz="3200" dirty="0"/>
              <a:t>(continued)</a:t>
            </a:r>
            <a:endParaRPr lang="en-US" dirty="0"/>
          </a:p>
        </p:txBody>
      </p:sp>
    </p:spTree>
    <p:extLst>
      <p:ext uri="{BB962C8B-B14F-4D97-AF65-F5344CB8AC3E}">
        <p14:creationId xmlns:p14="http://schemas.microsoft.com/office/powerpoint/2010/main" val="3368927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00200"/>
            <a:ext cx="8229600" cy="4324350"/>
          </a:xfrm>
        </p:spPr>
        <p:txBody>
          <a:bodyPr/>
          <a:lstStyle/>
          <a:p>
            <a:r>
              <a:rPr lang="en-US" b="1" dirty="0">
                <a:solidFill>
                  <a:schemeClr val="tx1"/>
                </a:solidFill>
              </a:rPr>
              <a:t>Saving a File for the First Time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61</a:t>
            </a:fld>
            <a:endParaRPr lang="en-US" dirty="0"/>
          </a:p>
        </p:txBody>
      </p:sp>
      <p:pic>
        <p:nvPicPr>
          <p:cNvPr id="10" name="Picture 9">
            <a:extLst>
              <a:ext uri="{FF2B5EF4-FFF2-40B4-BE49-F238E27FC236}">
                <a16:creationId xmlns:a16="http://schemas.microsoft.com/office/drawing/2014/main" id="{D92B6BCE-B9AA-B24F-AD51-98CE6BBE07B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 y="2079645"/>
            <a:ext cx="8229600" cy="4625955"/>
          </a:xfrm>
          <a:prstGeom prst="rect">
            <a:avLst/>
          </a:prstGeom>
        </p:spPr>
      </p:pic>
      <p:sp>
        <p:nvSpPr>
          <p:cNvPr id="11" name="Rectangle 10">
            <a:extLst>
              <a:ext uri="{FF2B5EF4-FFF2-40B4-BE49-F238E27FC236}">
                <a16:creationId xmlns:a16="http://schemas.microsoft.com/office/drawing/2014/main" id="{3C337842-FBC0-CB45-9D20-D9D59FA2D0DD}"/>
              </a:ext>
            </a:extLst>
          </p:cNvPr>
          <p:cNvSpPr/>
          <p:nvPr/>
        </p:nvSpPr>
        <p:spPr>
          <a:xfrm>
            <a:off x="4821383" y="3429001"/>
            <a:ext cx="2189018" cy="58881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2">
            <a:extLst>
              <a:ext uri="{FF2B5EF4-FFF2-40B4-BE49-F238E27FC236}">
                <a16:creationId xmlns:a16="http://schemas.microsoft.com/office/drawing/2014/main" id="{36520875-812B-A81C-3836-E26C615A7760}"/>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spTree>
    <p:extLst>
      <p:ext uri="{BB962C8B-B14F-4D97-AF65-F5344CB8AC3E}">
        <p14:creationId xmlns:p14="http://schemas.microsoft.com/office/powerpoint/2010/main" val="871004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76400"/>
            <a:ext cx="8229600" cy="4324350"/>
          </a:xfrm>
        </p:spPr>
        <p:txBody>
          <a:bodyPr/>
          <a:lstStyle/>
          <a:p>
            <a:r>
              <a:rPr lang="en-US" b="1" dirty="0">
                <a:solidFill>
                  <a:schemeClr val="tx1"/>
                </a:solidFill>
              </a:rPr>
              <a:t>Saving a File for the First Time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62</a:t>
            </a:fld>
            <a:endParaRPr lang="en-US" dirty="0"/>
          </a:p>
        </p:txBody>
      </p:sp>
      <p:pic>
        <p:nvPicPr>
          <p:cNvPr id="5" name="Picture 4">
            <a:extLst>
              <a:ext uri="{FF2B5EF4-FFF2-40B4-BE49-F238E27FC236}">
                <a16:creationId xmlns:a16="http://schemas.microsoft.com/office/drawing/2014/main" id="{6B50CA37-BA66-BE41-9882-C379847C1D3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5023" y="2209800"/>
            <a:ext cx="7924246" cy="4454312"/>
          </a:xfrm>
          <a:prstGeom prst="rect">
            <a:avLst/>
          </a:prstGeom>
        </p:spPr>
      </p:pic>
      <p:sp>
        <p:nvSpPr>
          <p:cNvPr id="8" name="Rectangle 7">
            <a:extLst>
              <a:ext uri="{FF2B5EF4-FFF2-40B4-BE49-F238E27FC236}">
                <a16:creationId xmlns:a16="http://schemas.microsoft.com/office/drawing/2014/main" id="{3C27026C-C340-0448-AB21-2A6DE1A40B1D}"/>
              </a:ext>
            </a:extLst>
          </p:cNvPr>
          <p:cNvSpPr/>
          <p:nvPr/>
        </p:nvSpPr>
        <p:spPr>
          <a:xfrm>
            <a:off x="4876801" y="3089565"/>
            <a:ext cx="2189018" cy="568036"/>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2">
            <a:extLst>
              <a:ext uri="{FF2B5EF4-FFF2-40B4-BE49-F238E27FC236}">
                <a16:creationId xmlns:a16="http://schemas.microsoft.com/office/drawing/2014/main" id="{49A1C77C-F397-0DC2-4E61-AF38081573D0}"/>
              </a:ext>
            </a:extLst>
          </p:cNvPr>
          <p:cNvSpPr txBox="1">
            <a:spLocks/>
          </p:cNvSpPr>
          <p:nvPr/>
        </p:nvSpPr>
        <p:spPr bwMode="auto">
          <a:xfrm>
            <a:off x="457200" y="609600"/>
            <a:ext cx="8229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a:lstStyle>
          <a:p>
            <a:r>
              <a:rPr lang="en-US" dirty="0"/>
              <a:t>Saving and Closing Files </a:t>
            </a:r>
            <a:r>
              <a:rPr lang="en-US" sz="3200" dirty="0"/>
              <a:t>(continued)</a:t>
            </a:r>
            <a:endParaRPr lang="en-US" dirty="0"/>
          </a:p>
        </p:txBody>
      </p:sp>
    </p:spTree>
    <p:extLst>
      <p:ext uri="{BB962C8B-B14F-4D97-AF65-F5344CB8AC3E}">
        <p14:creationId xmlns:p14="http://schemas.microsoft.com/office/powerpoint/2010/main" val="3611689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00200"/>
            <a:ext cx="8229600" cy="4324350"/>
          </a:xfrm>
        </p:spPr>
        <p:txBody>
          <a:bodyPr/>
          <a:lstStyle/>
          <a:p>
            <a:r>
              <a:rPr lang="en-US" b="1" dirty="0">
                <a:solidFill>
                  <a:schemeClr val="tx1"/>
                </a:solidFill>
              </a:rPr>
              <a:t>Saving a File to Another Location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63</a:t>
            </a:fld>
            <a:endParaRPr lang="en-US" dirty="0"/>
          </a:p>
        </p:txBody>
      </p:sp>
      <p:pic>
        <p:nvPicPr>
          <p:cNvPr id="10" name="Picture 9">
            <a:extLst>
              <a:ext uri="{FF2B5EF4-FFF2-40B4-BE49-F238E27FC236}">
                <a16:creationId xmlns:a16="http://schemas.microsoft.com/office/drawing/2014/main" id="{EB7AD138-A8B9-524D-99AB-BE01C558B5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208387"/>
            <a:ext cx="8050373" cy="4525209"/>
          </a:xfrm>
          <a:prstGeom prst="rect">
            <a:avLst/>
          </a:prstGeom>
        </p:spPr>
      </p:pic>
      <p:sp>
        <p:nvSpPr>
          <p:cNvPr id="8" name="Rectangle 7">
            <a:extLst>
              <a:ext uri="{FF2B5EF4-FFF2-40B4-BE49-F238E27FC236}">
                <a16:creationId xmlns:a16="http://schemas.microsoft.com/office/drawing/2014/main" id="{59299A1B-C033-A64D-A9FD-86FC736AD9CB}"/>
              </a:ext>
            </a:extLst>
          </p:cNvPr>
          <p:cNvSpPr/>
          <p:nvPr/>
        </p:nvSpPr>
        <p:spPr>
          <a:xfrm>
            <a:off x="2154621" y="4078014"/>
            <a:ext cx="872358" cy="283779"/>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2">
            <a:extLst>
              <a:ext uri="{FF2B5EF4-FFF2-40B4-BE49-F238E27FC236}">
                <a16:creationId xmlns:a16="http://schemas.microsoft.com/office/drawing/2014/main" id="{D73D044C-9D96-5894-C834-EEBD2B839D4C}"/>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spTree>
    <p:extLst>
      <p:ext uri="{BB962C8B-B14F-4D97-AF65-F5344CB8AC3E}">
        <p14:creationId xmlns:p14="http://schemas.microsoft.com/office/powerpoint/2010/main" val="3191109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00200"/>
            <a:ext cx="8229600" cy="4324350"/>
          </a:xfrm>
        </p:spPr>
        <p:txBody>
          <a:bodyPr/>
          <a:lstStyle/>
          <a:p>
            <a:r>
              <a:rPr lang="en-US" b="1" dirty="0">
                <a:solidFill>
                  <a:schemeClr val="tx1"/>
                </a:solidFill>
              </a:rPr>
              <a:t>Saving a File to Another Location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64</a:t>
            </a:fld>
            <a:endParaRPr lang="en-US" dirty="0"/>
          </a:p>
        </p:txBody>
      </p:sp>
      <p:pic>
        <p:nvPicPr>
          <p:cNvPr id="7" name="Picture 6">
            <a:extLst>
              <a:ext uri="{FF2B5EF4-FFF2-40B4-BE49-F238E27FC236}">
                <a16:creationId xmlns:a16="http://schemas.microsoft.com/office/drawing/2014/main" id="{4CC4D9E7-F57A-E143-9D9C-F3618BF5B9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7826" y="2133600"/>
            <a:ext cx="7694398" cy="4325112"/>
          </a:xfrm>
          <a:prstGeom prst="rect">
            <a:avLst/>
          </a:prstGeom>
        </p:spPr>
      </p:pic>
      <p:sp>
        <p:nvSpPr>
          <p:cNvPr id="8" name="Rectangle 7">
            <a:extLst>
              <a:ext uri="{FF2B5EF4-FFF2-40B4-BE49-F238E27FC236}">
                <a16:creationId xmlns:a16="http://schemas.microsoft.com/office/drawing/2014/main" id="{AF1237A7-8E93-CF4E-BAC6-69E406418799}"/>
              </a:ext>
            </a:extLst>
          </p:cNvPr>
          <p:cNvSpPr/>
          <p:nvPr/>
        </p:nvSpPr>
        <p:spPr>
          <a:xfrm>
            <a:off x="3182557" y="4159416"/>
            <a:ext cx="1492468" cy="283779"/>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2">
            <a:extLst>
              <a:ext uri="{FF2B5EF4-FFF2-40B4-BE49-F238E27FC236}">
                <a16:creationId xmlns:a16="http://schemas.microsoft.com/office/drawing/2014/main" id="{51574A50-1234-7B33-9846-227E15D765C3}"/>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spTree>
    <p:extLst>
      <p:ext uri="{BB962C8B-B14F-4D97-AF65-F5344CB8AC3E}">
        <p14:creationId xmlns:p14="http://schemas.microsoft.com/office/powerpoint/2010/main" val="1412584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Saving a File to Another Location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65</a:t>
            </a:fld>
            <a:endParaRPr lang="en-US" dirty="0"/>
          </a:p>
        </p:txBody>
      </p:sp>
      <p:pic>
        <p:nvPicPr>
          <p:cNvPr id="7" name="Picture 6">
            <a:extLst>
              <a:ext uri="{FF2B5EF4-FFF2-40B4-BE49-F238E27FC236}">
                <a16:creationId xmlns:a16="http://schemas.microsoft.com/office/drawing/2014/main" id="{757DD4D6-50D1-1041-9C49-300C6D468CA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88740" y="2188572"/>
            <a:ext cx="6966519" cy="4136028"/>
          </a:xfrm>
          <a:prstGeom prst="rect">
            <a:avLst/>
          </a:prstGeom>
        </p:spPr>
      </p:pic>
      <p:sp>
        <p:nvSpPr>
          <p:cNvPr id="8" name="Rectangle 7">
            <a:extLst>
              <a:ext uri="{FF2B5EF4-FFF2-40B4-BE49-F238E27FC236}">
                <a16:creationId xmlns:a16="http://schemas.microsoft.com/office/drawing/2014/main" id="{2EF5FABC-76D5-6549-BEE1-3F36A18B9DEF}"/>
              </a:ext>
            </a:extLst>
          </p:cNvPr>
          <p:cNvSpPr/>
          <p:nvPr/>
        </p:nvSpPr>
        <p:spPr>
          <a:xfrm>
            <a:off x="1201003" y="3330054"/>
            <a:ext cx="1119116" cy="27295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2">
            <a:extLst>
              <a:ext uri="{FF2B5EF4-FFF2-40B4-BE49-F238E27FC236}">
                <a16:creationId xmlns:a16="http://schemas.microsoft.com/office/drawing/2014/main" id="{385397C6-4A18-75AB-85A9-9EE80BF8BC7E}"/>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spTree>
    <p:extLst>
      <p:ext uri="{BB962C8B-B14F-4D97-AF65-F5344CB8AC3E}">
        <p14:creationId xmlns:p14="http://schemas.microsoft.com/office/powerpoint/2010/main" val="708307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Saving a File to Another Location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66</a:t>
            </a:fld>
            <a:endParaRPr lang="en-US" dirty="0"/>
          </a:p>
        </p:txBody>
      </p:sp>
      <p:pic>
        <p:nvPicPr>
          <p:cNvPr id="7" name="Picture 6">
            <a:extLst>
              <a:ext uri="{FF2B5EF4-FFF2-40B4-BE49-F238E27FC236}">
                <a16:creationId xmlns:a16="http://schemas.microsoft.com/office/drawing/2014/main" id="{757DD4D6-50D1-1041-9C49-300C6D468CA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88740" y="2188572"/>
            <a:ext cx="6966519" cy="4136028"/>
          </a:xfrm>
          <a:prstGeom prst="rect">
            <a:avLst/>
          </a:prstGeom>
        </p:spPr>
      </p:pic>
      <p:sp>
        <p:nvSpPr>
          <p:cNvPr id="8" name="Rectangle 7">
            <a:extLst>
              <a:ext uri="{FF2B5EF4-FFF2-40B4-BE49-F238E27FC236}">
                <a16:creationId xmlns:a16="http://schemas.microsoft.com/office/drawing/2014/main" id="{2EF5FABC-76D5-6549-BEE1-3F36A18B9DEF}"/>
              </a:ext>
            </a:extLst>
          </p:cNvPr>
          <p:cNvSpPr/>
          <p:nvPr/>
        </p:nvSpPr>
        <p:spPr>
          <a:xfrm>
            <a:off x="6196084" y="5964936"/>
            <a:ext cx="1119116" cy="27295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2">
            <a:extLst>
              <a:ext uri="{FF2B5EF4-FFF2-40B4-BE49-F238E27FC236}">
                <a16:creationId xmlns:a16="http://schemas.microsoft.com/office/drawing/2014/main" id="{3DB401AE-B899-ADBF-A03D-9CA4F0BE8769}"/>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spTree>
    <p:extLst>
      <p:ext uri="{BB962C8B-B14F-4D97-AF65-F5344CB8AC3E}">
        <p14:creationId xmlns:p14="http://schemas.microsoft.com/office/powerpoint/2010/main" val="4272996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Saving a File to Another Location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67</a:t>
            </a:fld>
            <a:endParaRPr lang="en-US" dirty="0"/>
          </a:p>
        </p:txBody>
      </p:sp>
      <p:pic>
        <p:nvPicPr>
          <p:cNvPr id="9" name="Picture 8">
            <a:extLst>
              <a:ext uri="{FF2B5EF4-FFF2-40B4-BE49-F238E27FC236}">
                <a16:creationId xmlns:a16="http://schemas.microsoft.com/office/drawing/2014/main" id="{9F1CFE21-BA1A-1F48-B0B5-28AAB10AA31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6966" y="2133600"/>
            <a:ext cx="7716644" cy="4337616"/>
          </a:xfrm>
          <a:prstGeom prst="rect">
            <a:avLst/>
          </a:prstGeom>
        </p:spPr>
      </p:pic>
      <p:sp>
        <p:nvSpPr>
          <p:cNvPr id="7" name="Title 2">
            <a:extLst>
              <a:ext uri="{FF2B5EF4-FFF2-40B4-BE49-F238E27FC236}">
                <a16:creationId xmlns:a16="http://schemas.microsoft.com/office/drawing/2014/main" id="{186E51A7-A2F9-42A0-C364-F3229AE31A2D}"/>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spTree>
    <p:extLst>
      <p:ext uri="{BB962C8B-B14F-4D97-AF65-F5344CB8AC3E}">
        <p14:creationId xmlns:p14="http://schemas.microsoft.com/office/powerpoint/2010/main" val="947844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3050"/>
            <a:ext cx="8229600" cy="4324350"/>
          </a:xfrm>
        </p:spPr>
        <p:txBody>
          <a:bodyPr/>
          <a:lstStyle/>
          <a:p>
            <a:r>
              <a:rPr lang="en-US" b="1" dirty="0">
                <a:solidFill>
                  <a:schemeClr val="tx1"/>
                </a:solidFill>
              </a:rPr>
              <a:t>Saving a File to Another Location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68</a:t>
            </a:fld>
            <a:endParaRPr lang="en-US" dirty="0"/>
          </a:p>
        </p:txBody>
      </p:sp>
      <p:pic>
        <p:nvPicPr>
          <p:cNvPr id="9" name="Picture 8">
            <a:extLst>
              <a:ext uri="{FF2B5EF4-FFF2-40B4-BE49-F238E27FC236}">
                <a16:creationId xmlns:a16="http://schemas.microsoft.com/office/drawing/2014/main" id="{9F1CFE21-BA1A-1F48-B0B5-28AAB10AA31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6966" y="2218920"/>
            <a:ext cx="7716644" cy="4337616"/>
          </a:xfrm>
          <a:prstGeom prst="rect">
            <a:avLst/>
          </a:prstGeom>
        </p:spPr>
      </p:pic>
      <p:sp>
        <p:nvSpPr>
          <p:cNvPr id="4" name="Rectangle 3">
            <a:extLst>
              <a:ext uri="{FF2B5EF4-FFF2-40B4-BE49-F238E27FC236}">
                <a16:creationId xmlns:a16="http://schemas.microsoft.com/office/drawing/2014/main" id="{7FA48C99-7C39-B64B-B39E-F29DF0347C9A}"/>
              </a:ext>
            </a:extLst>
          </p:cNvPr>
          <p:cNvSpPr/>
          <p:nvPr/>
        </p:nvSpPr>
        <p:spPr>
          <a:xfrm>
            <a:off x="7083188" y="2388358"/>
            <a:ext cx="300251" cy="25930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 name="Straight Arrow Connector 6">
            <a:extLst>
              <a:ext uri="{FF2B5EF4-FFF2-40B4-BE49-F238E27FC236}">
                <a16:creationId xmlns:a16="http://schemas.microsoft.com/office/drawing/2014/main" id="{1F443EE4-3065-4C46-99F6-0725593FE494}"/>
              </a:ext>
            </a:extLst>
          </p:cNvPr>
          <p:cNvCxnSpPr>
            <a:cxnSpLocks/>
          </p:cNvCxnSpPr>
          <p:nvPr/>
        </p:nvCxnSpPr>
        <p:spPr>
          <a:xfrm flipV="1">
            <a:off x="7246961" y="2770494"/>
            <a:ext cx="0" cy="590266"/>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10" name="Title 2">
            <a:extLst>
              <a:ext uri="{FF2B5EF4-FFF2-40B4-BE49-F238E27FC236}">
                <a16:creationId xmlns:a16="http://schemas.microsoft.com/office/drawing/2014/main" id="{91253A39-9DF7-8B8D-CBC7-DCEF5512D580}"/>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spTree>
    <p:extLst>
      <p:ext uri="{BB962C8B-B14F-4D97-AF65-F5344CB8AC3E}">
        <p14:creationId xmlns:p14="http://schemas.microsoft.com/office/powerpoint/2010/main" val="466543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00200"/>
            <a:ext cx="8229600" cy="4324350"/>
          </a:xfrm>
        </p:spPr>
        <p:txBody>
          <a:bodyPr/>
          <a:lstStyle/>
          <a:p>
            <a:r>
              <a:rPr lang="en-US" b="1" dirty="0">
                <a:solidFill>
                  <a:schemeClr val="tx1"/>
                </a:solidFill>
              </a:rPr>
              <a:t>Saving a File to Another Location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69</a:t>
            </a:fld>
            <a:endParaRPr lang="en-US" dirty="0"/>
          </a:p>
        </p:txBody>
      </p:sp>
      <p:pic>
        <p:nvPicPr>
          <p:cNvPr id="11" name="Picture 10">
            <a:extLst>
              <a:ext uri="{FF2B5EF4-FFF2-40B4-BE49-F238E27FC236}">
                <a16:creationId xmlns:a16="http://schemas.microsoft.com/office/drawing/2014/main" id="{B4DA7337-5F73-0E4D-852E-98DB5A8A727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339" y="2266810"/>
            <a:ext cx="7694397" cy="4325111"/>
          </a:xfrm>
          <a:prstGeom prst="rect">
            <a:avLst/>
          </a:prstGeom>
        </p:spPr>
      </p:pic>
      <p:sp>
        <p:nvSpPr>
          <p:cNvPr id="7" name="Title 2">
            <a:extLst>
              <a:ext uri="{FF2B5EF4-FFF2-40B4-BE49-F238E27FC236}">
                <a16:creationId xmlns:a16="http://schemas.microsoft.com/office/drawing/2014/main" id="{6DE4B9DF-ABFA-0920-B3E2-C46178CABFEC}"/>
              </a:ext>
            </a:extLst>
          </p:cNvPr>
          <p:cNvSpPr txBox="1">
            <a:spLocks/>
          </p:cNvSpPr>
          <p:nvPr/>
        </p:nvSpPr>
        <p:spPr bwMode="auto">
          <a:xfrm>
            <a:off x="457200" y="609600"/>
            <a:ext cx="8229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a:lstStyle>
          <a:p>
            <a:r>
              <a:rPr lang="en-US" dirty="0"/>
              <a:t>Saving and Closing Files</a:t>
            </a:r>
            <a:r>
              <a:rPr lang="en-US" sz="3200" dirty="0"/>
              <a:t> (continued)</a:t>
            </a:r>
            <a:endParaRPr lang="en-US" dirty="0"/>
          </a:p>
        </p:txBody>
      </p:sp>
    </p:spTree>
    <p:extLst>
      <p:ext uri="{BB962C8B-B14F-4D97-AF65-F5344CB8AC3E}">
        <p14:creationId xmlns:p14="http://schemas.microsoft.com/office/powerpoint/2010/main" val="415358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Working from the Desktop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7</a:t>
            </a:fld>
            <a:endParaRPr lang="en-US" dirty="0"/>
          </a:p>
        </p:txBody>
      </p:sp>
      <p:pic>
        <p:nvPicPr>
          <p:cNvPr id="5" name="Picture 4">
            <a:extLst>
              <a:ext uri="{FF2B5EF4-FFF2-40B4-BE49-F238E27FC236}">
                <a16:creationId xmlns:a16="http://schemas.microsoft.com/office/drawing/2014/main" id="{98EFC762-A6D2-2241-9129-31F897E8AA7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34789" y="1394848"/>
            <a:ext cx="6074422" cy="5163259"/>
          </a:xfrm>
          <a:prstGeom prst="rect">
            <a:avLst/>
          </a:prstGeom>
        </p:spPr>
      </p:pic>
    </p:spTree>
    <p:extLst>
      <p:ext uri="{BB962C8B-B14F-4D97-AF65-F5344CB8AC3E}">
        <p14:creationId xmlns:p14="http://schemas.microsoft.com/office/powerpoint/2010/main" val="1764710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n-US" sz="4800" dirty="0"/>
              <a:t>Activity #3</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70</a:t>
            </a:fld>
            <a:endParaRPr lang="en-US" dirty="0"/>
          </a:p>
        </p:txBody>
      </p:sp>
    </p:spTree>
    <p:extLst>
      <p:ext uri="{BB962C8B-B14F-4D97-AF65-F5344CB8AC3E}">
        <p14:creationId xmlns:p14="http://schemas.microsoft.com/office/powerpoint/2010/main" val="770968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981200"/>
            <a:ext cx="8229600" cy="4324350"/>
          </a:xfrm>
        </p:spPr>
        <p:txBody>
          <a:bodyPr>
            <a:normAutofit fontScale="62500" lnSpcReduction="20000"/>
          </a:bodyPr>
          <a:lstStyle/>
          <a:p>
            <a:pPr marL="82296" indent="0">
              <a:buNone/>
            </a:pPr>
            <a:r>
              <a:rPr lang="en-US" sz="3600" dirty="0">
                <a:solidFill>
                  <a:schemeClr val="tx1"/>
                </a:solidFill>
              </a:rPr>
              <a:t>Use the computer desktop to answer the following questions. </a:t>
            </a:r>
          </a:p>
          <a:p>
            <a:pPr marL="82296" indent="0">
              <a:buNone/>
            </a:pPr>
            <a:r>
              <a:rPr lang="en-US" sz="3600" dirty="0">
                <a:solidFill>
                  <a:schemeClr val="tx1"/>
                </a:solidFill>
              </a:rPr>
              <a:t>If you don’t have your own computer, follow along with the instructor. </a:t>
            </a:r>
          </a:p>
          <a:p>
            <a:pPr marL="82296" indent="0">
              <a:buNone/>
            </a:pPr>
            <a:r>
              <a:rPr lang="en-US" sz="3600" b="1" dirty="0">
                <a:solidFill>
                  <a:schemeClr val="tx1"/>
                </a:solidFill>
              </a:rPr>
              <a:t> </a:t>
            </a:r>
            <a:endParaRPr lang="en-US" sz="3600" dirty="0">
              <a:solidFill>
                <a:schemeClr val="tx1"/>
              </a:solidFill>
            </a:endParaRPr>
          </a:p>
          <a:p>
            <a:pPr marL="82296" lvl="0" indent="0">
              <a:buNone/>
            </a:pPr>
            <a:r>
              <a:rPr lang="en-US" sz="3600" dirty="0">
                <a:solidFill>
                  <a:schemeClr val="tx1"/>
                </a:solidFill>
              </a:rPr>
              <a:t>1. Open Microsoft Word.</a:t>
            </a:r>
            <a:br>
              <a:rPr lang="en-US" sz="3600" dirty="0">
                <a:solidFill>
                  <a:schemeClr val="tx1"/>
                </a:solidFill>
              </a:rPr>
            </a:br>
            <a:endParaRPr lang="en-US" sz="3600" dirty="0">
              <a:solidFill>
                <a:schemeClr val="tx1"/>
              </a:solidFill>
            </a:endParaRPr>
          </a:p>
          <a:p>
            <a:pPr marL="82296" lvl="0" indent="0">
              <a:buNone/>
            </a:pPr>
            <a:r>
              <a:rPr lang="en-US" sz="3600" dirty="0">
                <a:solidFill>
                  <a:schemeClr val="tx1"/>
                </a:solidFill>
              </a:rPr>
              <a:t>2. Type “Hello World” in the document.</a:t>
            </a:r>
            <a:br>
              <a:rPr lang="en-US" sz="3600" dirty="0">
                <a:solidFill>
                  <a:schemeClr val="tx1"/>
                </a:solidFill>
              </a:rPr>
            </a:br>
            <a:endParaRPr lang="en-US" sz="3600" dirty="0">
              <a:solidFill>
                <a:schemeClr val="tx1"/>
              </a:solidFill>
            </a:endParaRPr>
          </a:p>
          <a:p>
            <a:pPr marL="82296" lvl="0" indent="0">
              <a:buNone/>
            </a:pPr>
            <a:r>
              <a:rPr lang="en-US" sz="3600" dirty="0">
                <a:solidFill>
                  <a:schemeClr val="tx1"/>
                </a:solidFill>
              </a:rPr>
              <a:t>3. Save the document to the desktop. In the File name box, type “Hello” and click Save. </a:t>
            </a:r>
            <a:br>
              <a:rPr lang="en-US" sz="3600" dirty="0">
                <a:solidFill>
                  <a:schemeClr val="tx1"/>
                </a:solidFill>
              </a:rPr>
            </a:br>
            <a:endParaRPr lang="en-US" sz="3600" dirty="0">
              <a:solidFill>
                <a:schemeClr val="tx1"/>
              </a:solidFill>
            </a:endParaRPr>
          </a:p>
          <a:p>
            <a:pPr marL="82296" lvl="0" indent="0">
              <a:buNone/>
            </a:pPr>
            <a:r>
              <a:rPr lang="en-US" sz="3600" dirty="0">
                <a:solidFill>
                  <a:schemeClr val="tx1"/>
                </a:solidFill>
              </a:rPr>
              <a:t>4. Close the file.</a:t>
            </a:r>
          </a:p>
          <a:p>
            <a:pPr marL="82296" indent="0">
              <a:buNone/>
            </a:pP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Activity 3: Saving a File</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71</a:t>
            </a:fld>
            <a:endParaRPr lang="en-US" dirty="0"/>
          </a:p>
        </p:txBody>
      </p:sp>
    </p:spTree>
    <p:extLst>
      <p:ext uri="{BB962C8B-B14F-4D97-AF65-F5344CB8AC3E}">
        <p14:creationId xmlns:p14="http://schemas.microsoft.com/office/powerpoint/2010/main" val="468988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00200"/>
            <a:ext cx="8229600" cy="4324350"/>
          </a:xfrm>
        </p:spPr>
        <p:txBody>
          <a:bodyPr/>
          <a:lstStyle/>
          <a:p>
            <a:r>
              <a:rPr lang="en-US" b="1" dirty="0">
                <a:solidFill>
                  <a:schemeClr val="tx1"/>
                </a:solidFill>
              </a:rPr>
              <a:t>Recycle Bin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Deleting Files</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72</a:t>
            </a:fld>
            <a:endParaRPr lang="en-US" dirty="0"/>
          </a:p>
        </p:txBody>
      </p:sp>
      <p:grpSp>
        <p:nvGrpSpPr>
          <p:cNvPr id="15" name="Group 14">
            <a:extLst>
              <a:ext uri="{FF2B5EF4-FFF2-40B4-BE49-F238E27FC236}">
                <a16:creationId xmlns:a16="http://schemas.microsoft.com/office/drawing/2014/main" id="{8108545C-5B5A-6345-B0ED-3BCEC23A7A44}"/>
              </a:ext>
            </a:extLst>
          </p:cNvPr>
          <p:cNvGrpSpPr/>
          <p:nvPr/>
        </p:nvGrpSpPr>
        <p:grpSpPr>
          <a:xfrm>
            <a:off x="861339" y="2266810"/>
            <a:ext cx="7694397" cy="4325111"/>
            <a:chOff x="861339" y="2266810"/>
            <a:chExt cx="7694397" cy="4325111"/>
          </a:xfrm>
        </p:grpSpPr>
        <p:pic>
          <p:nvPicPr>
            <p:cNvPr id="7" name="Picture 6">
              <a:extLst>
                <a:ext uri="{FF2B5EF4-FFF2-40B4-BE49-F238E27FC236}">
                  <a16:creationId xmlns:a16="http://schemas.microsoft.com/office/drawing/2014/main" id="{E33F968E-A147-894E-A4BC-11F08E4F7C8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339" y="2266810"/>
              <a:ext cx="7694397" cy="4325111"/>
            </a:xfrm>
            <a:prstGeom prst="rect">
              <a:avLst/>
            </a:prstGeom>
          </p:spPr>
        </p:pic>
        <p:cxnSp>
          <p:nvCxnSpPr>
            <p:cNvPr id="14" name="Straight Connector 13">
              <a:extLst>
                <a:ext uri="{FF2B5EF4-FFF2-40B4-BE49-F238E27FC236}">
                  <a16:creationId xmlns:a16="http://schemas.microsoft.com/office/drawing/2014/main" id="{FF77D568-EDEA-A346-B58F-F1835BA6DD8C}"/>
                </a:ext>
              </a:extLst>
            </p:cNvPr>
            <p:cNvCxnSpPr/>
            <p:nvPr/>
          </p:nvCxnSpPr>
          <p:spPr>
            <a:xfrm>
              <a:off x="1364776" y="2620370"/>
              <a:ext cx="2108674" cy="808630"/>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grpSp>
      <p:pic>
        <p:nvPicPr>
          <p:cNvPr id="10" name="Picture 9">
            <a:extLst>
              <a:ext uri="{FF2B5EF4-FFF2-40B4-BE49-F238E27FC236}">
                <a16:creationId xmlns:a16="http://schemas.microsoft.com/office/drawing/2014/main" id="{E182756E-5496-4647-8CA6-1594D4DA48D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473452" y="3024685"/>
            <a:ext cx="2197100" cy="2438400"/>
          </a:xfrm>
          <a:prstGeom prst="rect">
            <a:avLst/>
          </a:prstGeom>
        </p:spPr>
      </p:pic>
      <p:sp>
        <p:nvSpPr>
          <p:cNvPr id="4" name="Rectangle 3">
            <a:extLst>
              <a:ext uri="{FF2B5EF4-FFF2-40B4-BE49-F238E27FC236}">
                <a16:creationId xmlns:a16="http://schemas.microsoft.com/office/drawing/2014/main" id="{AD9AB96B-53F7-E040-BA3B-71238D352306}"/>
              </a:ext>
            </a:extLst>
          </p:cNvPr>
          <p:cNvSpPr/>
          <p:nvPr/>
        </p:nvSpPr>
        <p:spPr>
          <a:xfrm>
            <a:off x="873457" y="2265528"/>
            <a:ext cx="491319" cy="532263"/>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0E1F6250-B21C-0041-9ABE-C2BA2B8E11C8}"/>
              </a:ext>
            </a:extLst>
          </p:cNvPr>
          <p:cNvSpPr/>
          <p:nvPr/>
        </p:nvSpPr>
        <p:spPr>
          <a:xfrm>
            <a:off x="3473450" y="3024685"/>
            <a:ext cx="2197102" cy="242077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4907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76400"/>
            <a:ext cx="8229600" cy="4324350"/>
          </a:xfrm>
        </p:spPr>
        <p:txBody>
          <a:bodyPr/>
          <a:lstStyle/>
          <a:p>
            <a:pPr marL="425196" indent="-342900"/>
            <a:r>
              <a:rPr lang="en-US" b="1" dirty="0">
                <a:solidFill>
                  <a:schemeClr val="tx1"/>
                </a:solidFill>
              </a:rPr>
              <a:t>Delete</a:t>
            </a:r>
            <a:r>
              <a:rPr lang="en-US" dirty="0">
                <a:solidFill>
                  <a:schemeClr val="tx1"/>
                </a:solidFill>
              </a:rPr>
              <a:t> </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73</a:t>
            </a:fld>
            <a:endParaRPr lang="en-US" dirty="0"/>
          </a:p>
        </p:txBody>
      </p:sp>
      <p:pic>
        <p:nvPicPr>
          <p:cNvPr id="7" name="Picture 6">
            <a:extLst>
              <a:ext uri="{FF2B5EF4-FFF2-40B4-BE49-F238E27FC236}">
                <a16:creationId xmlns:a16="http://schemas.microsoft.com/office/drawing/2014/main" id="{E33F968E-A147-894E-A4BC-11F08E4F7C8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339" y="2266810"/>
            <a:ext cx="7694397" cy="4325111"/>
          </a:xfrm>
          <a:prstGeom prst="rect">
            <a:avLst/>
          </a:prstGeom>
        </p:spPr>
      </p:pic>
      <p:sp>
        <p:nvSpPr>
          <p:cNvPr id="4" name="Rectangle 3">
            <a:extLst>
              <a:ext uri="{FF2B5EF4-FFF2-40B4-BE49-F238E27FC236}">
                <a16:creationId xmlns:a16="http://schemas.microsoft.com/office/drawing/2014/main" id="{AD9AB96B-53F7-E040-BA3B-71238D352306}"/>
              </a:ext>
            </a:extLst>
          </p:cNvPr>
          <p:cNvSpPr/>
          <p:nvPr/>
        </p:nvSpPr>
        <p:spPr>
          <a:xfrm>
            <a:off x="873457" y="2896737"/>
            <a:ext cx="491319" cy="634739"/>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35840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74</a:t>
            </a:fld>
            <a:endParaRPr lang="en-US" dirty="0"/>
          </a:p>
        </p:txBody>
      </p:sp>
      <p:pic>
        <p:nvPicPr>
          <p:cNvPr id="9" name="Picture 8">
            <a:extLst>
              <a:ext uri="{FF2B5EF4-FFF2-40B4-BE49-F238E27FC236}">
                <a16:creationId xmlns:a16="http://schemas.microsoft.com/office/drawing/2014/main" id="{FA9423D6-42C1-C048-A695-EDFAE74CA7C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 y="2019868"/>
            <a:ext cx="8274303" cy="4654296"/>
          </a:xfrm>
          <a:prstGeom prst="rect">
            <a:avLst/>
          </a:prstGeom>
        </p:spPr>
      </p:pic>
      <p:sp>
        <p:nvSpPr>
          <p:cNvPr id="10" name="Rectangle 9">
            <a:extLst>
              <a:ext uri="{FF2B5EF4-FFF2-40B4-BE49-F238E27FC236}">
                <a16:creationId xmlns:a16="http://schemas.microsoft.com/office/drawing/2014/main" id="{BB0F6F69-AF1A-CA40-86EA-B937F15296B1}"/>
              </a:ext>
            </a:extLst>
          </p:cNvPr>
          <p:cNvSpPr/>
          <p:nvPr/>
        </p:nvSpPr>
        <p:spPr>
          <a:xfrm>
            <a:off x="5841242" y="2910385"/>
            <a:ext cx="832514" cy="103723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 name="Straight Arrow Connector 11">
            <a:extLst>
              <a:ext uri="{FF2B5EF4-FFF2-40B4-BE49-F238E27FC236}">
                <a16:creationId xmlns:a16="http://schemas.microsoft.com/office/drawing/2014/main" id="{0B018823-12A1-CD41-98A5-1A4E3AB39EF8}"/>
              </a:ext>
            </a:extLst>
          </p:cNvPr>
          <p:cNvCxnSpPr/>
          <p:nvPr/>
        </p:nvCxnSpPr>
        <p:spPr>
          <a:xfrm flipH="1" flipV="1">
            <a:off x="873457" y="2265528"/>
            <a:ext cx="4954138" cy="1405720"/>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1012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75</a:t>
            </a:fld>
            <a:endParaRPr lang="en-US" dirty="0"/>
          </a:p>
        </p:txBody>
      </p:sp>
      <p:pic>
        <p:nvPicPr>
          <p:cNvPr id="9" name="Picture 8">
            <a:extLst>
              <a:ext uri="{FF2B5EF4-FFF2-40B4-BE49-F238E27FC236}">
                <a16:creationId xmlns:a16="http://schemas.microsoft.com/office/drawing/2014/main" id="{FA9423D6-42C1-C048-A695-EDFAE74CA7C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 y="2019869"/>
            <a:ext cx="8265992" cy="4649621"/>
          </a:xfrm>
          <a:prstGeom prst="rect">
            <a:avLst/>
          </a:prstGeom>
        </p:spPr>
      </p:pic>
      <p:sp>
        <p:nvSpPr>
          <p:cNvPr id="10" name="Rectangle 9">
            <a:extLst>
              <a:ext uri="{FF2B5EF4-FFF2-40B4-BE49-F238E27FC236}">
                <a16:creationId xmlns:a16="http://schemas.microsoft.com/office/drawing/2014/main" id="{BB0F6F69-AF1A-CA40-86EA-B937F15296B1}"/>
              </a:ext>
            </a:extLst>
          </p:cNvPr>
          <p:cNvSpPr/>
          <p:nvPr/>
        </p:nvSpPr>
        <p:spPr>
          <a:xfrm>
            <a:off x="3776347" y="2910385"/>
            <a:ext cx="832514" cy="103723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Graphic 3" descr="Cursor with solid fill">
            <a:extLst>
              <a:ext uri="{FF2B5EF4-FFF2-40B4-BE49-F238E27FC236}">
                <a16:creationId xmlns:a16="http://schemas.microsoft.com/office/drawing/2014/main" id="{18F95654-1CE5-7C4D-BFAA-8B888D22CAC4}"/>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257431" y="3650449"/>
            <a:ext cx="702860" cy="702860"/>
          </a:xfrm>
          <a:prstGeom prst="rect">
            <a:avLst/>
          </a:prstGeom>
        </p:spPr>
      </p:pic>
    </p:spTree>
    <p:extLst>
      <p:ext uri="{BB962C8B-B14F-4D97-AF65-F5344CB8AC3E}">
        <p14:creationId xmlns:p14="http://schemas.microsoft.com/office/powerpoint/2010/main" val="3783952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76</a:t>
            </a:fld>
            <a:endParaRPr lang="en-US" dirty="0"/>
          </a:p>
        </p:txBody>
      </p:sp>
      <p:pic>
        <p:nvPicPr>
          <p:cNvPr id="5" name="Picture 4">
            <a:extLst>
              <a:ext uri="{FF2B5EF4-FFF2-40B4-BE49-F238E27FC236}">
                <a16:creationId xmlns:a16="http://schemas.microsoft.com/office/drawing/2014/main" id="{22E3C9E0-0AEA-5346-AC69-6CB380E5C5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 y="2183641"/>
            <a:ext cx="8054523" cy="2911881"/>
          </a:xfrm>
          <a:prstGeom prst="rect">
            <a:avLst/>
          </a:prstGeom>
        </p:spPr>
      </p:pic>
      <p:sp>
        <p:nvSpPr>
          <p:cNvPr id="10" name="Rectangle 9">
            <a:extLst>
              <a:ext uri="{FF2B5EF4-FFF2-40B4-BE49-F238E27FC236}">
                <a16:creationId xmlns:a16="http://schemas.microsoft.com/office/drawing/2014/main" id="{BB0F6F69-AF1A-CA40-86EA-B937F15296B1}"/>
              </a:ext>
            </a:extLst>
          </p:cNvPr>
          <p:cNvSpPr/>
          <p:nvPr/>
        </p:nvSpPr>
        <p:spPr>
          <a:xfrm>
            <a:off x="7055892" y="2470244"/>
            <a:ext cx="1269241" cy="491319"/>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32662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77</a:t>
            </a:fld>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C9DC1CB5-A171-174B-B838-F8DECF9E4D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600200"/>
            <a:ext cx="8363429" cy="4746811"/>
          </a:xfrm>
          <a:prstGeom prst="rect">
            <a:avLst/>
          </a:prstGeom>
        </p:spPr>
      </p:pic>
    </p:spTree>
    <p:extLst>
      <p:ext uri="{BB962C8B-B14F-4D97-AF65-F5344CB8AC3E}">
        <p14:creationId xmlns:p14="http://schemas.microsoft.com/office/powerpoint/2010/main" val="703699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Recycle Bin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78</a:t>
            </a:fld>
            <a:endParaRPr lang="en-US" dirty="0"/>
          </a:p>
        </p:txBody>
      </p:sp>
      <p:grpSp>
        <p:nvGrpSpPr>
          <p:cNvPr id="15" name="Group 14">
            <a:extLst>
              <a:ext uri="{FF2B5EF4-FFF2-40B4-BE49-F238E27FC236}">
                <a16:creationId xmlns:a16="http://schemas.microsoft.com/office/drawing/2014/main" id="{8108545C-5B5A-6345-B0ED-3BCEC23A7A44}"/>
              </a:ext>
            </a:extLst>
          </p:cNvPr>
          <p:cNvGrpSpPr/>
          <p:nvPr/>
        </p:nvGrpSpPr>
        <p:grpSpPr>
          <a:xfrm>
            <a:off x="861339" y="2266810"/>
            <a:ext cx="7694397" cy="4325111"/>
            <a:chOff x="861339" y="2266810"/>
            <a:chExt cx="7694397" cy="4325111"/>
          </a:xfrm>
        </p:grpSpPr>
        <p:pic>
          <p:nvPicPr>
            <p:cNvPr id="7" name="Picture 6">
              <a:extLst>
                <a:ext uri="{FF2B5EF4-FFF2-40B4-BE49-F238E27FC236}">
                  <a16:creationId xmlns:a16="http://schemas.microsoft.com/office/drawing/2014/main" id="{E33F968E-A147-894E-A4BC-11F08E4F7C8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339" y="2266810"/>
              <a:ext cx="7694397" cy="4325111"/>
            </a:xfrm>
            <a:prstGeom prst="rect">
              <a:avLst/>
            </a:prstGeom>
          </p:spPr>
        </p:pic>
        <p:cxnSp>
          <p:nvCxnSpPr>
            <p:cNvPr id="14" name="Straight Connector 13">
              <a:extLst>
                <a:ext uri="{FF2B5EF4-FFF2-40B4-BE49-F238E27FC236}">
                  <a16:creationId xmlns:a16="http://schemas.microsoft.com/office/drawing/2014/main" id="{FF77D568-EDEA-A346-B58F-F1835BA6DD8C}"/>
                </a:ext>
              </a:extLst>
            </p:cNvPr>
            <p:cNvCxnSpPr/>
            <p:nvPr/>
          </p:nvCxnSpPr>
          <p:spPr>
            <a:xfrm>
              <a:off x="1364776" y="2620370"/>
              <a:ext cx="2108674" cy="808630"/>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grpSp>
      <p:sp>
        <p:nvSpPr>
          <p:cNvPr id="4" name="Rectangle 3">
            <a:extLst>
              <a:ext uri="{FF2B5EF4-FFF2-40B4-BE49-F238E27FC236}">
                <a16:creationId xmlns:a16="http://schemas.microsoft.com/office/drawing/2014/main" id="{AD9AB96B-53F7-E040-BA3B-71238D352306}"/>
              </a:ext>
            </a:extLst>
          </p:cNvPr>
          <p:cNvSpPr/>
          <p:nvPr/>
        </p:nvSpPr>
        <p:spPr>
          <a:xfrm>
            <a:off x="873457" y="2265528"/>
            <a:ext cx="491319" cy="532263"/>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0E1F6250-B21C-0041-9ABE-C2BA2B8E11C8}"/>
              </a:ext>
            </a:extLst>
          </p:cNvPr>
          <p:cNvSpPr/>
          <p:nvPr/>
        </p:nvSpPr>
        <p:spPr>
          <a:xfrm>
            <a:off x="3473450" y="3024685"/>
            <a:ext cx="2197102" cy="242077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A picture containing text&#10;&#10;Description automatically generated">
            <a:extLst>
              <a:ext uri="{FF2B5EF4-FFF2-40B4-BE49-F238E27FC236}">
                <a16:creationId xmlns:a16="http://schemas.microsoft.com/office/drawing/2014/main" id="{F80402A2-BCD6-1443-900A-72966A4EEB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13791" y="3078606"/>
            <a:ext cx="2108674" cy="2303922"/>
          </a:xfrm>
          <a:prstGeom prst="rect">
            <a:avLst/>
          </a:prstGeom>
        </p:spPr>
      </p:pic>
    </p:spTree>
    <p:extLst>
      <p:ext uri="{BB962C8B-B14F-4D97-AF65-F5344CB8AC3E}">
        <p14:creationId xmlns:p14="http://schemas.microsoft.com/office/powerpoint/2010/main" val="728610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79</a:t>
            </a:fld>
            <a:endParaRPr lang="en-US" dirty="0"/>
          </a:p>
        </p:txBody>
      </p:sp>
      <p:grpSp>
        <p:nvGrpSpPr>
          <p:cNvPr id="2" name="Group 1">
            <a:extLst>
              <a:ext uri="{FF2B5EF4-FFF2-40B4-BE49-F238E27FC236}">
                <a16:creationId xmlns:a16="http://schemas.microsoft.com/office/drawing/2014/main" id="{037A9B21-5D7D-81DF-A6D0-2A1FB863D60F}"/>
              </a:ext>
            </a:extLst>
          </p:cNvPr>
          <p:cNvGrpSpPr/>
          <p:nvPr/>
        </p:nvGrpSpPr>
        <p:grpSpPr>
          <a:xfrm>
            <a:off x="861339" y="1828800"/>
            <a:ext cx="7694397" cy="4325111"/>
            <a:chOff x="861339" y="1828800"/>
            <a:chExt cx="7694397" cy="4325111"/>
          </a:xfrm>
        </p:grpSpPr>
        <p:pic>
          <p:nvPicPr>
            <p:cNvPr id="4" name="Picture 3">
              <a:extLst>
                <a:ext uri="{FF2B5EF4-FFF2-40B4-BE49-F238E27FC236}">
                  <a16:creationId xmlns:a16="http://schemas.microsoft.com/office/drawing/2014/main" id="{D1B54EC0-392E-DB42-9A4F-B58C2405975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339" y="1828800"/>
              <a:ext cx="7694397" cy="4325111"/>
            </a:xfrm>
            <a:prstGeom prst="rect">
              <a:avLst/>
            </a:prstGeom>
          </p:spPr>
        </p:pic>
        <p:pic>
          <p:nvPicPr>
            <p:cNvPr id="8" name="Picture 7">
              <a:extLst>
                <a:ext uri="{FF2B5EF4-FFF2-40B4-BE49-F238E27FC236}">
                  <a16:creationId xmlns:a16="http://schemas.microsoft.com/office/drawing/2014/main" id="{5FE86C0A-79DF-3644-BA89-A59B0CFD624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14467" y="2438400"/>
              <a:ext cx="5188140" cy="2826060"/>
            </a:xfrm>
            <a:prstGeom prst="rect">
              <a:avLst/>
            </a:prstGeom>
          </p:spPr>
        </p:pic>
      </p:grpSp>
    </p:spTree>
    <p:extLst>
      <p:ext uri="{BB962C8B-B14F-4D97-AF65-F5344CB8AC3E}">
        <p14:creationId xmlns:p14="http://schemas.microsoft.com/office/powerpoint/2010/main" val="3887317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Taskbar: </a:t>
            </a:r>
            <a:r>
              <a:rPr lang="en-US" dirty="0">
                <a:solidFill>
                  <a:schemeClr val="tx1"/>
                </a:solidFill>
              </a:rPr>
              <a:t>Located at the bottom of the screen, it includes shortcut icons for commonly used applications  </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8</a:t>
            </a:fld>
            <a:endParaRPr lang="en-US" dirty="0"/>
          </a:p>
        </p:txBody>
      </p:sp>
      <p:grpSp>
        <p:nvGrpSpPr>
          <p:cNvPr id="10" name="Group 9">
            <a:extLst>
              <a:ext uri="{FF2B5EF4-FFF2-40B4-BE49-F238E27FC236}">
                <a16:creationId xmlns:a16="http://schemas.microsoft.com/office/drawing/2014/main" id="{92A817AD-BEB2-C04A-9FE0-78BC4F47B3E5}"/>
              </a:ext>
            </a:extLst>
          </p:cNvPr>
          <p:cNvGrpSpPr/>
          <p:nvPr/>
        </p:nvGrpSpPr>
        <p:grpSpPr>
          <a:xfrm>
            <a:off x="814792" y="2514600"/>
            <a:ext cx="7514416" cy="4226859"/>
            <a:chOff x="906718" y="2202120"/>
            <a:chExt cx="7514416" cy="4226859"/>
          </a:xfrm>
        </p:grpSpPr>
        <p:pic>
          <p:nvPicPr>
            <p:cNvPr id="11" name="Picture 10" descr="A screenshot of a computer&#10;&#10;Description automatically generated with medium confidence">
              <a:extLst>
                <a:ext uri="{FF2B5EF4-FFF2-40B4-BE49-F238E27FC236}">
                  <a16:creationId xmlns:a16="http://schemas.microsoft.com/office/drawing/2014/main" id="{C3D12E18-65E2-F14C-A08F-BE2F9D4B8C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6718" y="2202120"/>
              <a:ext cx="7514416" cy="4226859"/>
            </a:xfrm>
            <a:prstGeom prst="rect">
              <a:avLst/>
            </a:prstGeom>
          </p:spPr>
        </p:pic>
        <p:sp>
          <p:nvSpPr>
            <p:cNvPr id="12" name="Rectangle 11">
              <a:extLst>
                <a:ext uri="{FF2B5EF4-FFF2-40B4-BE49-F238E27FC236}">
                  <a16:creationId xmlns:a16="http://schemas.microsoft.com/office/drawing/2014/main" id="{B917C11A-1F81-4143-984A-418EF6B3B3F1}"/>
                </a:ext>
              </a:extLst>
            </p:cNvPr>
            <p:cNvSpPr/>
            <p:nvPr/>
          </p:nvSpPr>
          <p:spPr>
            <a:xfrm>
              <a:off x="906718" y="6132665"/>
              <a:ext cx="7514416" cy="29631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324884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80</a:t>
            </a:fld>
            <a:endParaRPr lang="en-US" dirty="0"/>
          </a:p>
        </p:txBody>
      </p:sp>
      <p:grpSp>
        <p:nvGrpSpPr>
          <p:cNvPr id="9" name="Group 8">
            <a:extLst>
              <a:ext uri="{FF2B5EF4-FFF2-40B4-BE49-F238E27FC236}">
                <a16:creationId xmlns:a16="http://schemas.microsoft.com/office/drawing/2014/main" id="{47510499-74AF-0071-116B-DA86568BFDD3}"/>
              </a:ext>
            </a:extLst>
          </p:cNvPr>
          <p:cNvGrpSpPr/>
          <p:nvPr/>
        </p:nvGrpSpPr>
        <p:grpSpPr>
          <a:xfrm>
            <a:off x="860641" y="2117141"/>
            <a:ext cx="7694397" cy="4325111"/>
            <a:chOff x="860641" y="2117141"/>
            <a:chExt cx="7694397" cy="4325111"/>
          </a:xfrm>
        </p:grpSpPr>
        <p:grpSp>
          <p:nvGrpSpPr>
            <p:cNvPr id="5" name="Group 4">
              <a:extLst>
                <a:ext uri="{FF2B5EF4-FFF2-40B4-BE49-F238E27FC236}">
                  <a16:creationId xmlns:a16="http://schemas.microsoft.com/office/drawing/2014/main" id="{4C9B4A06-C615-BD6E-70A3-5EA2003A6EB3}"/>
                </a:ext>
              </a:extLst>
            </p:cNvPr>
            <p:cNvGrpSpPr/>
            <p:nvPr/>
          </p:nvGrpSpPr>
          <p:grpSpPr>
            <a:xfrm>
              <a:off x="860641" y="2117141"/>
              <a:ext cx="7694397" cy="4325111"/>
              <a:chOff x="860641" y="2117141"/>
              <a:chExt cx="7694397" cy="4325111"/>
            </a:xfrm>
          </p:grpSpPr>
          <p:pic>
            <p:nvPicPr>
              <p:cNvPr id="4" name="Picture 3">
                <a:extLst>
                  <a:ext uri="{FF2B5EF4-FFF2-40B4-BE49-F238E27FC236}">
                    <a16:creationId xmlns:a16="http://schemas.microsoft.com/office/drawing/2014/main" id="{D1B54EC0-392E-DB42-9A4F-B58C2405975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0641" y="2117141"/>
                <a:ext cx="7694397" cy="4325111"/>
              </a:xfrm>
              <a:prstGeom prst="rect">
                <a:avLst/>
              </a:prstGeom>
            </p:spPr>
          </p:pic>
          <p:pic>
            <p:nvPicPr>
              <p:cNvPr id="8" name="Picture 7">
                <a:extLst>
                  <a:ext uri="{FF2B5EF4-FFF2-40B4-BE49-F238E27FC236}">
                    <a16:creationId xmlns:a16="http://schemas.microsoft.com/office/drawing/2014/main" id="{5FE86C0A-79DF-3644-BA89-A59B0CFD624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14467" y="2866667"/>
                <a:ext cx="5188140" cy="2826060"/>
              </a:xfrm>
              <a:prstGeom prst="rect">
                <a:avLst/>
              </a:prstGeom>
            </p:spPr>
          </p:pic>
        </p:grpSp>
        <p:sp>
          <p:nvSpPr>
            <p:cNvPr id="2" name="Rectangle 1">
              <a:extLst>
                <a:ext uri="{FF2B5EF4-FFF2-40B4-BE49-F238E27FC236}">
                  <a16:creationId xmlns:a16="http://schemas.microsoft.com/office/drawing/2014/main" id="{6F12A3EC-343F-AB44-8D5F-30185A9A339F}"/>
                </a:ext>
              </a:extLst>
            </p:cNvPr>
            <p:cNvSpPr/>
            <p:nvPr/>
          </p:nvSpPr>
          <p:spPr>
            <a:xfrm>
              <a:off x="3903260" y="3429000"/>
              <a:ext cx="668740" cy="97922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 name="Straight Arrow Connector 6">
              <a:extLst>
                <a:ext uri="{FF2B5EF4-FFF2-40B4-BE49-F238E27FC236}">
                  <a16:creationId xmlns:a16="http://schemas.microsoft.com/office/drawing/2014/main" id="{B32757C9-0208-3E4E-87C0-EF3E6B6172C7}"/>
                </a:ext>
              </a:extLst>
            </p:cNvPr>
            <p:cNvCxnSpPr>
              <a:cxnSpLocks/>
            </p:cNvCxnSpPr>
            <p:nvPr/>
          </p:nvCxnSpPr>
          <p:spPr>
            <a:xfrm flipH="1" flipV="1">
              <a:off x="1514901" y="3780430"/>
              <a:ext cx="2388359" cy="312754"/>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43401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81</a:t>
            </a:fld>
            <a:endParaRPr lang="en-US" dirty="0"/>
          </a:p>
        </p:txBody>
      </p:sp>
      <p:grpSp>
        <p:nvGrpSpPr>
          <p:cNvPr id="11" name="Group 10">
            <a:extLst>
              <a:ext uri="{FF2B5EF4-FFF2-40B4-BE49-F238E27FC236}">
                <a16:creationId xmlns:a16="http://schemas.microsoft.com/office/drawing/2014/main" id="{57F5975C-3861-FE4B-A8DD-4D0FFCDD49DE}"/>
              </a:ext>
            </a:extLst>
          </p:cNvPr>
          <p:cNvGrpSpPr/>
          <p:nvPr/>
        </p:nvGrpSpPr>
        <p:grpSpPr>
          <a:xfrm>
            <a:off x="861339" y="1765568"/>
            <a:ext cx="7694397" cy="4325111"/>
            <a:chOff x="861339" y="1765568"/>
            <a:chExt cx="7694397" cy="4325111"/>
          </a:xfrm>
        </p:grpSpPr>
        <p:pic>
          <p:nvPicPr>
            <p:cNvPr id="9" name="Picture 8">
              <a:extLst>
                <a:ext uri="{FF2B5EF4-FFF2-40B4-BE49-F238E27FC236}">
                  <a16:creationId xmlns:a16="http://schemas.microsoft.com/office/drawing/2014/main" id="{95FDF332-B445-964A-AE5D-9D4AE2C169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339" y="1765568"/>
              <a:ext cx="7694397" cy="4325111"/>
            </a:xfrm>
            <a:prstGeom prst="rect">
              <a:avLst/>
            </a:prstGeom>
          </p:spPr>
        </p:pic>
        <p:pic>
          <p:nvPicPr>
            <p:cNvPr id="10" name="Picture 9">
              <a:extLst>
                <a:ext uri="{FF2B5EF4-FFF2-40B4-BE49-F238E27FC236}">
                  <a16:creationId xmlns:a16="http://schemas.microsoft.com/office/drawing/2014/main" id="{21D6B473-E590-CD45-A7AC-2BF5EB7B611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61339" y="2873829"/>
              <a:ext cx="1318809" cy="863221"/>
            </a:xfrm>
            <a:prstGeom prst="rect">
              <a:avLst/>
            </a:prstGeom>
          </p:spPr>
        </p:pic>
      </p:grpSp>
    </p:spTree>
    <p:extLst>
      <p:ext uri="{BB962C8B-B14F-4D97-AF65-F5344CB8AC3E}">
        <p14:creationId xmlns:p14="http://schemas.microsoft.com/office/powerpoint/2010/main" val="827115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82</a:t>
            </a:fld>
            <a:endParaRPr lang="en-US" dirty="0"/>
          </a:p>
        </p:txBody>
      </p:sp>
      <p:grpSp>
        <p:nvGrpSpPr>
          <p:cNvPr id="11" name="Group 10">
            <a:extLst>
              <a:ext uri="{FF2B5EF4-FFF2-40B4-BE49-F238E27FC236}">
                <a16:creationId xmlns:a16="http://schemas.microsoft.com/office/drawing/2014/main" id="{57F5975C-3861-FE4B-A8DD-4D0FFCDD49DE}"/>
              </a:ext>
            </a:extLst>
          </p:cNvPr>
          <p:cNvGrpSpPr/>
          <p:nvPr/>
        </p:nvGrpSpPr>
        <p:grpSpPr>
          <a:xfrm>
            <a:off x="861339" y="1765568"/>
            <a:ext cx="7694397" cy="4325111"/>
            <a:chOff x="861339" y="1765568"/>
            <a:chExt cx="7694397" cy="4325111"/>
          </a:xfrm>
        </p:grpSpPr>
        <p:pic>
          <p:nvPicPr>
            <p:cNvPr id="9" name="Picture 8">
              <a:extLst>
                <a:ext uri="{FF2B5EF4-FFF2-40B4-BE49-F238E27FC236}">
                  <a16:creationId xmlns:a16="http://schemas.microsoft.com/office/drawing/2014/main" id="{95FDF332-B445-964A-AE5D-9D4AE2C169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339" y="1765568"/>
              <a:ext cx="7694397" cy="4325111"/>
            </a:xfrm>
            <a:prstGeom prst="rect">
              <a:avLst/>
            </a:prstGeom>
          </p:spPr>
        </p:pic>
        <p:pic>
          <p:nvPicPr>
            <p:cNvPr id="10" name="Picture 9">
              <a:extLst>
                <a:ext uri="{FF2B5EF4-FFF2-40B4-BE49-F238E27FC236}">
                  <a16:creationId xmlns:a16="http://schemas.microsoft.com/office/drawing/2014/main" id="{21D6B473-E590-CD45-A7AC-2BF5EB7B611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61339" y="2873829"/>
              <a:ext cx="1318809" cy="863221"/>
            </a:xfrm>
            <a:prstGeom prst="rect">
              <a:avLst/>
            </a:prstGeom>
          </p:spPr>
        </p:pic>
      </p:grpSp>
      <p:sp>
        <p:nvSpPr>
          <p:cNvPr id="12" name="Rectangle 11">
            <a:extLst>
              <a:ext uri="{FF2B5EF4-FFF2-40B4-BE49-F238E27FC236}">
                <a16:creationId xmlns:a16="http://schemas.microsoft.com/office/drawing/2014/main" id="{1405263D-586B-2944-B6A1-9884F9BD4A8C}"/>
              </a:ext>
            </a:extLst>
          </p:cNvPr>
          <p:cNvSpPr/>
          <p:nvPr/>
        </p:nvSpPr>
        <p:spPr>
          <a:xfrm>
            <a:off x="861339" y="1765568"/>
            <a:ext cx="668740" cy="55109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t>
            </a:r>
          </a:p>
        </p:txBody>
      </p:sp>
      <p:sp>
        <p:nvSpPr>
          <p:cNvPr id="15" name="Rectangle 14">
            <a:extLst>
              <a:ext uri="{FF2B5EF4-FFF2-40B4-BE49-F238E27FC236}">
                <a16:creationId xmlns:a16="http://schemas.microsoft.com/office/drawing/2014/main" id="{A473DD2B-9F18-B74E-8672-EE76631B173C}"/>
              </a:ext>
            </a:extLst>
          </p:cNvPr>
          <p:cNvSpPr/>
          <p:nvPr/>
        </p:nvSpPr>
        <p:spPr>
          <a:xfrm>
            <a:off x="1311383" y="2942382"/>
            <a:ext cx="668740" cy="86322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6" name="Straight Arrow Connector 15">
            <a:extLst>
              <a:ext uri="{FF2B5EF4-FFF2-40B4-BE49-F238E27FC236}">
                <a16:creationId xmlns:a16="http://schemas.microsoft.com/office/drawing/2014/main" id="{0027B6D7-F03B-7C4C-8EE7-B5E7714128E8}"/>
              </a:ext>
            </a:extLst>
          </p:cNvPr>
          <p:cNvCxnSpPr/>
          <p:nvPr/>
        </p:nvCxnSpPr>
        <p:spPr>
          <a:xfrm flipH="1" flipV="1">
            <a:off x="1311383" y="2316663"/>
            <a:ext cx="334370" cy="625719"/>
          </a:xfrm>
          <a:prstGeom prst="straightConnector1">
            <a:avLst/>
          </a:prstGeom>
          <a:ln w="381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9335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83</a:t>
            </a:fld>
            <a:endParaRPr lang="en-US" dirty="0"/>
          </a:p>
        </p:txBody>
      </p:sp>
      <p:pic>
        <p:nvPicPr>
          <p:cNvPr id="13" name="Picture 12">
            <a:extLst>
              <a:ext uri="{FF2B5EF4-FFF2-40B4-BE49-F238E27FC236}">
                <a16:creationId xmlns:a16="http://schemas.microsoft.com/office/drawing/2014/main" id="{41A20055-58F3-334F-8601-4F181F3201F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339" y="1765568"/>
            <a:ext cx="7694397" cy="4325111"/>
          </a:xfrm>
          <a:prstGeom prst="rect">
            <a:avLst/>
          </a:prstGeom>
        </p:spPr>
      </p:pic>
      <p:sp>
        <p:nvSpPr>
          <p:cNvPr id="15" name="Rectangle 14">
            <a:extLst>
              <a:ext uri="{FF2B5EF4-FFF2-40B4-BE49-F238E27FC236}">
                <a16:creationId xmlns:a16="http://schemas.microsoft.com/office/drawing/2014/main" id="{17DE685A-28D6-6B4F-96E9-3B327CA8F1EF}"/>
              </a:ext>
            </a:extLst>
          </p:cNvPr>
          <p:cNvSpPr/>
          <p:nvPr/>
        </p:nvSpPr>
        <p:spPr>
          <a:xfrm>
            <a:off x="861339" y="1765568"/>
            <a:ext cx="668740" cy="55109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Graphic 3" descr="Cursor with solid fill">
            <a:extLst>
              <a:ext uri="{FF2B5EF4-FFF2-40B4-BE49-F238E27FC236}">
                <a16:creationId xmlns:a16="http://schemas.microsoft.com/office/drawing/2014/main" id="{B59FCCB4-6418-FA49-AE70-F8C2826C62D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7031" y="1991096"/>
            <a:ext cx="806096" cy="806096"/>
          </a:xfrm>
          <a:prstGeom prst="rect">
            <a:avLst/>
          </a:prstGeom>
        </p:spPr>
      </p:pic>
    </p:spTree>
    <p:extLst>
      <p:ext uri="{BB962C8B-B14F-4D97-AF65-F5344CB8AC3E}">
        <p14:creationId xmlns:p14="http://schemas.microsoft.com/office/powerpoint/2010/main" val="1923233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84</a:t>
            </a:fld>
            <a:endParaRPr lang="en-US" dirty="0"/>
          </a:p>
        </p:txBody>
      </p:sp>
      <p:grpSp>
        <p:nvGrpSpPr>
          <p:cNvPr id="11" name="Group 10">
            <a:extLst>
              <a:ext uri="{FF2B5EF4-FFF2-40B4-BE49-F238E27FC236}">
                <a16:creationId xmlns:a16="http://schemas.microsoft.com/office/drawing/2014/main" id="{57F5975C-3861-FE4B-A8DD-4D0FFCDD49DE}"/>
              </a:ext>
            </a:extLst>
          </p:cNvPr>
          <p:cNvGrpSpPr/>
          <p:nvPr/>
        </p:nvGrpSpPr>
        <p:grpSpPr>
          <a:xfrm>
            <a:off x="861339" y="1765568"/>
            <a:ext cx="7694397" cy="4325111"/>
            <a:chOff x="861339" y="1765568"/>
            <a:chExt cx="7694397" cy="4325111"/>
          </a:xfrm>
        </p:grpSpPr>
        <p:pic>
          <p:nvPicPr>
            <p:cNvPr id="9" name="Picture 8">
              <a:extLst>
                <a:ext uri="{FF2B5EF4-FFF2-40B4-BE49-F238E27FC236}">
                  <a16:creationId xmlns:a16="http://schemas.microsoft.com/office/drawing/2014/main" id="{95FDF332-B445-964A-AE5D-9D4AE2C169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339" y="1765568"/>
              <a:ext cx="7694397" cy="4325111"/>
            </a:xfrm>
            <a:prstGeom prst="rect">
              <a:avLst/>
            </a:prstGeom>
          </p:spPr>
        </p:pic>
        <p:pic>
          <p:nvPicPr>
            <p:cNvPr id="10" name="Picture 9">
              <a:extLst>
                <a:ext uri="{FF2B5EF4-FFF2-40B4-BE49-F238E27FC236}">
                  <a16:creationId xmlns:a16="http://schemas.microsoft.com/office/drawing/2014/main" id="{21D6B473-E590-CD45-A7AC-2BF5EB7B611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61339" y="2873829"/>
              <a:ext cx="1318809" cy="863221"/>
            </a:xfrm>
            <a:prstGeom prst="rect">
              <a:avLst/>
            </a:prstGeom>
          </p:spPr>
        </p:pic>
      </p:grpSp>
      <p:pic>
        <p:nvPicPr>
          <p:cNvPr id="13" name="Picture 12">
            <a:extLst>
              <a:ext uri="{FF2B5EF4-FFF2-40B4-BE49-F238E27FC236}">
                <a16:creationId xmlns:a16="http://schemas.microsoft.com/office/drawing/2014/main" id="{E22BC0A7-7D70-9549-B5B1-36E1EF0590B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41048" y="2015970"/>
            <a:ext cx="5188140" cy="2826060"/>
          </a:xfrm>
          <a:prstGeom prst="rect">
            <a:avLst/>
          </a:prstGeom>
        </p:spPr>
      </p:pic>
      <p:pic>
        <p:nvPicPr>
          <p:cNvPr id="14" name="Picture 13">
            <a:extLst>
              <a:ext uri="{FF2B5EF4-FFF2-40B4-BE49-F238E27FC236}">
                <a16:creationId xmlns:a16="http://schemas.microsoft.com/office/drawing/2014/main" id="{912AA8C7-CFCE-8148-A724-459A9B27A33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61339" y="1715778"/>
            <a:ext cx="9144000" cy="5139950"/>
          </a:xfrm>
          <a:prstGeom prst="rect">
            <a:avLst/>
          </a:prstGeom>
        </p:spPr>
      </p:pic>
      <p:sp>
        <p:nvSpPr>
          <p:cNvPr id="2" name="Rectangle 1">
            <a:extLst>
              <a:ext uri="{FF2B5EF4-FFF2-40B4-BE49-F238E27FC236}">
                <a16:creationId xmlns:a16="http://schemas.microsoft.com/office/drawing/2014/main" id="{1E6D9294-1DAA-384E-BE6D-A66EBA113FAF}"/>
              </a:ext>
            </a:extLst>
          </p:cNvPr>
          <p:cNvSpPr/>
          <p:nvPr/>
        </p:nvSpPr>
        <p:spPr>
          <a:xfrm>
            <a:off x="1110343" y="2015970"/>
            <a:ext cx="1649186" cy="27003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 name="Straight Arrow Connector 6">
            <a:extLst>
              <a:ext uri="{FF2B5EF4-FFF2-40B4-BE49-F238E27FC236}">
                <a16:creationId xmlns:a16="http://schemas.microsoft.com/office/drawing/2014/main" id="{5A131C92-6EDB-EC4C-A4D2-44B48C765237}"/>
              </a:ext>
            </a:extLst>
          </p:cNvPr>
          <p:cNvCxnSpPr>
            <a:cxnSpLocks/>
          </p:cNvCxnSpPr>
          <p:nvPr/>
        </p:nvCxnSpPr>
        <p:spPr>
          <a:xfrm flipH="1">
            <a:off x="2922814" y="2162927"/>
            <a:ext cx="1143000" cy="0"/>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97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85</a:t>
            </a:fld>
            <a:endParaRPr lang="en-US" dirty="0"/>
          </a:p>
        </p:txBody>
      </p:sp>
      <p:grpSp>
        <p:nvGrpSpPr>
          <p:cNvPr id="11" name="Group 10">
            <a:extLst>
              <a:ext uri="{FF2B5EF4-FFF2-40B4-BE49-F238E27FC236}">
                <a16:creationId xmlns:a16="http://schemas.microsoft.com/office/drawing/2014/main" id="{57F5975C-3861-FE4B-A8DD-4D0FFCDD49DE}"/>
              </a:ext>
            </a:extLst>
          </p:cNvPr>
          <p:cNvGrpSpPr/>
          <p:nvPr/>
        </p:nvGrpSpPr>
        <p:grpSpPr>
          <a:xfrm>
            <a:off x="861339" y="1765568"/>
            <a:ext cx="7694397" cy="4325111"/>
            <a:chOff x="861339" y="1765568"/>
            <a:chExt cx="7694397" cy="4325111"/>
          </a:xfrm>
        </p:grpSpPr>
        <p:pic>
          <p:nvPicPr>
            <p:cNvPr id="9" name="Picture 8">
              <a:extLst>
                <a:ext uri="{FF2B5EF4-FFF2-40B4-BE49-F238E27FC236}">
                  <a16:creationId xmlns:a16="http://schemas.microsoft.com/office/drawing/2014/main" id="{95FDF332-B445-964A-AE5D-9D4AE2C169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339" y="1765568"/>
              <a:ext cx="7694397" cy="4325111"/>
            </a:xfrm>
            <a:prstGeom prst="rect">
              <a:avLst/>
            </a:prstGeom>
          </p:spPr>
        </p:pic>
        <p:pic>
          <p:nvPicPr>
            <p:cNvPr id="10" name="Picture 9">
              <a:extLst>
                <a:ext uri="{FF2B5EF4-FFF2-40B4-BE49-F238E27FC236}">
                  <a16:creationId xmlns:a16="http://schemas.microsoft.com/office/drawing/2014/main" id="{21D6B473-E590-CD45-A7AC-2BF5EB7B611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61339" y="2873829"/>
              <a:ext cx="1318809" cy="863221"/>
            </a:xfrm>
            <a:prstGeom prst="rect">
              <a:avLst/>
            </a:prstGeom>
          </p:spPr>
        </p:pic>
      </p:grpSp>
      <p:pic>
        <p:nvPicPr>
          <p:cNvPr id="13" name="Picture 12">
            <a:extLst>
              <a:ext uri="{FF2B5EF4-FFF2-40B4-BE49-F238E27FC236}">
                <a16:creationId xmlns:a16="http://schemas.microsoft.com/office/drawing/2014/main" id="{E22BC0A7-7D70-9549-B5B1-36E1EF0590B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41048" y="2015970"/>
            <a:ext cx="5188140" cy="2826060"/>
          </a:xfrm>
          <a:prstGeom prst="rect">
            <a:avLst/>
          </a:prstGeom>
        </p:spPr>
      </p:pic>
      <p:pic>
        <p:nvPicPr>
          <p:cNvPr id="5" name="Picture 4">
            <a:extLst>
              <a:ext uri="{FF2B5EF4-FFF2-40B4-BE49-F238E27FC236}">
                <a16:creationId xmlns:a16="http://schemas.microsoft.com/office/drawing/2014/main" id="{D5F0EAA0-9F49-C44C-B52C-CA5825A3741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77668" y="1543052"/>
            <a:ext cx="8075397" cy="4539276"/>
          </a:xfrm>
          <a:prstGeom prst="rect">
            <a:avLst/>
          </a:prstGeom>
        </p:spPr>
      </p:pic>
      <p:sp>
        <p:nvSpPr>
          <p:cNvPr id="2" name="Rectangle 1">
            <a:extLst>
              <a:ext uri="{FF2B5EF4-FFF2-40B4-BE49-F238E27FC236}">
                <a16:creationId xmlns:a16="http://schemas.microsoft.com/office/drawing/2014/main" id="{1E6D9294-1DAA-384E-BE6D-A66EBA113FAF}"/>
              </a:ext>
            </a:extLst>
          </p:cNvPr>
          <p:cNvSpPr/>
          <p:nvPr/>
        </p:nvSpPr>
        <p:spPr>
          <a:xfrm>
            <a:off x="2541048" y="2371930"/>
            <a:ext cx="496066" cy="501899"/>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5431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86</a:t>
            </a:fld>
            <a:endParaRPr lang="en-US" dirty="0"/>
          </a:p>
        </p:txBody>
      </p:sp>
      <p:grpSp>
        <p:nvGrpSpPr>
          <p:cNvPr id="11" name="Group 10">
            <a:extLst>
              <a:ext uri="{FF2B5EF4-FFF2-40B4-BE49-F238E27FC236}">
                <a16:creationId xmlns:a16="http://schemas.microsoft.com/office/drawing/2014/main" id="{57F5975C-3861-FE4B-A8DD-4D0FFCDD49DE}"/>
              </a:ext>
            </a:extLst>
          </p:cNvPr>
          <p:cNvGrpSpPr/>
          <p:nvPr/>
        </p:nvGrpSpPr>
        <p:grpSpPr>
          <a:xfrm>
            <a:off x="861339" y="1765568"/>
            <a:ext cx="7694397" cy="4325111"/>
            <a:chOff x="861339" y="1765568"/>
            <a:chExt cx="7694397" cy="4325111"/>
          </a:xfrm>
        </p:grpSpPr>
        <p:pic>
          <p:nvPicPr>
            <p:cNvPr id="9" name="Picture 8">
              <a:extLst>
                <a:ext uri="{FF2B5EF4-FFF2-40B4-BE49-F238E27FC236}">
                  <a16:creationId xmlns:a16="http://schemas.microsoft.com/office/drawing/2014/main" id="{95FDF332-B445-964A-AE5D-9D4AE2C169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339" y="1765568"/>
              <a:ext cx="7694397" cy="4325111"/>
            </a:xfrm>
            <a:prstGeom prst="rect">
              <a:avLst/>
            </a:prstGeom>
          </p:spPr>
        </p:pic>
        <p:pic>
          <p:nvPicPr>
            <p:cNvPr id="10" name="Picture 9">
              <a:extLst>
                <a:ext uri="{FF2B5EF4-FFF2-40B4-BE49-F238E27FC236}">
                  <a16:creationId xmlns:a16="http://schemas.microsoft.com/office/drawing/2014/main" id="{21D6B473-E590-CD45-A7AC-2BF5EB7B611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61339" y="2873829"/>
              <a:ext cx="1318809" cy="863221"/>
            </a:xfrm>
            <a:prstGeom prst="rect">
              <a:avLst/>
            </a:prstGeom>
          </p:spPr>
        </p:pic>
      </p:grpSp>
      <p:pic>
        <p:nvPicPr>
          <p:cNvPr id="7" name="Picture 6">
            <a:extLst>
              <a:ext uri="{FF2B5EF4-FFF2-40B4-BE49-F238E27FC236}">
                <a16:creationId xmlns:a16="http://schemas.microsoft.com/office/drawing/2014/main" id="{45E8F239-D7D9-1B45-9D24-24D5322898B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97162" y="2122940"/>
            <a:ext cx="5044609" cy="3228219"/>
          </a:xfrm>
          <a:prstGeom prst="rect">
            <a:avLst/>
          </a:prstGeom>
        </p:spPr>
      </p:pic>
      <p:sp>
        <p:nvSpPr>
          <p:cNvPr id="8" name="Rectangle 7">
            <a:extLst>
              <a:ext uri="{FF2B5EF4-FFF2-40B4-BE49-F238E27FC236}">
                <a16:creationId xmlns:a16="http://schemas.microsoft.com/office/drawing/2014/main" id="{FB364660-4EE8-9B46-9A06-66663DA5C099}"/>
              </a:ext>
            </a:extLst>
          </p:cNvPr>
          <p:cNvSpPr/>
          <p:nvPr/>
        </p:nvSpPr>
        <p:spPr>
          <a:xfrm>
            <a:off x="3461657" y="3305439"/>
            <a:ext cx="2939143" cy="89100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60896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87</a:t>
            </a:fld>
            <a:endParaRPr lang="en-US" dirty="0"/>
          </a:p>
        </p:txBody>
      </p:sp>
      <p:grpSp>
        <p:nvGrpSpPr>
          <p:cNvPr id="4" name="Group 3">
            <a:extLst>
              <a:ext uri="{FF2B5EF4-FFF2-40B4-BE49-F238E27FC236}">
                <a16:creationId xmlns:a16="http://schemas.microsoft.com/office/drawing/2014/main" id="{D76EB64F-6808-9149-B7AF-65306B79862F}"/>
              </a:ext>
            </a:extLst>
          </p:cNvPr>
          <p:cNvGrpSpPr/>
          <p:nvPr/>
        </p:nvGrpSpPr>
        <p:grpSpPr>
          <a:xfrm>
            <a:off x="861339" y="1765568"/>
            <a:ext cx="7694397" cy="4325111"/>
            <a:chOff x="861339" y="1765568"/>
            <a:chExt cx="7694397" cy="4325111"/>
          </a:xfrm>
        </p:grpSpPr>
        <p:grpSp>
          <p:nvGrpSpPr>
            <p:cNvPr id="11" name="Group 10">
              <a:extLst>
                <a:ext uri="{FF2B5EF4-FFF2-40B4-BE49-F238E27FC236}">
                  <a16:creationId xmlns:a16="http://schemas.microsoft.com/office/drawing/2014/main" id="{57F5975C-3861-FE4B-A8DD-4D0FFCDD49DE}"/>
                </a:ext>
              </a:extLst>
            </p:cNvPr>
            <p:cNvGrpSpPr/>
            <p:nvPr/>
          </p:nvGrpSpPr>
          <p:grpSpPr>
            <a:xfrm>
              <a:off x="861339" y="1765568"/>
              <a:ext cx="7694397" cy="4325111"/>
              <a:chOff x="861339" y="1765568"/>
              <a:chExt cx="7694397" cy="4325111"/>
            </a:xfrm>
          </p:grpSpPr>
          <p:pic>
            <p:nvPicPr>
              <p:cNvPr id="9" name="Picture 8">
                <a:extLst>
                  <a:ext uri="{FF2B5EF4-FFF2-40B4-BE49-F238E27FC236}">
                    <a16:creationId xmlns:a16="http://schemas.microsoft.com/office/drawing/2014/main" id="{95FDF332-B445-964A-AE5D-9D4AE2C169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339" y="1765568"/>
                <a:ext cx="7694397" cy="4325111"/>
              </a:xfrm>
              <a:prstGeom prst="rect">
                <a:avLst/>
              </a:prstGeom>
            </p:spPr>
          </p:pic>
          <p:pic>
            <p:nvPicPr>
              <p:cNvPr id="10" name="Picture 9">
                <a:extLst>
                  <a:ext uri="{FF2B5EF4-FFF2-40B4-BE49-F238E27FC236}">
                    <a16:creationId xmlns:a16="http://schemas.microsoft.com/office/drawing/2014/main" id="{21D6B473-E590-CD45-A7AC-2BF5EB7B611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61339" y="2873829"/>
                <a:ext cx="1318809" cy="863221"/>
              </a:xfrm>
              <a:prstGeom prst="rect">
                <a:avLst/>
              </a:prstGeom>
            </p:spPr>
          </p:pic>
        </p:grpSp>
        <p:pic>
          <p:nvPicPr>
            <p:cNvPr id="13" name="Picture 12">
              <a:extLst>
                <a:ext uri="{FF2B5EF4-FFF2-40B4-BE49-F238E27FC236}">
                  <a16:creationId xmlns:a16="http://schemas.microsoft.com/office/drawing/2014/main" id="{E22BC0A7-7D70-9549-B5B1-36E1EF0590B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33100" y="2015970"/>
              <a:ext cx="5188140" cy="2826060"/>
            </a:xfrm>
            <a:prstGeom prst="rect">
              <a:avLst/>
            </a:prstGeom>
          </p:spPr>
        </p:pic>
        <p:sp>
          <p:nvSpPr>
            <p:cNvPr id="2" name="Rectangle 1">
              <a:extLst>
                <a:ext uri="{FF2B5EF4-FFF2-40B4-BE49-F238E27FC236}">
                  <a16:creationId xmlns:a16="http://schemas.microsoft.com/office/drawing/2014/main" id="{1E6D9294-1DAA-384E-BE6D-A66EBA113FAF}"/>
                </a:ext>
              </a:extLst>
            </p:cNvPr>
            <p:cNvSpPr/>
            <p:nvPr/>
          </p:nvSpPr>
          <p:spPr>
            <a:xfrm>
              <a:off x="3611823" y="2622879"/>
              <a:ext cx="1515347" cy="936750"/>
            </a:xfrm>
            <a:prstGeom prst="rect">
              <a:avLst/>
            </a:pr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923521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n-US" sz="4800" dirty="0"/>
              <a:t>Activity #4</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88</a:t>
            </a:fld>
            <a:endParaRPr lang="en-US" dirty="0"/>
          </a:p>
        </p:txBody>
      </p:sp>
    </p:spTree>
    <p:extLst>
      <p:ext uri="{BB962C8B-B14F-4D97-AF65-F5344CB8AC3E}">
        <p14:creationId xmlns:p14="http://schemas.microsoft.com/office/powerpoint/2010/main" val="1408805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73024"/>
            <a:ext cx="8229600" cy="1066800"/>
          </a:xfrm>
        </p:spPr>
        <p:txBody>
          <a:bodyPr/>
          <a:lstStyle/>
          <a:p>
            <a:r>
              <a:rPr lang="en-US" dirty="0"/>
              <a:t>Activity 4: Deleting Files</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89</a:t>
            </a:fld>
            <a:endParaRPr lang="en-US" dirty="0"/>
          </a:p>
        </p:txBody>
      </p:sp>
      <p:sp>
        <p:nvSpPr>
          <p:cNvPr id="15" name="Content Placeholder 1">
            <a:extLst>
              <a:ext uri="{FF2B5EF4-FFF2-40B4-BE49-F238E27FC236}">
                <a16:creationId xmlns:a16="http://schemas.microsoft.com/office/drawing/2014/main" id="{6BB202A4-08FB-9E4B-A3CA-D7FABF3CF7A0}"/>
              </a:ext>
            </a:extLst>
          </p:cNvPr>
          <p:cNvSpPr>
            <a:spLocks noGrp="1"/>
          </p:cNvSpPr>
          <p:nvPr>
            <p:ph idx="1"/>
          </p:nvPr>
        </p:nvSpPr>
        <p:spPr>
          <a:xfrm>
            <a:off x="457200" y="1639824"/>
            <a:ext cx="8229600" cy="4325112"/>
          </a:xfrm>
        </p:spPr>
        <p:txBody>
          <a:bodyPr>
            <a:normAutofit fontScale="62500" lnSpcReduction="20000"/>
          </a:bodyPr>
          <a:lstStyle/>
          <a:p>
            <a:pPr marL="82296" indent="0">
              <a:buNone/>
            </a:pPr>
            <a:r>
              <a:rPr lang="en-US" sz="3200" dirty="0">
                <a:solidFill>
                  <a:schemeClr val="tx1"/>
                </a:solidFill>
              </a:rPr>
              <a:t>Use the computer desktop to answer the following questions. </a:t>
            </a:r>
          </a:p>
          <a:p>
            <a:pPr marL="82296" indent="0">
              <a:buNone/>
            </a:pPr>
            <a:endParaRPr lang="en-US" sz="3200" dirty="0">
              <a:solidFill>
                <a:schemeClr val="tx1"/>
              </a:solidFill>
            </a:endParaRPr>
          </a:p>
          <a:p>
            <a:pPr marL="82296" indent="0">
              <a:buNone/>
            </a:pPr>
            <a:r>
              <a:rPr lang="en-US" sz="3200" dirty="0">
                <a:solidFill>
                  <a:schemeClr val="tx1"/>
                </a:solidFill>
              </a:rPr>
              <a:t>If you don’t have your own computer, follow along with the instructor. </a:t>
            </a:r>
          </a:p>
          <a:p>
            <a:pPr marL="82296" indent="0">
              <a:buNone/>
            </a:pPr>
            <a:r>
              <a:rPr lang="en-US" sz="3200" b="1" dirty="0">
                <a:solidFill>
                  <a:schemeClr val="tx1"/>
                </a:solidFill>
              </a:rPr>
              <a:t> </a:t>
            </a:r>
            <a:endParaRPr lang="en-US" sz="3200" dirty="0">
              <a:solidFill>
                <a:schemeClr val="tx1"/>
              </a:solidFill>
            </a:endParaRPr>
          </a:p>
          <a:p>
            <a:pPr marL="82296" lvl="0" indent="0">
              <a:buNone/>
            </a:pPr>
            <a:r>
              <a:rPr lang="en-US" sz="3200" dirty="0">
                <a:solidFill>
                  <a:schemeClr val="tx1"/>
                </a:solidFill>
              </a:rPr>
              <a:t>1. Move the file named Hello.docx on the desktop to the Recycle Bin. </a:t>
            </a:r>
            <a:br>
              <a:rPr lang="en-US" sz="3200" dirty="0">
                <a:solidFill>
                  <a:schemeClr val="tx1"/>
                </a:solidFill>
              </a:rPr>
            </a:br>
            <a:endParaRPr lang="en-US" sz="3200" dirty="0">
              <a:solidFill>
                <a:schemeClr val="tx1"/>
              </a:solidFill>
            </a:endParaRPr>
          </a:p>
          <a:p>
            <a:pPr marL="82296" lvl="0" indent="0">
              <a:buNone/>
            </a:pPr>
            <a:r>
              <a:rPr lang="en-US" sz="3200" dirty="0">
                <a:solidFill>
                  <a:schemeClr val="tx1"/>
                </a:solidFill>
              </a:rPr>
              <a:t>2. Empty the Recycle Bin using one of the two methods you learned today.</a:t>
            </a:r>
            <a:br>
              <a:rPr lang="en-US" sz="3000" dirty="0">
                <a:solidFill>
                  <a:schemeClr val="tx1"/>
                </a:solidFill>
              </a:rPr>
            </a:br>
            <a:endParaRPr lang="en-US" sz="3000" dirty="0">
              <a:solidFill>
                <a:schemeClr val="tx1"/>
              </a:solidFill>
            </a:endParaRPr>
          </a:p>
          <a:p>
            <a:pPr marL="82296" lvl="0"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Tree>
    <p:extLst>
      <p:ext uri="{BB962C8B-B14F-4D97-AF65-F5344CB8AC3E}">
        <p14:creationId xmlns:p14="http://schemas.microsoft.com/office/powerpoint/2010/main" val="3987004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Taskbar</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9</a:t>
            </a:fld>
            <a:endParaRPr lang="en-US" dirty="0"/>
          </a:p>
        </p:txBody>
      </p:sp>
      <p:grpSp>
        <p:nvGrpSpPr>
          <p:cNvPr id="21" name="Group 20">
            <a:extLst>
              <a:ext uri="{FF2B5EF4-FFF2-40B4-BE49-F238E27FC236}">
                <a16:creationId xmlns:a16="http://schemas.microsoft.com/office/drawing/2014/main" id="{D3DA0332-0D78-1C40-A24C-50F37924D1BD}"/>
              </a:ext>
            </a:extLst>
          </p:cNvPr>
          <p:cNvGrpSpPr/>
          <p:nvPr/>
        </p:nvGrpSpPr>
        <p:grpSpPr>
          <a:xfrm>
            <a:off x="906718" y="2202119"/>
            <a:ext cx="7514416" cy="4226859"/>
            <a:chOff x="906718" y="2202119"/>
            <a:chExt cx="7514416" cy="4226859"/>
          </a:xfrm>
        </p:grpSpPr>
        <p:grpSp>
          <p:nvGrpSpPr>
            <p:cNvPr id="13" name="Group 12">
              <a:extLst>
                <a:ext uri="{FF2B5EF4-FFF2-40B4-BE49-F238E27FC236}">
                  <a16:creationId xmlns:a16="http://schemas.microsoft.com/office/drawing/2014/main" id="{B811127D-3909-DD46-AB48-E2698DC181C7}"/>
                </a:ext>
              </a:extLst>
            </p:cNvPr>
            <p:cNvGrpSpPr/>
            <p:nvPr/>
          </p:nvGrpSpPr>
          <p:grpSpPr>
            <a:xfrm>
              <a:off x="906718" y="2202119"/>
              <a:ext cx="7514416" cy="4226859"/>
              <a:chOff x="906718" y="2202120"/>
              <a:chExt cx="7514416" cy="4226859"/>
            </a:xfrm>
          </p:grpSpPr>
          <p:pic>
            <p:nvPicPr>
              <p:cNvPr id="14" name="Picture 13" descr="A screenshot of a computer&#10;&#10;Description automatically generated with medium confidence">
                <a:extLst>
                  <a:ext uri="{FF2B5EF4-FFF2-40B4-BE49-F238E27FC236}">
                    <a16:creationId xmlns:a16="http://schemas.microsoft.com/office/drawing/2014/main" id="{FAB1EA27-3CD2-5944-BC12-FBBF24FDA2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6718" y="2202120"/>
                <a:ext cx="7514416" cy="4226859"/>
              </a:xfrm>
              <a:prstGeom prst="rect">
                <a:avLst/>
              </a:prstGeom>
            </p:spPr>
          </p:pic>
          <p:sp>
            <p:nvSpPr>
              <p:cNvPr id="15" name="Rectangle 14">
                <a:extLst>
                  <a:ext uri="{FF2B5EF4-FFF2-40B4-BE49-F238E27FC236}">
                    <a16:creationId xmlns:a16="http://schemas.microsoft.com/office/drawing/2014/main" id="{FB1C1F2C-7DC3-7244-83AF-541E9D921BA8}"/>
                  </a:ext>
                </a:extLst>
              </p:cNvPr>
              <p:cNvSpPr/>
              <p:nvPr/>
            </p:nvSpPr>
            <p:spPr>
              <a:xfrm>
                <a:off x="906718" y="6199095"/>
                <a:ext cx="7514416" cy="22988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5" name="Picture 4">
              <a:extLst>
                <a:ext uri="{FF2B5EF4-FFF2-40B4-BE49-F238E27FC236}">
                  <a16:creationId xmlns:a16="http://schemas.microsoft.com/office/drawing/2014/main" id="{8E9AA729-005A-F245-905B-BA9EDAB32F0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061117" y="3551451"/>
              <a:ext cx="5141032" cy="824867"/>
            </a:xfrm>
            <a:prstGeom prst="rect">
              <a:avLst/>
            </a:prstGeom>
          </p:spPr>
        </p:pic>
        <p:cxnSp>
          <p:nvCxnSpPr>
            <p:cNvPr id="11" name="Straight Connector 10">
              <a:extLst>
                <a:ext uri="{FF2B5EF4-FFF2-40B4-BE49-F238E27FC236}">
                  <a16:creationId xmlns:a16="http://schemas.microsoft.com/office/drawing/2014/main" id="{F27F2D8F-6868-8240-8502-549331518448}"/>
                </a:ext>
              </a:extLst>
            </p:cNvPr>
            <p:cNvCxnSpPr>
              <a:cxnSpLocks/>
            </p:cNvCxnSpPr>
            <p:nvPr/>
          </p:nvCxnSpPr>
          <p:spPr>
            <a:xfrm flipH="1" flipV="1">
              <a:off x="5540188" y="4354077"/>
              <a:ext cx="2003612" cy="1845017"/>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FB093BBF-FD1E-CA4F-A341-D465B04E5A8C}"/>
                </a:ext>
              </a:extLst>
            </p:cNvPr>
            <p:cNvSpPr/>
            <p:nvPr/>
          </p:nvSpPr>
          <p:spPr>
            <a:xfrm>
              <a:off x="2028825" y="3588270"/>
              <a:ext cx="5205617" cy="76580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93365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631930"/>
          </a:xfrm>
        </p:spPr>
        <p:txBody>
          <a:bodyPr>
            <a:normAutofit fontScale="92500" lnSpcReduction="10000"/>
          </a:bodyPr>
          <a:lstStyle/>
          <a:p>
            <a:pPr marL="82296" indent="0">
              <a:buNone/>
            </a:pPr>
            <a:r>
              <a:rPr lang="en-US" dirty="0"/>
              <a:t>Different ways to open an application</a:t>
            </a:r>
            <a:br>
              <a:rPr lang="en-US" dirty="0"/>
            </a:br>
            <a:endParaRPr lang="en-US" dirty="0"/>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Tips for Using a PC</a:t>
            </a:r>
          </a:p>
        </p:txBody>
      </p:sp>
      <p:sp>
        <p:nvSpPr>
          <p:cNvPr id="7" name="Slide Number Placeholder 6">
            <a:extLst>
              <a:ext uri="{FF2B5EF4-FFF2-40B4-BE49-F238E27FC236}">
                <a16:creationId xmlns:a16="http://schemas.microsoft.com/office/drawing/2014/main" id="{21B70969-E879-0144-88AD-7C3890867213}"/>
              </a:ext>
            </a:extLst>
          </p:cNvPr>
          <p:cNvSpPr>
            <a:spLocks noGrp="1"/>
          </p:cNvSpPr>
          <p:nvPr>
            <p:ph type="sldNum" sz="quarter" idx="12"/>
          </p:nvPr>
        </p:nvSpPr>
        <p:spPr/>
        <p:txBody>
          <a:bodyPr/>
          <a:lstStyle/>
          <a:p>
            <a:fld id="{D852D4E8-E283-404D-80D7-3AF63315721A}" type="slidenum">
              <a:rPr lang="en-US" smtClean="0"/>
              <a:t>90</a:t>
            </a:fld>
            <a:endParaRPr lang="en-US" dirty="0"/>
          </a:p>
        </p:txBody>
      </p:sp>
      <p:grpSp>
        <p:nvGrpSpPr>
          <p:cNvPr id="4" name="Group 3">
            <a:extLst>
              <a:ext uri="{FF2B5EF4-FFF2-40B4-BE49-F238E27FC236}">
                <a16:creationId xmlns:a16="http://schemas.microsoft.com/office/drawing/2014/main" id="{0D3ED8D8-447F-BD48-A669-D647E313E4DE}"/>
              </a:ext>
            </a:extLst>
          </p:cNvPr>
          <p:cNvGrpSpPr/>
          <p:nvPr/>
        </p:nvGrpSpPr>
        <p:grpSpPr>
          <a:xfrm>
            <a:off x="988609" y="2359202"/>
            <a:ext cx="6030524" cy="631930"/>
            <a:chOff x="988609" y="2359202"/>
            <a:chExt cx="6030524" cy="631930"/>
          </a:xfrm>
        </p:grpSpPr>
        <p:pic>
          <p:nvPicPr>
            <p:cNvPr id="11" name="Picture 10">
              <a:extLst>
                <a:ext uri="{FF2B5EF4-FFF2-40B4-BE49-F238E27FC236}">
                  <a16:creationId xmlns:a16="http://schemas.microsoft.com/office/drawing/2014/main" id="{F8EA0A2D-D817-554F-8D5A-130BFE7202B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391218"/>
              <a:ext cx="457200" cy="457200"/>
            </a:xfrm>
            <a:prstGeom prst="rect">
              <a:avLst/>
            </a:prstGeom>
          </p:spPr>
        </p:pic>
        <p:sp>
          <p:nvSpPr>
            <p:cNvPr id="13" name="Content Placeholder 1">
              <a:extLst>
                <a:ext uri="{FF2B5EF4-FFF2-40B4-BE49-F238E27FC236}">
                  <a16:creationId xmlns:a16="http://schemas.microsoft.com/office/drawing/2014/main" id="{30D47FCA-8463-5347-ADAA-B8C66E91A2B8}"/>
                </a:ext>
              </a:extLst>
            </p:cNvPr>
            <p:cNvSpPr txBox="1">
              <a:spLocks/>
            </p:cNvSpPr>
            <p:nvPr/>
          </p:nvSpPr>
          <p:spPr>
            <a:xfrm>
              <a:off x="1380493" y="2359202"/>
              <a:ext cx="5638640" cy="6319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sz="2000" dirty="0">
                  <a:solidFill>
                    <a:schemeClr val="tx1"/>
                  </a:solidFill>
                  <a:latin typeface="+mn-lt"/>
                </a:rPr>
                <a:t>The desktop and taskbar are useful tools to access common applications and documents.</a:t>
              </a:r>
            </a:p>
          </p:txBody>
        </p:sp>
      </p:grpSp>
      <p:sp>
        <p:nvSpPr>
          <p:cNvPr id="15" name="Content Placeholder 1">
            <a:extLst>
              <a:ext uri="{FF2B5EF4-FFF2-40B4-BE49-F238E27FC236}">
                <a16:creationId xmlns:a16="http://schemas.microsoft.com/office/drawing/2014/main" id="{E03B3C22-703C-3948-92A7-9FD6DAEFBD30}"/>
              </a:ext>
            </a:extLst>
          </p:cNvPr>
          <p:cNvSpPr txBox="1">
            <a:spLocks/>
          </p:cNvSpPr>
          <p:nvPr/>
        </p:nvSpPr>
        <p:spPr>
          <a:xfrm>
            <a:off x="1416351" y="3162088"/>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lvl="0" indent="0">
              <a:buNone/>
            </a:pPr>
            <a:r>
              <a:rPr lang="en-US" sz="2000" dirty="0">
                <a:solidFill>
                  <a:schemeClr val="tx1"/>
                </a:solidFill>
                <a:latin typeface="+mn-lt"/>
              </a:rPr>
              <a:t>Task View allows you to see all the open windows at one time. </a:t>
            </a:r>
          </a:p>
          <a:p>
            <a:pPr marL="699516" lvl="3" indent="0">
              <a:buFont typeface="Wingdings 2" panose="05020102010507070707" pitchFamily="18" charset="2"/>
              <a:buNone/>
            </a:pPr>
            <a:endParaRPr lang="en-US" sz="2100" dirty="0">
              <a:solidFill>
                <a:schemeClr val="tx1"/>
              </a:solidFill>
            </a:endParaRPr>
          </a:p>
        </p:txBody>
      </p:sp>
      <p:pic>
        <p:nvPicPr>
          <p:cNvPr id="16" name="Picture 15">
            <a:extLst>
              <a:ext uri="{FF2B5EF4-FFF2-40B4-BE49-F238E27FC236}">
                <a16:creationId xmlns:a16="http://schemas.microsoft.com/office/drawing/2014/main" id="{759CC353-F10A-F640-B185-005805939BB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007747" y="3125704"/>
            <a:ext cx="457200" cy="457200"/>
          </a:xfrm>
          <a:prstGeom prst="rect">
            <a:avLst/>
          </a:prstGeom>
        </p:spPr>
      </p:pic>
      <p:sp>
        <p:nvSpPr>
          <p:cNvPr id="17" name="Content Placeholder 1">
            <a:extLst>
              <a:ext uri="{FF2B5EF4-FFF2-40B4-BE49-F238E27FC236}">
                <a16:creationId xmlns:a16="http://schemas.microsoft.com/office/drawing/2014/main" id="{3E91CC7A-3212-DA49-BE88-023BE360E664}"/>
              </a:ext>
            </a:extLst>
          </p:cNvPr>
          <p:cNvSpPr txBox="1">
            <a:spLocks/>
          </p:cNvSpPr>
          <p:nvPr/>
        </p:nvSpPr>
        <p:spPr>
          <a:xfrm>
            <a:off x="1519124" y="3807268"/>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0" lvl="0" indent="0">
              <a:buNone/>
            </a:pPr>
            <a:r>
              <a:rPr lang="en-US" sz="2000" dirty="0">
                <a:solidFill>
                  <a:schemeClr val="tx1"/>
                </a:solidFill>
                <a:latin typeface="+mn-lt"/>
              </a:rPr>
              <a:t>Folders help you organize files. </a:t>
            </a:r>
          </a:p>
          <a:p>
            <a:pPr marL="699516" lvl="3" indent="0">
              <a:buFont typeface="Wingdings 2" panose="05020102010507070707" pitchFamily="18" charset="2"/>
              <a:buNone/>
            </a:pPr>
            <a:endParaRPr lang="en-US" sz="2100" dirty="0">
              <a:solidFill>
                <a:schemeClr val="tx1"/>
              </a:solidFill>
            </a:endParaRPr>
          </a:p>
        </p:txBody>
      </p:sp>
      <p:pic>
        <p:nvPicPr>
          <p:cNvPr id="18" name="Picture 17">
            <a:extLst>
              <a:ext uri="{FF2B5EF4-FFF2-40B4-BE49-F238E27FC236}">
                <a16:creationId xmlns:a16="http://schemas.microsoft.com/office/drawing/2014/main" id="{1768F23D-BA30-FB4A-9423-B587823BDC0E}"/>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026067" y="3834024"/>
            <a:ext cx="457200" cy="457200"/>
          </a:xfrm>
          <a:prstGeom prst="rect">
            <a:avLst/>
          </a:prstGeom>
        </p:spPr>
      </p:pic>
      <p:sp>
        <p:nvSpPr>
          <p:cNvPr id="19" name="Content Placeholder 1">
            <a:extLst>
              <a:ext uri="{FF2B5EF4-FFF2-40B4-BE49-F238E27FC236}">
                <a16:creationId xmlns:a16="http://schemas.microsoft.com/office/drawing/2014/main" id="{4B6B8B11-B863-8645-9901-EDB738C86C46}"/>
              </a:ext>
            </a:extLst>
          </p:cNvPr>
          <p:cNvSpPr txBox="1">
            <a:spLocks/>
          </p:cNvSpPr>
          <p:nvPr/>
        </p:nvSpPr>
        <p:spPr>
          <a:xfrm>
            <a:off x="1445809" y="4456219"/>
            <a:ext cx="7795724" cy="6319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sz="2000" dirty="0">
                <a:solidFill>
                  <a:schemeClr val="tx1"/>
                </a:solidFill>
                <a:latin typeface="Segoe UI" panose="020B0502040204020203" pitchFamily="34" charset="0"/>
                <a:cs typeface="Segoe UI" panose="020B0502040204020203" pitchFamily="34" charset="0"/>
              </a:rPr>
              <a:t>The search box allows you to quickly locate folders and documents.</a:t>
            </a:r>
          </a:p>
        </p:txBody>
      </p:sp>
      <p:pic>
        <p:nvPicPr>
          <p:cNvPr id="20" name="Picture 19">
            <a:extLst>
              <a:ext uri="{FF2B5EF4-FFF2-40B4-BE49-F238E27FC236}">
                <a16:creationId xmlns:a16="http://schemas.microsoft.com/office/drawing/2014/main" id="{B45026D5-66D4-9E4F-AF54-D962CBB1DB1A}"/>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025269" y="4505909"/>
            <a:ext cx="457200" cy="457200"/>
          </a:xfrm>
          <a:prstGeom prst="rect">
            <a:avLst/>
          </a:prstGeom>
        </p:spPr>
      </p:pic>
      <p:pic>
        <p:nvPicPr>
          <p:cNvPr id="14" name="Picture 13">
            <a:extLst>
              <a:ext uri="{FF2B5EF4-FFF2-40B4-BE49-F238E27FC236}">
                <a16:creationId xmlns:a16="http://schemas.microsoft.com/office/drawing/2014/main" id="{1FD5606A-E56A-214D-88F1-FD5630F4D4C7}"/>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6242734" y="404416"/>
            <a:ext cx="2685109" cy="2194560"/>
          </a:xfrm>
          <a:prstGeom prst="rect">
            <a:avLst/>
          </a:prstGeom>
        </p:spPr>
      </p:pic>
      <p:pic>
        <p:nvPicPr>
          <p:cNvPr id="22" name="Picture 21">
            <a:extLst>
              <a:ext uri="{FF2B5EF4-FFF2-40B4-BE49-F238E27FC236}">
                <a16:creationId xmlns:a16="http://schemas.microsoft.com/office/drawing/2014/main" id="{1C4DFCAE-2B53-C14A-AFE5-E73CBE0A50E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052963" y="5196866"/>
            <a:ext cx="457200" cy="457200"/>
          </a:xfrm>
          <a:prstGeom prst="rect">
            <a:avLst/>
          </a:prstGeom>
        </p:spPr>
      </p:pic>
      <p:sp>
        <p:nvSpPr>
          <p:cNvPr id="23" name="Content Placeholder 1">
            <a:extLst>
              <a:ext uri="{FF2B5EF4-FFF2-40B4-BE49-F238E27FC236}">
                <a16:creationId xmlns:a16="http://schemas.microsoft.com/office/drawing/2014/main" id="{D3890233-AAA9-B842-964D-CE667E97823D}"/>
              </a:ext>
            </a:extLst>
          </p:cNvPr>
          <p:cNvSpPr txBox="1">
            <a:spLocks/>
          </p:cNvSpPr>
          <p:nvPr/>
        </p:nvSpPr>
        <p:spPr>
          <a:xfrm>
            <a:off x="1464540" y="5107221"/>
            <a:ext cx="7795724" cy="6319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lvl="0" indent="0">
              <a:buNone/>
            </a:pPr>
            <a:r>
              <a:rPr lang="en-US" sz="2000" dirty="0">
                <a:solidFill>
                  <a:schemeClr val="tx1"/>
                </a:solidFill>
                <a:latin typeface="+mn-lt"/>
              </a:rPr>
              <a:t>You can restore documents from the Recycle Bin, but only if nobody has emptied it.</a:t>
            </a:r>
          </a:p>
        </p:txBody>
      </p:sp>
    </p:spTree>
    <p:extLst>
      <p:ext uri="{BB962C8B-B14F-4D97-AF65-F5344CB8AC3E}">
        <p14:creationId xmlns:p14="http://schemas.microsoft.com/office/powerpoint/2010/main" val="4043899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n-US" sz="4800" dirty="0"/>
              <a:t>Activity #5</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91</a:t>
            </a:fld>
            <a:endParaRPr lang="en-US" dirty="0"/>
          </a:p>
        </p:txBody>
      </p:sp>
      <p:sp>
        <p:nvSpPr>
          <p:cNvPr id="11" name="Title 1">
            <a:extLst>
              <a:ext uri="{FF2B5EF4-FFF2-40B4-BE49-F238E27FC236}">
                <a16:creationId xmlns:a16="http://schemas.microsoft.com/office/drawing/2014/main" id="{5061ED29-D369-E24B-9317-72E41EC433D8}"/>
              </a:ext>
            </a:extLst>
          </p:cNvPr>
          <p:cNvSpPr txBox="1">
            <a:spLocks/>
          </p:cNvSpPr>
          <p:nvPr/>
        </p:nvSpPr>
        <p:spPr>
          <a:xfrm>
            <a:off x="457200" y="3787141"/>
            <a:ext cx="8183880" cy="105156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pPr algn="ctr"/>
            <a:r>
              <a:rPr lang="en-US" sz="2100" dirty="0">
                <a:hlinkClick r:id="rId3"/>
              </a:rPr>
              <a:t>Open Using a PC Practice Module</a:t>
            </a:r>
            <a:endParaRPr lang="en-US" sz="2100" dirty="0"/>
          </a:p>
        </p:txBody>
      </p:sp>
    </p:spTree>
    <p:extLst>
      <p:ext uri="{BB962C8B-B14F-4D97-AF65-F5344CB8AC3E}">
        <p14:creationId xmlns:p14="http://schemas.microsoft.com/office/powerpoint/2010/main" val="315952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92</a:t>
            </a:fld>
            <a:endParaRPr lang="en-US"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757018"/>
            <a:ext cx="8048303" cy="1071782"/>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2400" dirty="0">
                <a:solidFill>
                  <a:schemeClr val="bg1"/>
                </a:solidFill>
                <a:latin typeface="+mn-lt"/>
              </a:rPr>
              <a:t>If you want to open an application on the desktop, what do  you need to do? </a:t>
            </a:r>
            <a:endParaRPr lang="en-US" dirty="0">
              <a:solidFill>
                <a:schemeClr val="bg1"/>
              </a:solidFill>
              <a:latin typeface="+mn-lt"/>
            </a:endParaRPr>
          </a:p>
          <a:p>
            <a:pPr marL="308610" lvl="1" indent="0" algn="ctr">
              <a:buFont typeface="Georgia"/>
              <a:buNone/>
            </a:pPr>
            <a:r>
              <a:rPr lang="en-US" dirty="0">
                <a:solidFill>
                  <a:schemeClr val="tx1"/>
                </a:solidFill>
              </a:rPr>
              <a:t>		</a:t>
            </a:r>
          </a:p>
          <a:p>
            <a:pPr marL="308610" lvl="1" indent="0" algn="ctr">
              <a:buFont typeface="Georgia"/>
              <a:buNone/>
            </a:pPr>
            <a:r>
              <a:rPr lang="en-US" dirty="0">
                <a:solidFill>
                  <a:schemeClr val="tx1"/>
                </a:solidFill>
              </a:rPr>
              <a:t>	</a:t>
            </a:r>
            <a:endParaRPr lang="en-US" sz="2100" dirty="0">
              <a:solidFill>
                <a:schemeClr val="tx1"/>
              </a:solidFill>
            </a:endParaRP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p:txBody>
      </p:sp>
      <p:pic>
        <p:nvPicPr>
          <p:cNvPr id="7" name="Picture 6">
            <a:extLst>
              <a:ext uri="{FF2B5EF4-FFF2-40B4-BE49-F238E27FC236}">
                <a16:creationId xmlns:a16="http://schemas.microsoft.com/office/drawing/2014/main" id="{EB52D79D-6AD1-EE49-9F8D-2EFA3A32834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17779" y="2283385"/>
            <a:ext cx="5708440" cy="3656232"/>
          </a:xfrm>
          <a:prstGeom prst="rect">
            <a:avLst/>
          </a:prstGeom>
        </p:spPr>
      </p:pic>
    </p:spTree>
    <p:extLst>
      <p:ext uri="{BB962C8B-B14F-4D97-AF65-F5344CB8AC3E}">
        <p14:creationId xmlns:p14="http://schemas.microsoft.com/office/powerpoint/2010/main" val="3407708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93</a:t>
            </a:fld>
            <a:endParaRPr lang="en-US"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806824"/>
            <a:ext cx="8048303" cy="880419"/>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2400" dirty="0">
                <a:solidFill>
                  <a:schemeClr val="bg1"/>
                </a:solidFill>
                <a:latin typeface="Segoe UI" panose="020B0502040204020203" pitchFamily="34" charset="0"/>
                <a:cs typeface="Segoe UI" panose="020B0502040204020203" pitchFamily="34" charset="0"/>
              </a:rPr>
              <a:t>If you want to minimize the window currently open on your screen, which icon would you click? </a:t>
            </a:r>
          </a:p>
          <a:p>
            <a:pPr marL="82296" indent="0" algn="ctr">
              <a:buNone/>
            </a:pPr>
            <a:endParaRPr lang="en-US" dirty="0">
              <a:solidFill>
                <a:schemeClr val="bg1"/>
              </a:solidFill>
            </a:endParaRPr>
          </a:p>
          <a:p>
            <a:pPr marL="82296" indent="0" algn="ctr">
              <a:buNone/>
            </a:pPr>
            <a:r>
              <a:rPr lang="en-US" b="1" dirty="0">
                <a:solidFill>
                  <a:schemeClr val="bg1"/>
                </a:solidFill>
              </a:rPr>
              <a:t> </a:t>
            </a:r>
            <a:endParaRPr lang="en-US" dirty="0">
              <a:solidFill>
                <a:schemeClr val="bg1"/>
              </a:solidFill>
            </a:endParaRPr>
          </a:p>
          <a:p>
            <a:pPr marL="308610" lvl="1" indent="0" algn="ctr">
              <a:buFont typeface="Georgia"/>
              <a:buNone/>
            </a:pPr>
            <a:r>
              <a:rPr lang="en-US" dirty="0">
                <a:solidFill>
                  <a:schemeClr val="tx1"/>
                </a:solidFill>
              </a:rPr>
              <a:t>		</a:t>
            </a:r>
          </a:p>
          <a:p>
            <a:pPr marL="308610" lvl="1" indent="0" algn="ctr">
              <a:buFont typeface="Georgia"/>
              <a:buNone/>
            </a:pPr>
            <a:r>
              <a:rPr lang="en-US" dirty="0">
                <a:solidFill>
                  <a:schemeClr val="tx1"/>
                </a:solidFill>
              </a:rPr>
              <a:t>	</a:t>
            </a:r>
            <a:endParaRPr lang="en-US" sz="2100" dirty="0">
              <a:solidFill>
                <a:schemeClr val="tx1"/>
              </a:solidFill>
            </a:endParaRP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p:txBody>
      </p:sp>
      <p:pic>
        <p:nvPicPr>
          <p:cNvPr id="7" name="Picture 6">
            <a:extLst>
              <a:ext uri="{FF2B5EF4-FFF2-40B4-BE49-F238E27FC236}">
                <a16:creationId xmlns:a16="http://schemas.microsoft.com/office/drawing/2014/main" id="{7955C050-B2AB-C34E-A2BB-DBA12388BF9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7849" y="1891450"/>
            <a:ext cx="8048302" cy="4524045"/>
          </a:xfrm>
          <a:prstGeom prst="rect">
            <a:avLst/>
          </a:prstGeom>
        </p:spPr>
      </p:pic>
    </p:spTree>
    <p:extLst>
      <p:ext uri="{BB962C8B-B14F-4D97-AF65-F5344CB8AC3E}">
        <p14:creationId xmlns:p14="http://schemas.microsoft.com/office/powerpoint/2010/main" val="3305945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94</a:t>
            </a:fld>
            <a:endParaRPr lang="en-US"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806824"/>
            <a:ext cx="8048303" cy="880419"/>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2400" dirty="0">
                <a:solidFill>
                  <a:schemeClr val="bg1"/>
                </a:solidFill>
                <a:latin typeface="+mn-lt"/>
              </a:rPr>
              <a:t>If you want to close the window, what icon would you click? </a:t>
            </a:r>
          </a:p>
          <a:p>
            <a:pPr marL="82296" indent="0" algn="ctr">
              <a:buNone/>
            </a:pPr>
            <a:endParaRPr lang="en-US" dirty="0">
              <a:solidFill>
                <a:schemeClr val="bg1"/>
              </a:solidFill>
            </a:endParaRPr>
          </a:p>
          <a:p>
            <a:pPr marL="82296" indent="0" algn="ctr">
              <a:buNone/>
            </a:pPr>
            <a:r>
              <a:rPr lang="en-US" b="1" dirty="0">
                <a:solidFill>
                  <a:schemeClr val="bg1"/>
                </a:solidFill>
              </a:rPr>
              <a:t> </a:t>
            </a:r>
            <a:endParaRPr lang="en-US" dirty="0">
              <a:solidFill>
                <a:schemeClr val="bg1"/>
              </a:solidFill>
            </a:endParaRPr>
          </a:p>
          <a:p>
            <a:pPr marL="308610" lvl="1" indent="0" algn="ctr">
              <a:buFont typeface="Georgia"/>
              <a:buNone/>
            </a:pPr>
            <a:r>
              <a:rPr lang="en-US" dirty="0">
                <a:solidFill>
                  <a:schemeClr val="tx1"/>
                </a:solidFill>
              </a:rPr>
              <a:t>		</a:t>
            </a:r>
          </a:p>
          <a:p>
            <a:pPr marL="308610" lvl="1" indent="0" algn="ctr">
              <a:buFont typeface="Georgia"/>
              <a:buNone/>
            </a:pPr>
            <a:r>
              <a:rPr lang="en-US" dirty="0">
                <a:solidFill>
                  <a:schemeClr val="tx1"/>
                </a:solidFill>
              </a:rPr>
              <a:t>	</a:t>
            </a:r>
            <a:endParaRPr lang="en-US" sz="2100" dirty="0">
              <a:solidFill>
                <a:schemeClr val="tx1"/>
              </a:solidFill>
            </a:endParaRP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p:txBody>
      </p:sp>
      <p:pic>
        <p:nvPicPr>
          <p:cNvPr id="7" name="Picture 6">
            <a:extLst>
              <a:ext uri="{FF2B5EF4-FFF2-40B4-BE49-F238E27FC236}">
                <a16:creationId xmlns:a16="http://schemas.microsoft.com/office/drawing/2014/main" id="{7955C050-B2AB-C34E-A2BB-DBA12388BF9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7848" y="2019843"/>
            <a:ext cx="8048303" cy="4524045"/>
          </a:xfrm>
          <a:prstGeom prst="rect">
            <a:avLst/>
          </a:prstGeom>
        </p:spPr>
      </p:pic>
    </p:spTree>
    <p:extLst>
      <p:ext uri="{BB962C8B-B14F-4D97-AF65-F5344CB8AC3E}">
        <p14:creationId xmlns:p14="http://schemas.microsoft.com/office/powerpoint/2010/main" val="2590382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95</a:t>
            </a:fld>
            <a:endParaRPr lang="en-US"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806824"/>
            <a:ext cx="8048303" cy="880419"/>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2400" dirty="0">
                <a:solidFill>
                  <a:schemeClr val="bg1"/>
                </a:solidFill>
                <a:latin typeface="+mn-lt"/>
              </a:rPr>
              <a:t>If you want to save a document, which icon would you click? </a:t>
            </a:r>
          </a:p>
          <a:p>
            <a:pPr marL="82296" indent="0" algn="ctr">
              <a:buNone/>
            </a:pPr>
            <a:endParaRPr lang="en-US" dirty="0">
              <a:solidFill>
                <a:schemeClr val="bg1"/>
              </a:solidFill>
            </a:endParaRPr>
          </a:p>
          <a:p>
            <a:pPr marL="82296" indent="0" algn="ctr">
              <a:buNone/>
            </a:pPr>
            <a:r>
              <a:rPr lang="en-US" b="1" dirty="0">
                <a:solidFill>
                  <a:schemeClr val="bg1"/>
                </a:solidFill>
              </a:rPr>
              <a:t> </a:t>
            </a:r>
            <a:endParaRPr lang="en-US" dirty="0">
              <a:solidFill>
                <a:schemeClr val="bg1"/>
              </a:solidFill>
            </a:endParaRPr>
          </a:p>
          <a:p>
            <a:pPr marL="308610" lvl="1" indent="0" algn="ctr">
              <a:buFont typeface="Georgia"/>
              <a:buNone/>
            </a:pPr>
            <a:r>
              <a:rPr lang="en-US" dirty="0">
                <a:solidFill>
                  <a:schemeClr val="tx1"/>
                </a:solidFill>
              </a:rPr>
              <a:t>		</a:t>
            </a:r>
          </a:p>
          <a:p>
            <a:pPr marL="308610" lvl="1" indent="0" algn="ctr">
              <a:buFont typeface="Georgia"/>
              <a:buNone/>
            </a:pPr>
            <a:r>
              <a:rPr lang="en-US" dirty="0">
                <a:solidFill>
                  <a:schemeClr val="tx1"/>
                </a:solidFill>
              </a:rPr>
              <a:t>	</a:t>
            </a:r>
            <a:endParaRPr lang="en-US" sz="2100" dirty="0">
              <a:solidFill>
                <a:schemeClr val="tx1"/>
              </a:solidFill>
            </a:endParaRP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p:txBody>
      </p:sp>
      <p:pic>
        <p:nvPicPr>
          <p:cNvPr id="6" name="Picture 5">
            <a:extLst>
              <a:ext uri="{FF2B5EF4-FFF2-40B4-BE49-F238E27FC236}">
                <a16:creationId xmlns:a16="http://schemas.microsoft.com/office/drawing/2014/main" id="{2F8E4A21-5337-5F49-B9C6-399DF639F68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7848" y="1923165"/>
            <a:ext cx="8048303" cy="4524045"/>
          </a:xfrm>
          <a:prstGeom prst="rect">
            <a:avLst/>
          </a:prstGeom>
        </p:spPr>
      </p:pic>
    </p:spTree>
    <p:extLst>
      <p:ext uri="{BB962C8B-B14F-4D97-AF65-F5344CB8AC3E}">
        <p14:creationId xmlns:p14="http://schemas.microsoft.com/office/powerpoint/2010/main" val="1192309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96</a:t>
            </a:fld>
            <a:endParaRPr lang="en-US"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806824"/>
            <a:ext cx="8048303" cy="880419"/>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2400" dirty="0">
                <a:solidFill>
                  <a:schemeClr val="bg1"/>
                </a:solidFill>
                <a:latin typeface="+mn-lt"/>
              </a:rPr>
              <a:t>If you accidentally delete a file, where can you find and retrieve it? </a:t>
            </a:r>
            <a:endParaRPr lang="en-US" dirty="0">
              <a:solidFill>
                <a:schemeClr val="bg1"/>
              </a:solidFill>
              <a:latin typeface="+mn-lt"/>
            </a:endParaRPr>
          </a:p>
          <a:p>
            <a:pPr marL="82296" indent="0" algn="ctr">
              <a:buNone/>
            </a:pPr>
            <a:r>
              <a:rPr lang="en-US" b="1" dirty="0">
                <a:solidFill>
                  <a:schemeClr val="bg1"/>
                </a:solidFill>
              </a:rPr>
              <a:t> </a:t>
            </a:r>
            <a:endParaRPr lang="en-US" dirty="0">
              <a:solidFill>
                <a:schemeClr val="bg1"/>
              </a:solidFill>
            </a:endParaRPr>
          </a:p>
          <a:p>
            <a:pPr marL="308610" lvl="1" indent="0" algn="ctr">
              <a:buFont typeface="Georgia"/>
              <a:buNone/>
            </a:pPr>
            <a:r>
              <a:rPr lang="en-US" dirty="0">
                <a:solidFill>
                  <a:schemeClr val="tx1"/>
                </a:solidFill>
              </a:rPr>
              <a:t>		</a:t>
            </a:r>
          </a:p>
          <a:p>
            <a:pPr marL="308610" lvl="1" indent="0" algn="ctr">
              <a:buFont typeface="Georgia"/>
              <a:buNone/>
            </a:pPr>
            <a:r>
              <a:rPr lang="en-US" dirty="0">
                <a:solidFill>
                  <a:schemeClr val="tx1"/>
                </a:solidFill>
              </a:rPr>
              <a:t>	</a:t>
            </a:r>
            <a:endParaRPr lang="en-US" sz="2100" dirty="0">
              <a:solidFill>
                <a:schemeClr val="tx1"/>
              </a:solidFill>
            </a:endParaRP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p:txBody>
      </p:sp>
      <p:pic>
        <p:nvPicPr>
          <p:cNvPr id="7" name="Picture 6">
            <a:extLst>
              <a:ext uri="{FF2B5EF4-FFF2-40B4-BE49-F238E27FC236}">
                <a16:creationId xmlns:a16="http://schemas.microsoft.com/office/drawing/2014/main" id="{DA834602-F5C0-6C49-85F0-F37DA32F13C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7848" y="2076228"/>
            <a:ext cx="8139581" cy="4578515"/>
          </a:xfrm>
          <a:prstGeom prst="rect">
            <a:avLst/>
          </a:prstGeom>
        </p:spPr>
      </p:pic>
    </p:spTree>
    <p:extLst>
      <p:ext uri="{BB962C8B-B14F-4D97-AF65-F5344CB8AC3E}">
        <p14:creationId xmlns:p14="http://schemas.microsoft.com/office/powerpoint/2010/main" val="3805314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4837176"/>
          </a:xfrm>
        </p:spPr>
        <p:txBody>
          <a:bodyPr>
            <a:normAutofit/>
          </a:bodyPr>
          <a:lstStyle/>
          <a:p>
            <a:pPr marL="82296" indent="0">
              <a:buNone/>
            </a:pPr>
            <a:r>
              <a:rPr lang="en-US" dirty="0">
                <a:solidFill>
                  <a:schemeClr val="tx1"/>
                </a:solidFill>
              </a:rPr>
              <a:t>Today you have learned:</a:t>
            </a:r>
            <a:br>
              <a:rPr lang="en-US" dirty="0">
                <a:solidFill>
                  <a:schemeClr val="tx1"/>
                </a:solidFill>
              </a:rPr>
            </a:br>
            <a:endParaRPr lang="en-US" dirty="0">
              <a:solidFill>
                <a:schemeClr val="tx1"/>
              </a:solidFill>
            </a:endParaRPr>
          </a:p>
          <a:p>
            <a:r>
              <a:rPr lang="en-US" dirty="0">
                <a:solidFill>
                  <a:schemeClr val="tx1"/>
                </a:solidFill>
              </a:rPr>
              <a:t>What an operating system is</a:t>
            </a:r>
          </a:p>
          <a:p>
            <a:r>
              <a:rPr lang="en-US" dirty="0">
                <a:solidFill>
                  <a:schemeClr val="tx1"/>
                </a:solidFill>
              </a:rPr>
              <a:t>The skills you need to use the Windows 10 operating system, including:</a:t>
            </a:r>
          </a:p>
          <a:p>
            <a:pPr lvl="1"/>
            <a:r>
              <a:rPr lang="en-US" dirty="0">
                <a:solidFill>
                  <a:schemeClr val="tx1"/>
                </a:solidFill>
              </a:rPr>
              <a:t>Finding and navigating the desktop</a:t>
            </a:r>
          </a:p>
          <a:p>
            <a:pPr lvl="1"/>
            <a:r>
              <a:rPr lang="en-US" dirty="0">
                <a:solidFill>
                  <a:schemeClr val="tx1"/>
                </a:solidFill>
              </a:rPr>
              <a:t>Finding and organizing files and folders</a:t>
            </a:r>
          </a:p>
          <a:p>
            <a:pPr lvl="1"/>
            <a:r>
              <a:rPr lang="en-US" dirty="0">
                <a:solidFill>
                  <a:schemeClr val="tx1"/>
                </a:solidFill>
              </a:rPr>
              <a:t>Managing the windows of an application</a:t>
            </a:r>
          </a:p>
          <a:p>
            <a:pPr lvl="1"/>
            <a:r>
              <a:rPr lang="en-US" dirty="0">
                <a:solidFill>
                  <a:schemeClr val="tx1"/>
                </a:solidFill>
              </a:rPr>
              <a:t>Saving and closing files</a:t>
            </a:r>
          </a:p>
          <a:p>
            <a:pPr lvl="1"/>
            <a:r>
              <a:rPr lang="en-US" dirty="0">
                <a:solidFill>
                  <a:schemeClr val="tx1"/>
                </a:solidFill>
              </a:rPr>
              <a:t>Deleting files</a:t>
            </a:r>
          </a:p>
          <a:p>
            <a:r>
              <a:rPr lang="en-US" dirty="0">
                <a:solidFill>
                  <a:schemeClr val="tx1"/>
                </a:solidFill>
              </a:rPr>
              <a:t>Tips for using Windows 10 </a:t>
            </a:r>
          </a:p>
          <a:p>
            <a:pPr lvl="1"/>
            <a:endParaRPr lang="en-US" sz="2000" dirty="0">
              <a:solidFill>
                <a:schemeClr val="tx1"/>
              </a:solidFill>
            </a:endParaRPr>
          </a:p>
          <a:p>
            <a:pPr lvl="1"/>
            <a:endParaRPr lang="en-US" sz="2000" dirty="0">
              <a:solidFill>
                <a:schemeClr val="tx1"/>
              </a:solidFill>
            </a:endParaRPr>
          </a:p>
          <a:p>
            <a:pPr marL="82296" indent="0">
              <a:buNone/>
            </a:pPr>
            <a:endParaRPr lang="en-US"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585056"/>
            <a:ext cx="8229600" cy="1066800"/>
          </a:xfrm>
        </p:spPr>
        <p:txBody>
          <a:bodyPr/>
          <a:lstStyle/>
          <a:p>
            <a:r>
              <a:rPr lang="en-US" dirty="0"/>
              <a:t>Congratulations, Learners! </a:t>
            </a:r>
          </a:p>
        </p:txBody>
      </p:sp>
      <p:sp>
        <p:nvSpPr>
          <p:cNvPr id="3" name="Slide Number Placeholder 2">
            <a:extLst>
              <a:ext uri="{FF2B5EF4-FFF2-40B4-BE49-F238E27FC236}">
                <a16:creationId xmlns:a16="http://schemas.microsoft.com/office/drawing/2014/main" id="{8A39ED1B-0119-F540-BE48-734BF6E3F59E}"/>
              </a:ext>
            </a:extLst>
          </p:cNvPr>
          <p:cNvSpPr>
            <a:spLocks noGrp="1"/>
          </p:cNvSpPr>
          <p:nvPr>
            <p:ph type="sldNum" sz="quarter" idx="12"/>
          </p:nvPr>
        </p:nvSpPr>
        <p:spPr/>
        <p:txBody>
          <a:bodyPr/>
          <a:lstStyle/>
          <a:p>
            <a:fld id="{D852D4E8-E283-404D-80D7-3AF63315721A}" type="slidenum">
              <a:rPr lang="en-US" smtClean="0"/>
              <a:t>97</a:t>
            </a:fld>
            <a:endParaRPr lang="en-US" dirty="0"/>
          </a:p>
        </p:txBody>
      </p:sp>
    </p:spTree>
    <p:extLst>
      <p:ext uri="{BB962C8B-B14F-4D97-AF65-F5344CB8AC3E}">
        <p14:creationId xmlns:p14="http://schemas.microsoft.com/office/powerpoint/2010/main" val="63121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fontScale="90000"/>
          </a:bodyPr>
          <a:lstStyle/>
          <a:p>
            <a:pPr algn="ctr"/>
            <a:br>
              <a:rPr lang="en-US" sz="2200" dirty="0"/>
            </a:br>
            <a:r>
              <a:rPr lang="en-US" dirty="0"/>
              <a:t>Today’s training is provided by AT&amp;T </a:t>
            </a:r>
            <a:br>
              <a:rPr lang="en-US" dirty="0"/>
            </a:br>
            <a:r>
              <a:rPr lang="en-US" dirty="0"/>
              <a:t>and the Public Library Association. </a:t>
            </a:r>
            <a:br>
              <a:rPr lang="en-US" dirty="0"/>
            </a:br>
            <a:br>
              <a:rPr lang="en-US" dirty="0"/>
            </a:br>
            <a:r>
              <a:rPr lang="en-US" dirty="0"/>
              <a:t>Visit &lt;insert libraries URL here&gt; and </a:t>
            </a:r>
            <a:r>
              <a:rPr lang="en-US" dirty="0">
                <a:hlinkClick r:id="rId3"/>
              </a:rPr>
              <a:t>https://www.digitallearn.org</a:t>
            </a:r>
            <a:br>
              <a:rPr lang="en-US" dirty="0"/>
            </a:br>
            <a:r>
              <a:rPr lang="en-US" dirty="0"/>
              <a:t>for more courses and to build confidence using technology.</a:t>
            </a:r>
            <a:br>
              <a:rPr lang="en-US" dirty="0"/>
            </a:br>
            <a:endParaRPr lang="en-US" sz="4800" dirty="0"/>
          </a:p>
        </p:txBody>
      </p:sp>
      <p:sp>
        <p:nvSpPr>
          <p:cNvPr id="3" name="Slide Number Placeholder 2">
            <a:extLst>
              <a:ext uri="{FF2B5EF4-FFF2-40B4-BE49-F238E27FC236}">
                <a16:creationId xmlns:a16="http://schemas.microsoft.com/office/drawing/2014/main" id="{A4145DA5-5F0E-2749-AFCA-36F5B81DEB82}"/>
              </a:ext>
            </a:extLst>
          </p:cNvPr>
          <p:cNvSpPr>
            <a:spLocks noGrp="1"/>
          </p:cNvSpPr>
          <p:nvPr>
            <p:ph type="sldNum" sz="quarter" idx="12"/>
          </p:nvPr>
        </p:nvSpPr>
        <p:spPr/>
        <p:txBody>
          <a:bodyPr/>
          <a:lstStyle/>
          <a:p>
            <a:fld id="{D852D4E8-E283-404D-80D7-3AF63315721A}" type="slidenum">
              <a:rPr lang="en-US" smtClean="0"/>
              <a:t>98</a:t>
            </a:fld>
            <a:endParaRPr lang="en-US" dirty="0"/>
          </a:p>
        </p:txBody>
      </p:sp>
      <p:pic>
        <p:nvPicPr>
          <p:cNvPr id="9" name="Picture 5">
            <a:extLst>
              <a:ext uri="{FF2B5EF4-FFF2-40B4-BE49-F238E27FC236}">
                <a16:creationId xmlns:a16="http://schemas.microsoft.com/office/drawing/2014/main" id="{C986D919-6D5C-4D7F-B28E-0D35CC6C2B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4344" y="5562600"/>
            <a:ext cx="313531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a:extLst>
              <a:ext uri="{FF2B5EF4-FFF2-40B4-BE49-F238E27FC236}">
                <a16:creationId xmlns:a16="http://schemas.microsoft.com/office/drawing/2014/main" id="{B8B73480-4942-FBB2-A5FB-1D635F7AB91C}"/>
              </a:ext>
            </a:extLst>
          </p:cNvPr>
          <p:cNvSpPr/>
          <p:nvPr/>
        </p:nvSpPr>
        <p:spPr>
          <a:xfrm>
            <a:off x="457200" y="6430153"/>
            <a:ext cx="8239554" cy="338554"/>
          </a:xfrm>
          <a:prstGeom prst="rect">
            <a:avLst/>
          </a:prstGeom>
        </p:spPr>
        <p:txBody>
          <a:bodyPr wrap="square">
            <a:spAutoFit/>
          </a:bodyPr>
          <a:lstStyle/>
          <a:p>
            <a:pPr lvl="0" algn="ctr" eaLnBrk="0" fontAlgn="base" hangingPunct="0">
              <a:spcBef>
                <a:spcPct val="0"/>
              </a:spcBef>
              <a:spcAft>
                <a:spcPct val="0"/>
              </a:spcAft>
              <a:tabLst>
                <a:tab pos="2743200" algn="ctr"/>
                <a:tab pos="5486400" algn="r"/>
                <a:tab pos="6572250" algn="r"/>
              </a:tabLst>
            </a:pPr>
            <a:r>
              <a:rPr lang="en-US" sz="1600" dirty="0"/>
              <a:t>Provided by AT&amp;T and the Public Library Association.</a:t>
            </a:r>
            <a:endParaRPr lang="en-US" altLang="en-US" sz="1600" dirty="0"/>
          </a:p>
        </p:txBody>
      </p:sp>
    </p:spTree>
    <p:extLst>
      <p:ext uri="{BB962C8B-B14F-4D97-AF65-F5344CB8AC3E}">
        <p14:creationId xmlns:p14="http://schemas.microsoft.com/office/powerpoint/2010/main" val="791591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F0E00D9-A612-B433-B783-BE5A6E5B64F1}"/>
              </a:ext>
            </a:extLst>
          </p:cNvPr>
          <p:cNvSpPr>
            <a:spLocks noGrp="1"/>
          </p:cNvSpPr>
          <p:nvPr>
            <p:ph type="sldNum" sz="quarter" idx="12"/>
          </p:nvPr>
        </p:nvSpPr>
        <p:spPr/>
        <p:txBody>
          <a:bodyPr/>
          <a:lstStyle/>
          <a:p>
            <a:pPr>
              <a:defRPr/>
            </a:pPr>
            <a:fld id="{30EA123D-9CE2-EC41-82B6-57109BF33E26}" type="slidenum">
              <a:rPr lang="en-US"/>
              <a:pPr>
                <a:defRPr/>
              </a:pPr>
              <a:t>99</a:t>
            </a:fld>
            <a:endParaRPr lang="en-US"/>
          </a:p>
        </p:txBody>
      </p:sp>
      <p:sp>
        <p:nvSpPr>
          <p:cNvPr id="13314" name="Subtitle 1" hidden="1">
            <a:extLst>
              <a:ext uri="{FF2B5EF4-FFF2-40B4-BE49-F238E27FC236}">
                <a16:creationId xmlns:a16="http://schemas.microsoft.com/office/drawing/2014/main" id="{7A94663B-82A7-239A-2495-51CAC2E1EE4B}"/>
              </a:ext>
            </a:extLst>
          </p:cNvPr>
          <p:cNvSpPr>
            <a:spLocks noGrp="1" noChangeArrowheads="1"/>
          </p:cNvSpPr>
          <p:nvPr>
            <p:ph type="subTitle" idx="1"/>
          </p:nvPr>
        </p:nvSpPr>
        <p:spPr bwMode="auto">
          <a:xfrm>
            <a:off x="457200" y="3900488"/>
            <a:ext cx="4953000" cy="1752600"/>
          </a:xfrm>
        </p:spPr>
        <p:txBody>
          <a:bodyPr wrap="square" lIns="91440" tIns="45720" rIns="91440" bIns="45720" numCol="1" anchor="t" anchorCtr="0" compatLnSpc="1">
            <a:prstTxWarp prst="textNoShape">
              <a:avLst/>
            </a:prstTxWarp>
          </a:bodyPr>
          <a:lstStyle/>
          <a:p>
            <a:pPr marL="47625"/>
            <a:r>
              <a:rPr lang="en-US" altLang="en-US" sz="2000" b="1"/>
              <a:t>THANK YOU FOR COMING!</a:t>
            </a:r>
          </a:p>
          <a:p>
            <a:pPr marL="47625"/>
            <a:endParaRPr lang="en-US" altLang="en-US"/>
          </a:p>
        </p:txBody>
      </p:sp>
      <p:sp>
        <p:nvSpPr>
          <p:cNvPr id="13315" name="Title 2">
            <a:extLst>
              <a:ext uri="{FF2B5EF4-FFF2-40B4-BE49-F238E27FC236}">
                <a16:creationId xmlns:a16="http://schemas.microsoft.com/office/drawing/2014/main" id="{A841B28A-EC9C-FE77-39A7-F4DF256569E4}"/>
              </a:ext>
            </a:extLst>
          </p:cNvPr>
          <p:cNvSpPr>
            <a:spLocks noGrp="1" noChangeArrowheads="1"/>
          </p:cNvSpPr>
          <p:nvPr>
            <p:ph type="ctrTitle"/>
          </p:nvPr>
        </p:nvSpPr>
        <p:spPr>
          <a:xfrm>
            <a:off x="457200" y="2063750"/>
            <a:ext cx="8458200" cy="1470025"/>
          </a:xfrm>
        </p:spPr>
        <p:txBody>
          <a:bodyPr/>
          <a:lstStyle/>
          <a:p>
            <a:r>
              <a:rPr lang="en-US" altLang="en-US"/>
              <a:t>Thank you for coming!</a:t>
            </a:r>
          </a:p>
        </p:txBody>
      </p:sp>
      <p:sp>
        <p:nvSpPr>
          <p:cNvPr id="13316" name="Rectangle 10">
            <a:extLst>
              <a:ext uri="{FF2B5EF4-FFF2-40B4-BE49-F238E27FC236}">
                <a16:creationId xmlns:a16="http://schemas.microsoft.com/office/drawing/2014/main" id="{C7B40641-E46E-AF2E-2330-66FB6C240E24}"/>
              </a:ext>
            </a:extLst>
          </p:cNvPr>
          <p:cNvSpPr>
            <a:spLocks noChangeArrowheads="1"/>
          </p:cNvSpPr>
          <p:nvPr/>
        </p:nvSpPr>
        <p:spPr bwMode="auto">
          <a:xfrm>
            <a:off x="457200" y="6429375"/>
            <a:ext cx="82391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altLang="en-US" sz="1600" dirty="0"/>
              <a:t>Provided by AT&amp;T and the Public Library Association.</a:t>
            </a:r>
          </a:p>
        </p:txBody>
      </p:sp>
      <p:pic>
        <p:nvPicPr>
          <p:cNvPr id="13317" name="Picture 11" descr="https://www.digitallearn.org">
            <a:extLst>
              <a:ext uri="{FF2B5EF4-FFF2-40B4-BE49-F238E27FC236}">
                <a16:creationId xmlns:a16="http://schemas.microsoft.com/office/drawing/2014/main" id="{7174F2E8-11D2-F1C1-CED3-EE8FF3EB59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9725" y="5561013"/>
            <a:ext cx="313531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med">
    <p:fade/>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 TechEd Theme - Basic PowerPoint">
  <a:themeElements>
    <a:clrScheme name="digital learn template">
      <a:dk1>
        <a:sysClr val="windowText" lastClr="000000"/>
      </a:dk1>
      <a:lt1>
        <a:sysClr val="window" lastClr="FFFFFF"/>
      </a:lt1>
      <a:dk2>
        <a:srgbClr val="00A4CF"/>
      </a:dk2>
      <a:lt2>
        <a:srgbClr val="E7E6E6"/>
      </a:lt2>
      <a:accent1>
        <a:srgbClr val="00A4CF"/>
      </a:accent1>
      <a:accent2>
        <a:srgbClr val="6DCCE1"/>
      </a:accent2>
      <a:accent3>
        <a:srgbClr val="00A4CF"/>
      </a:accent3>
      <a:accent4>
        <a:srgbClr val="6DCCE1"/>
      </a:accent4>
      <a:accent5>
        <a:srgbClr val="4472C4"/>
      </a:accent5>
      <a:accent6>
        <a:srgbClr val="6DCCE1"/>
      </a:accent6>
      <a:hlink>
        <a:srgbClr val="7F7F7F"/>
      </a:hlink>
      <a:folHlink>
        <a:srgbClr val="FFFFFF"/>
      </a:folHlink>
    </a:clrScheme>
    <a:fontScheme name="Segoe Script">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extLst>
    <a:ext uri="{05A4C25C-085E-4340-85A3-A5531E510DB2}">
      <thm15:themeFamily xmlns:thm15="http://schemas.microsoft.com/office/thememl/2012/main" name="Presentation3  -  Compatibility Mode" id="{F2F110EE-308B-B640-A35E-D9D321BAB136}" vid="{0E3DBFCB-E701-4E49-B101-61AF67B1051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New TechEd Theme - Basic PowerPoint</Template>
  <TotalTime>109</TotalTime>
  <Words>7629</Words>
  <Application>Microsoft Macintosh PowerPoint</Application>
  <PresentationFormat>On-screen Show (4:3)</PresentationFormat>
  <Paragraphs>862</Paragraphs>
  <Slides>99</Slides>
  <Notes>99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99</vt:i4>
      </vt:variant>
    </vt:vector>
  </HeadingPairs>
  <TitlesOfParts>
    <vt:vector size="107" baseType="lpstr">
      <vt:lpstr>Arial</vt:lpstr>
      <vt:lpstr>ATT Aleck Sans</vt:lpstr>
      <vt:lpstr>Calibri</vt:lpstr>
      <vt:lpstr>Georgia</vt:lpstr>
      <vt:lpstr>Segoe UI</vt:lpstr>
      <vt:lpstr>Segoe UI Semibold</vt:lpstr>
      <vt:lpstr>Wingdings 2</vt:lpstr>
      <vt:lpstr>New TechEd Theme - Basic PowerPoint</vt:lpstr>
      <vt:lpstr> Computer Basics (Windows 10)</vt:lpstr>
      <vt:lpstr>Today’s Agenda </vt:lpstr>
      <vt:lpstr>PowerPoint Presentation</vt:lpstr>
      <vt:lpstr>Operating System: Definition</vt:lpstr>
      <vt:lpstr>Operating System: Definition (continued)</vt:lpstr>
      <vt:lpstr>Working from the Desktop</vt:lpstr>
      <vt:lpstr>Working from the Desktop (continued)</vt:lpstr>
      <vt:lpstr>Working from the Desktop (continued)</vt:lpstr>
      <vt:lpstr>Working from the Desktop (continued)</vt:lpstr>
      <vt:lpstr>Working from the Desktop (continued)</vt:lpstr>
      <vt:lpstr>Working from the Desktop (continued)</vt:lpstr>
      <vt:lpstr>Working from the Desktop (continued)</vt:lpstr>
      <vt:lpstr>Working from the Desktop (continued)</vt:lpstr>
      <vt:lpstr>Working from the Desktop (continued)</vt:lpstr>
      <vt:lpstr>Working from the Desktop: Start Menu</vt:lpstr>
      <vt:lpstr>Working from the Desktop: Start Menu (continued)</vt:lpstr>
      <vt:lpstr>Working from the Desktop: Start Menu (continued)</vt:lpstr>
      <vt:lpstr>Working from the Desktop: Start Menu (continued)</vt:lpstr>
      <vt:lpstr>Working from the Desktop: Start Menu (continued)</vt:lpstr>
      <vt:lpstr>Working from the Desktop: Start Menu (continued)</vt:lpstr>
      <vt:lpstr>Working from the Desktop</vt:lpstr>
      <vt:lpstr>Activity #1</vt:lpstr>
      <vt:lpstr>ACTIVITY #1: Working from the Desktop</vt:lpstr>
      <vt:lpstr>Files and Folders</vt:lpstr>
      <vt:lpstr>Files and Folders (continued)</vt:lpstr>
      <vt:lpstr>Files and Folders (continued)</vt:lpstr>
      <vt:lpstr>Files and Folders (continued)</vt:lpstr>
      <vt:lpstr>Files and Folders (continued)</vt:lpstr>
      <vt:lpstr>Files and Folders (continued)</vt:lpstr>
      <vt:lpstr>Files and Folders (continued)</vt:lpstr>
      <vt:lpstr>PowerPoint Presentation</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PowerPoint Presentation</vt:lpstr>
      <vt:lpstr>PowerPoint Presentation</vt:lpstr>
      <vt:lpstr>PowerPoint Presentation</vt:lpstr>
      <vt:lpstr>PowerPoint Presentation</vt:lpstr>
      <vt:lpstr>Files and Folders (continued)</vt:lpstr>
      <vt:lpstr>Files and Folders (continued)</vt:lpstr>
      <vt:lpstr>Files and Folders (continued)</vt:lpstr>
      <vt:lpstr>Files and Folders (continued)</vt:lpstr>
      <vt:lpstr>Activity #2</vt:lpstr>
      <vt:lpstr>ACTIVITY #2: Working with Files </vt:lpstr>
      <vt:lpstr>Saving and Closing Files </vt:lpstr>
      <vt:lpstr>PowerPoint Presentation</vt:lpstr>
      <vt:lpstr>Saving and Closing Files (continued)</vt:lpstr>
      <vt:lpstr>Saving and Closing Files (continued)</vt:lpstr>
      <vt:lpstr>PowerPoint Presentation</vt:lpstr>
      <vt:lpstr>Saving and Closing Files (continued)</vt:lpstr>
      <vt:lpstr>PowerPoint Presentation</vt:lpstr>
      <vt:lpstr>Saving and Closing Files (continued)</vt:lpstr>
      <vt:lpstr>PowerPoint Presentation</vt:lpstr>
      <vt:lpstr>Saving and Closing Files (continued)</vt:lpstr>
      <vt:lpstr>Saving and Closing Files (continued)</vt:lpstr>
      <vt:lpstr>Saving and Closing Files (continued)</vt:lpstr>
      <vt:lpstr>Saving and Closing Files (continued)</vt:lpstr>
      <vt:lpstr>Saving and Closing Files (continued)</vt:lpstr>
      <vt:lpstr>Saving and Closing Files (continued)</vt:lpstr>
      <vt:lpstr>PowerPoint Presentation</vt:lpstr>
      <vt:lpstr>Activity #3</vt:lpstr>
      <vt:lpstr>Activity 3: Saving a File</vt:lpstr>
      <vt:lpstr>Deleting Files</vt:lpstr>
      <vt:lpstr>Deleting Files (continued)</vt:lpstr>
      <vt:lpstr>Deleting Files (continued)</vt:lpstr>
      <vt:lpstr>Deleting Files (continued)</vt:lpstr>
      <vt:lpstr>Deleting Files (continued)</vt:lpstr>
      <vt:lpstr>Deleting Files (continued)</vt:lpstr>
      <vt:lpstr>Deleting Files (continued)</vt:lpstr>
      <vt:lpstr>Deleting Files (continued)</vt:lpstr>
      <vt:lpstr>Deleting Files (continued)</vt:lpstr>
      <vt:lpstr>Deleting Files (continued)</vt:lpstr>
      <vt:lpstr>Deleting Files (continued)</vt:lpstr>
      <vt:lpstr>Deleting Files (continued)</vt:lpstr>
      <vt:lpstr>Deleting Files (continued)</vt:lpstr>
      <vt:lpstr>Deleting Files (continued)</vt:lpstr>
      <vt:lpstr>Deleting Files (continued)</vt:lpstr>
      <vt:lpstr>Deleting Files (continued)</vt:lpstr>
      <vt:lpstr>Activity #4</vt:lpstr>
      <vt:lpstr>Activity 4: Deleting Files</vt:lpstr>
      <vt:lpstr>Tips for Using a PC</vt:lpstr>
      <vt:lpstr>Activity #5</vt:lpstr>
      <vt:lpstr>PowerPoint Presentation</vt:lpstr>
      <vt:lpstr>PowerPoint Presentation</vt:lpstr>
      <vt:lpstr>PowerPoint Presentation</vt:lpstr>
      <vt:lpstr>PowerPoint Presentation</vt:lpstr>
      <vt:lpstr>PowerPoint Presentation</vt:lpstr>
      <vt:lpstr>Congratulations, Learners! </vt:lpstr>
      <vt:lpstr> Today’s training is provided by AT&amp;T  and the Public Library Association.   Visit &lt;insert libraries URL here&gt; and https://www.digitallearn.org for more courses and to build confidence using technology. </vt:lpstr>
      <vt:lpstr>Thank you for coming!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Computer Basics (Windows 10)</dc:title>
  <dc:creator>Michelle Frisque</dc:creator>
  <cp:lastModifiedBy>Michelle Frisque</cp:lastModifiedBy>
  <cp:revision>6</cp:revision>
  <cp:lastPrinted>2015-09-24T16:40:02Z</cp:lastPrinted>
  <dcterms:created xsi:type="dcterms:W3CDTF">2022-05-30T14:18:04Z</dcterms:created>
  <dcterms:modified xsi:type="dcterms:W3CDTF">2022-06-24T15:55:14Z</dcterms:modified>
</cp:coreProperties>
</file>