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7"/>
  </p:notesMasterIdLst>
  <p:handoutMasterIdLst>
    <p:handoutMasterId r:id="rId98"/>
  </p:handoutMasterIdLst>
  <p:sldIdLst>
    <p:sldId id="256" r:id="rId2"/>
    <p:sldId id="294" r:id="rId3"/>
    <p:sldId id="400" r:id="rId4"/>
    <p:sldId id="401" r:id="rId5"/>
    <p:sldId id="500" r:id="rId6"/>
    <p:sldId id="507" r:id="rId7"/>
    <p:sldId id="508" r:id="rId8"/>
    <p:sldId id="509" r:id="rId9"/>
    <p:sldId id="356" r:id="rId10"/>
    <p:sldId id="414" r:id="rId11"/>
    <p:sldId id="358" r:id="rId12"/>
    <p:sldId id="417" r:id="rId13"/>
    <p:sldId id="510" r:id="rId14"/>
    <p:sldId id="511" r:id="rId15"/>
    <p:sldId id="563" r:id="rId16"/>
    <p:sldId id="418" r:id="rId17"/>
    <p:sldId id="359" r:id="rId18"/>
    <p:sldId id="369" r:id="rId19"/>
    <p:sldId id="502" r:id="rId20"/>
    <p:sldId id="402" r:id="rId21"/>
    <p:sldId id="427" r:id="rId22"/>
    <p:sldId id="428" r:id="rId23"/>
    <p:sldId id="560" r:id="rId24"/>
    <p:sldId id="433" r:id="rId25"/>
    <p:sldId id="561" r:id="rId26"/>
    <p:sldId id="435" r:id="rId27"/>
    <p:sldId id="516" r:id="rId28"/>
    <p:sldId id="437" r:id="rId29"/>
    <p:sldId id="438" r:id="rId30"/>
    <p:sldId id="440" r:id="rId31"/>
    <p:sldId id="514" r:id="rId32"/>
    <p:sldId id="441" r:id="rId33"/>
    <p:sldId id="442" r:id="rId34"/>
    <p:sldId id="517" r:id="rId35"/>
    <p:sldId id="519" r:id="rId36"/>
    <p:sldId id="518" r:id="rId37"/>
    <p:sldId id="521" r:id="rId38"/>
    <p:sldId id="520" r:id="rId39"/>
    <p:sldId id="522" r:id="rId40"/>
    <p:sldId id="523" r:id="rId41"/>
    <p:sldId id="524" r:id="rId42"/>
    <p:sldId id="451" r:id="rId43"/>
    <p:sldId id="525" r:id="rId44"/>
    <p:sldId id="453" r:id="rId45"/>
    <p:sldId id="526" r:id="rId46"/>
    <p:sldId id="527" r:id="rId47"/>
    <p:sldId id="459" r:id="rId48"/>
    <p:sldId id="503" r:id="rId49"/>
    <p:sldId id="460" r:id="rId50"/>
    <p:sldId id="530" r:id="rId51"/>
    <p:sldId id="528" r:id="rId52"/>
    <p:sldId id="529" r:id="rId53"/>
    <p:sldId id="531" r:id="rId54"/>
    <p:sldId id="532" r:id="rId55"/>
    <p:sldId id="533" r:id="rId56"/>
    <p:sldId id="534" r:id="rId57"/>
    <p:sldId id="535" r:id="rId58"/>
    <p:sldId id="536" r:id="rId59"/>
    <p:sldId id="537" r:id="rId60"/>
    <p:sldId id="538" r:id="rId61"/>
    <p:sldId id="539" r:id="rId62"/>
    <p:sldId id="540" r:id="rId63"/>
    <p:sldId id="541" r:id="rId64"/>
    <p:sldId id="542" r:id="rId65"/>
    <p:sldId id="543" r:id="rId66"/>
    <p:sldId id="544" r:id="rId67"/>
    <p:sldId id="545" r:id="rId68"/>
    <p:sldId id="546" r:id="rId69"/>
    <p:sldId id="475" r:id="rId70"/>
    <p:sldId id="504" r:id="rId71"/>
    <p:sldId id="477" r:id="rId72"/>
    <p:sldId id="547" r:id="rId73"/>
    <p:sldId id="548" r:id="rId74"/>
    <p:sldId id="549" r:id="rId75"/>
    <p:sldId id="551" r:id="rId76"/>
    <p:sldId id="552" r:id="rId77"/>
    <p:sldId id="550" r:id="rId78"/>
    <p:sldId id="553" r:id="rId79"/>
    <p:sldId id="554" r:id="rId80"/>
    <p:sldId id="555" r:id="rId81"/>
    <p:sldId id="556" r:id="rId82"/>
    <p:sldId id="557" r:id="rId83"/>
    <p:sldId id="558" r:id="rId84"/>
    <p:sldId id="494" r:id="rId85"/>
    <p:sldId id="505" r:id="rId86"/>
    <p:sldId id="495" r:id="rId87"/>
    <p:sldId id="496" r:id="rId88"/>
    <p:sldId id="404" r:id="rId89"/>
    <p:sldId id="411" r:id="rId90"/>
    <p:sldId id="497" r:id="rId91"/>
    <p:sldId id="498" r:id="rId92"/>
    <p:sldId id="499" r:id="rId93"/>
    <p:sldId id="352" r:id="rId94"/>
    <p:sldId id="350" r:id="rId95"/>
    <p:sldId id="564" r:id="rId96"/>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1633" autoAdjust="0"/>
  </p:normalViewPr>
  <p:slideViewPr>
    <p:cSldViewPr>
      <p:cViewPr varScale="1">
        <p:scale>
          <a:sx n="72" d="100"/>
          <a:sy n="72" d="100"/>
        </p:scale>
        <p:origin x="324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6/13/22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6/13/22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Location name</a:t>
            </a:r>
            <a:r>
              <a:rPr lang="en-US" dirty="0">
                <a:effectLs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endParaRPr lang="en-US" dirty="0">
              <a:highlight>
                <a:srgbClr val="FFFF00"/>
              </a:highlight>
            </a:endParaRPr>
          </a:p>
          <a:p>
            <a:pPr>
              <a:spcBef>
                <a:spcPct val="0"/>
              </a:spcBef>
            </a:pPr>
            <a:endParaRPr lang="en-US" altLang="en-US" dirty="0"/>
          </a:p>
          <a:p>
            <a:r>
              <a:rPr lang="en-US" i="1" dirty="0"/>
              <a:t>INSTRUCTOR NOTE: </a:t>
            </a:r>
            <a:r>
              <a:rPr lang="en-US" i="0" dirty="0"/>
              <a:t>Please use the Volunteer Instructor Guide for talking points for the presentation. In that document, slide notations begin on page 6.</a:t>
            </a:r>
          </a:p>
          <a:p>
            <a:endParaRPr lang="en-US" dirty="0"/>
          </a:p>
          <a:p>
            <a:r>
              <a:rPr lang="en-US" sz="1200" kern="1200" dirty="0">
                <a:solidFill>
                  <a:schemeClr val="tx1"/>
                </a:solidFill>
                <a:effectLst/>
                <a:latin typeface="+mn-lt"/>
                <a:ea typeface="+mn-ea"/>
                <a:cs typeface="+mn-cs"/>
              </a:rPr>
              <a:t>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the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when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macOS 11 desktop is just like the top of your desk at home or at work. It’s where you keep different folders with papers in them, and other tools you need to get things done, such as a calculator, pen, or reference book.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Just like you have folders and tools on your physical desk, you also have those tools and folders on the computer, which you can access through the desktop.</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3831713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Dock</a:t>
            </a:r>
            <a:r>
              <a:rPr lang="en-US" sz="1200" kern="1200" dirty="0">
                <a:solidFill>
                  <a:schemeClr val="tx1"/>
                </a:solidFill>
                <a:effectLst/>
                <a:latin typeface="+mn-lt"/>
                <a:ea typeface="+mn-ea"/>
                <a:cs typeface="+mn-cs"/>
              </a:rPr>
              <a:t> is usually located at the bottom of the screen, </a:t>
            </a:r>
            <a:r>
              <a:rPr lang="en-US" dirty="0"/>
              <a:t>but it can also appear on the left or right side of the desktop.</a:t>
            </a:r>
            <a:r>
              <a:rPr lang="en-US" sz="1200" kern="1200" dirty="0">
                <a:solidFill>
                  <a:schemeClr val="tx1"/>
                </a:solidFill>
                <a:effectLst/>
                <a:latin typeface="+mn-lt"/>
                <a:ea typeface="+mn-ea"/>
                <a:cs typeface="+mn-cs"/>
              </a:rPr>
              <a:t> This is where you can </a:t>
            </a:r>
            <a:r>
              <a:rPr lang="en-US" dirty="0">
                <a:solidFill>
                  <a:schemeClr val="tx1"/>
                </a:solidFill>
              </a:rPr>
              <a:t>find frequently accessed applications, open files, and empty the trash. </a:t>
            </a: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3456958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Applications</a:t>
            </a:r>
            <a:r>
              <a:rPr lang="en-US" sz="1200" kern="1200" dirty="0">
                <a:solidFill>
                  <a:schemeClr val="tx1"/>
                </a:solidFill>
                <a:effectLst/>
                <a:latin typeface="+mn-lt"/>
                <a:ea typeface="+mn-ea"/>
                <a:cs typeface="+mn-cs"/>
              </a:rPr>
              <a:t> are tools that allow you to do things on a computer. In today’s example we will use Pages, which allows you to open a document. We’ll also use Photos which allows you to look at and manage your photos. And then we’ll use a calculator, which allows you to do math.</a:t>
            </a:r>
          </a:p>
          <a:p>
            <a:br>
              <a:rPr lang="en-US" sz="1200" kern="1200" dirty="0">
                <a:solidFill>
                  <a:schemeClr val="tx1"/>
                </a:solidFill>
                <a:effectLst/>
                <a:latin typeface="+mn-lt"/>
                <a:ea typeface="+mn-ea"/>
                <a:cs typeface="+mn-cs"/>
              </a:rPr>
            </a:b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82962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Dock lists the most commonly used applications on the computer. If you want to see all of the applications on a computer, click the Launchpad icon</a:t>
            </a:r>
            <a:r>
              <a:rPr lang="en-US" sz="1200" kern="1200" dirty="0">
                <a:solidFill>
                  <a:schemeClr val="tx1"/>
                </a:solidFill>
                <a:effectLst/>
                <a:latin typeface="+mn-lt"/>
                <a:ea typeface="+mn-ea"/>
                <a:cs typeface="+mn-cs"/>
              </a:rPr>
              <a:t>. To open an application from the Launchpad, single-click on the icon. </a:t>
            </a: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1714021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solidFill>
                  <a:schemeClr val="tx1"/>
                </a:solidFill>
              </a:rPr>
              <a:t>The</a:t>
            </a:r>
            <a:r>
              <a:rPr lang="en-US" b="1" dirty="0">
                <a:solidFill>
                  <a:schemeClr val="tx1"/>
                </a:solidFill>
              </a:rPr>
              <a:t> </a:t>
            </a:r>
            <a:r>
              <a:rPr lang="en-US" b="0" dirty="0">
                <a:solidFill>
                  <a:schemeClr val="tx1"/>
                </a:solidFill>
              </a:rPr>
              <a:t>Menu Bar includes the Apple Menu, </a:t>
            </a:r>
            <a:r>
              <a:rPr lang="en-US" dirty="0">
                <a:solidFill>
                  <a:schemeClr val="tx1"/>
                </a:solidFill>
              </a:rPr>
              <a:t>the date, time, volume control, and more. </a:t>
            </a:r>
            <a:r>
              <a:rPr lang="en-US" b="0" dirty="0">
                <a:solidFill>
                  <a:schemeClr val="tx1"/>
                </a:solidFill>
              </a:rPr>
              <a:t>The Menu </a:t>
            </a:r>
            <a:r>
              <a:rPr lang="en-US" dirty="0">
                <a:solidFill>
                  <a:schemeClr val="tx1"/>
                </a:solidFill>
              </a:rPr>
              <a:t>Bar changes depending on which program is open.</a:t>
            </a:r>
          </a:p>
          <a:p>
            <a:endParaRPr lang="en-US" dirty="0">
              <a:solidFill>
                <a:schemeClr val="tx1"/>
              </a:solidFill>
              <a:highlight>
                <a:srgbClr val="FFFF00"/>
              </a:highlight>
            </a:endParaRPr>
          </a:p>
          <a:p>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parts of the menu bar on the screen.</a:t>
            </a:r>
            <a:endParaRPr lang="en-US" b="0" i="0"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13136123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0" dirty="0">
                <a:solidFill>
                  <a:schemeClr val="tx1"/>
                </a:solidFill>
              </a:rPr>
              <a:t>Siri is a</a:t>
            </a:r>
            <a:r>
              <a:rPr lang="en-US" dirty="0">
                <a:solidFill>
                  <a:schemeClr val="tx1"/>
                </a:solidFill>
              </a:rPr>
              <a:t> virtual assistant that responds to voice commands by using the computer speakers. </a:t>
            </a:r>
            <a:r>
              <a:rPr lang="en-US" dirty="0"/>
              <a:t>To ask Siri for help, click on the icon and speak to Siri with your question or request. For example, you might ask, “Siri, what is the weather in Chicago today?”</a:t>
            </a:r>
            <a:endParaRPr lang="en-US" dirty="0">
              <a:solidFill>
                <a:srgbClr val="FF0000"/>
              </a:solidFill>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2651006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if you can’t find what you are looking for on your computer? For example, you might want to find a specific file, a certain computer setting, or an application. In that case, you can use the</a:t>
            </a:r>
            <a:r>
              <a:rPr lang="en-US" sz="1200" b="0" kern="1200" dirty="0">
                <a:solidFill>
                  <a:schemeClr val="tx1"/>
                </a:solidFill>
                <a:effectLst/>
                <a:latin typeface="+mn-lt"/>
                <a:ea typeface="+mn-ea"/>
                <a:cs typeface="+mn-cs"/>
              </a:rPr>
              <a:t> Search </a:t>
            </a:r>
            <a:r>
              <a:rPr lang="en-US" sz="1200" kern="1200" dirty="0">
                <a:solidFill>
                  <a:schemeClr val="tx1"/>
                </a:solidFill>
                <a:effectLst/>
                <a:latin typeface="+mn-lt"/>
                <a:ea typeface="+mn-ea"/>
                <a:cs typeface="+mn-cs"/>
              </a:rPr>
              <a:t>located in the Menu Bar. </a:t>
            </a: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114191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slide to display list. </a:t>
            </a:r>
          </a:p>
          <a:p>
            <a:pPr lvl="0"/>
            <a:endParaRPr lang="en-US"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is more than one way to open an application on a computer. You can double-click </a:t>
            </a:r>
            <a:r>
              <a:rPr lang="en-US" dirty="0"/>
              <a:t>on a Desktop icon, single-click on the Dock icon, select the application from the Launchpad menu, or search and select the application using the Siri virtual assistant or search.</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1, review “parking lot” questions. If there are no questions in the parking lot, ask the attendees if they have any questions before you move to Activity 1. For details on the parking lot concept, please see the “Before the Workshop Begins” section of the Instructor Outline.</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3351448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Review the topics learned in this section. Go to the desktop. Ask the learners to call out the answers to these questions. If the learners have computers, encourage them to follow along on their computers. Invite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a:t>
            </a: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2364460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this slide to debrief the activity or as a guide for yourself if you are doing a demonstration.</a:t>
            </a:r>
          </a:p>
          <a:p>
            <a:pPr lvl="0"/>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What would you click on to see what version of macOS is running on the computer?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Demonstrate the answers one by one and ask learners with computers to follow along.</a:t>
            </a:r>
          </a:p>
          <a:p>
            <a:pPr marL="82296" indent="0">
              <a:buNone/>
            </a:pPr>
            <a:r>
              <a:rPr lang="en-US" sz="1200" b="1" dirty="0">
                <a:solidFill>
                  <a:schemeClr val="tx1"/>
                </a:solidFill>
              </a:rPr>
              <a:t>Answer: </a:t>
            </a:r>
            <a:r>
              <a:rPr lang="en-US" sz="1200" dirty="0">
                <a:solidFill>
                  <a:schemeClr val="tx1"/>
                </a:solidFill>
              </a:rPr>
              <a:t>Apple Icon for Menu </a:t>
            </a:r>
            <a:r>
              <a:rPr lang="en-US" sz="1200" dirty="0">
                <a:solidFill>
                  <a:schemeClr val="tx1"/>
                </a:solidFill>
                <a:sym typeface="Wingdings" pitchFamily="2" charset="2"/>
              </a:rPr>
              <a:t> About This Mac</a:t>
            </a:r>
            <a:endParaRPr lang="en-US" sz="1200" dirty="0">
              <a:solidFill>
                <a:schemeClr val="tx1"/>
              </a:solidFill>
            </a:endParaRPr>
          </a:p>
          <a:p>
            <a:pPr marL="82296" indent="0">
              <a:buNone/>
            </a:pPr>
            <a:endParaRPr lang="en-US" sz="1200" dirty="0">
              <a:solidFill>
                <a:schemeClr val="tx1"/>
              </a:solidFill>
            </a:endParaRPr>
          </a:p>
          <a:p>
            <a:pPr marL="82296" indent="0">
              <a:buNone/>
            </a:pPr>
            <a:r>
              <a:rPr lang="en-US" sz="1200" dirty="0">
                <a:solidFill>
                  <a:schemeClr val="tx1"/>
                </a:solidFill>
              </a:rPr>
              <a:t>2. Name three ways in which you can open an application like Pages or the Safari browser. </a:t>
            </a:r>
          </a:p>
          <a:p>
            <a:pPr marL="82296" indent="0">
              <a:buNone/>
            </a:pPr>
            <a:r>
              <a:rPr lang="en-US" sz="1200" b="1" dirty="0">
                <a:solidFill>
                  <a:schemeClr val="tx1"/>
                </a:solidFill>
              </a:rPr>
              <a:t>Answers:</a:t>
            </a:r>
          </a:p>
          <a:p>
            <a:pPr marL="253746" indent="-171450">
              <a:buFont typeface="Arial" panose="020B0604020202020204" pitchFamily="34" charset="0"/>
              <a:buChar char="•"/>
            </a:pPr>
            <a:r>
              <a:rPr lang="en-US" sz="1200" dirty="0">
                <a:solidFill>
                  <a:schemeClr val="tx1"/>
                </a:solidFill>
              </a:rPr>
              <a:t>From the Desktop icon</a:t>
            </a:r>
          </a:p>
          <a:p>
            <a:pPr marL="253746" indent="-171450">
              <a:buFont typeface="Arial" panose="020B0604020202020204" pitchFamily="34" charset="0"/>
              <a:buChar char="•"/>
            </a:pPr>
            <a:r>
              <a:rPr lang="en-US" sz="1200" dirty="0">
                <a:solidFill>
                  <a:schemeClr val="tx1"/>
                </a:solidFill>
              </a:rPr>
              <a:t>From the Dock</a:t>
            </a:r>
          </a:p>
          <a:p>
            <a:pPr marL="253746" indent="-171450">
              <a:buFont typeface="Arial" panose="020B0604020202020204" pitchFamily="34" charset="0"/>
              <a:buChar char="•"/>
            </a:pPr>
            <a:r>
              <a:rPr lang="en-US" sz="1200" dirty="0">
                <a:solidFill>
                  <a:schemeClr val="tx1"/>
                </a:solidFill>
              </a:rPr>
              <a:t>From the Launchpad menu</a:t>
            </a:r>
          </a:p>
          <a:p>
            <a:pPr marL="253746" indent="-171450">
              <a:buFont typeface="Arial" panose="020B0604020202020204" pitchFamily="34" charset="0"/>
              <a:buChar char="•"/>
            </a:pPr>
            <a:r>
              <a:rPr lang="en-US" sz="1200" dirty="0">
                <a:solidFill>
                  <a:schemeClr val="tx1"/>
                </a:solidFill>
              </a:rPr>
              <a:t>Using Siri or search</a:t>
            </a:r>
          </a:p>
          <a:p>
            <a:pPr marL="82296" indent="0">
              <a:buNone/>
            </a:pPr>
            <a:r>
              <a:rPr lang="en-US" sz="1200" b="1" dirty="0">
                <a:solidFill>
                  <a:schemeClr val="tx1"/>
                </a:solidFill>
              </a:rPr>
              <a:t> </a:t>
            </a:r>
            <a:endParaRPr lang="en-US" sz="11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3. What icon would you click on to search for a file on your computer using your voice?</a:t>
            </a:r>
            <a:endParaRPr lang="en-US" sz="1200" kern="1200" dirty="0">
              <a:solidFill>
                <a:schemeClr val="tx1"/>
              </a:solidFill>
              <a:effectLst/>
              <a:latin typeface="+mn-lt"/>
              <a:ea typeface="+mn-ea"/>
              <a:cs typeface="+mn-cs"/>
            </a:endParaRPr>
          </a:p>
          <a:p>
            <a:pPr marL="82296" indent="0">
              <a:buNone/>
            </a:pPr>
            <a:r>
              <a:rPr lang="en-US" sz="1200" b="1" dirty="0">
                <a:solidFill>
                  <a:schemeClr val="tx1"/>
                </a:solidFill>
              </a:rPr>
              <a:t>Answer: </a:t>
            </a:r>
            <a:r>
              <a:rPr lang="en-US" sz="1200" dirty="0">
                <a:solidFill>
                  <a:schemeClr val="tx1"/>
                </a:solidFill>
              </a:rPr>
              <a:t>Click on the Siri icon in the Menu bar.</a:t>
            </a:r>
          </a:p>
          <a:p>
            <a:pPr marL="82296" indent="0">
              <a:buNone/>
            </a:pPr>
            <a:r>
              <a:rPr lang="en-US" sz="1200" b="1" dirty="0">
                <a:solidFill>
                  <a:schemeClr val="tx1"/>
                </a:solidFill>
              </a:rPr>
              <a:t> </a:t>
            </a:r>
            <a:endParaRPr lang="en-US" sz="1100" dirty="0">
              <a:solidFill>
                <a:schemeClr val="tx1"/>
              </a:solidFill>
            </a:endParaRPr>
          </a:p>
          <a:p>
            <a:pPr marL="82296" indent="0">
              <a:buNone/>
            </a:pPr>
            <a:r>
              <a:rPr lang="en-US" sz="1200" dirty="0">
                <a:solidFill>
                  <a:schemeClr val="tx1"/>
                </a:solidFill>
              </a:rPr>
              <a:t>4. Where would you click to shut down the computer? </a:t>
            </a:r>
          </a:p>
          <a:p>
            <a:pPr marL="82296" inden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Only the Instructor should demonstrate the answer. Do not actually shut down the computer.</a:t>
            </a:r>
            <a:r>
              <a:rPr lang="en-US" i="0" dirty="0">
                <a:effectLst/>
              </a:rPr>
              <a:t> </a:t>
            </a:r>
          </a:p>
          <a:p>
            <a:pPr marL="82296" indent="0">
              <a:buNone/>
            </a:pPr>
            <a:r>
              <a:rPr lang="en-US" sz="1200" b="1" dirty="0">
                <a:solidFill>
                  <a:schemeClr val="tx1"/>
                </a:solidFill>
              </a:rPr>
              <a:t>Answer</a:t>
            </a:r>
            <a:r>
              <a:rPr lang="en-US" sz="1200" dirty="0">
                <a:solidFill>
                  <a:schemeClr val="tx1"/>
                </a:solidFill>
              </a:rPr>
              <a:t>: Click on the Apple icon in the top-right corner. Then choose Shut Down from the drop-down menu. </a:t>
            </a:r>
          </a:p>
          <a:p>
            <a:pPr marL="82296" indent="0">
              <a:buNone/>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endParaRPr lang="en-US"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Great job, everyone! In the next section you’ll learn how to use files and folders.</a:t>
            </a:r>
          </a:p>
          <a:p>
            <a:pPr marL="82296" indent="0">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3372900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today’s workshop, you will learn about a computer’s operating system. Here’s a preview of what you’ll learn.</a:t>
            </a:r>
            <a:endParaRPr lang="en-US" dirty="0"/>
          </a:p>
          <a:p>
            <a:endParaRPr lang="en-US" b="0" dirty="0"/>
          </a:p>
          <a:p>
            <a:r>
              <a:rPr lang="en-US" b="1" dirty="0"/>
              <a:t>Introduction </a:t>
            </a:r>
          </a:p>
          <a:p>
            <a:pPr marL="628650" lvl="1" indent="-171450">
              <a:buFont typeface="Arial" panose="020B0604020202020204" pitchFamily="34" charset="0"/>
              <a:buChar char="•"/>
            </a:pPr>
            <a:r>
              <a:rPr lang="en-US" dirty="0"/>
              <a:t>Learn about operating systems</a:t>
            </a:r>
          </a:p>
          <a:p>
            <a:r>
              <a:rPr lang="en-US" b="1" dirty="0"/>
              <a:t>Skill Building</a:t>
            </a:r>
          </a:p>
          <a:p>
            <a:pPr marL="628650" lvl="1" indent="-171450">
              <a:buFont typeface="Arial" panose="020B0604020202020204" pitchFamily="34" charset="0"/>
              <a:buChar char="•"/>
            </a:pPr>
            <a:r>
              <a:rPr lang="en-US" dirty="0"/>
              <a:t>Find and navigate the desktop</a:t>
            </a:r>
          </a:p>
          <a:p>
            <a:pPr marL="628650" lvl="1" indent="-171450">
              <a:buFont typeface="Arial" panose="020B0604020202020204" pitchFamily="34" charset="0"/>
              <a:buChar char="•"/>
            </a:pPr>
            <a:r>
              <a:rPr lang="en-US" dirty="0"/>
              <a:t>Find and organize files and folders</a:t>
            </a:r>
          </a:p>
          <a:p>
            <a:pPr marL="628650" lvl="1" indent="-171450">
              <a:buFont typeface="Arial" panose="020B0604020202020204" pitchFamily="34" charset="0"/>
              <a:buChar char="•"/>
            </a:pPr>
            <a:r>
              <a:rPr lang="en-US" dirty="0"/>
              <a:t>Manage the windows of an application</a:t>
            </a:r>
          </a:p>
          <a:p>
            <a:pPr marL="628650" lvl="1" indent="-171450">
              <a:buFont typeface="Arial" panose="020B0604020202020204" pitchFamily="34" charset="0"/>
              <a:buChar char="•"/>
            </a:pPr>
            <a:r>
              <a:rPr lang="en-US" dirty="0"/>
              <a:t>Save and close files</a:t>
            </a:r>
          </a:p>
          <a:p>
            <a:pPr marL="628650" lvl="1" indent="-171450">
              <a:buFont typeface="Arial" panose="020B0604020202020204" pitchFamily="34" charset="0"/>
              <a:buChar char="•"/>
            </a:pPr>
            <a:r>
              <a:rPr lang="en-US" dirty="0"/>
              <a:t>Delete files</a:t>
            </a:r>
          </a:p>
          <a:p>
            <a:r>
              <a:rPr lang="en-US" b="1" dirty="0"/>
              <a:t>Tips for using a Mac operating system </a:t>
            </a:r>
          </a:p>
          <a:p>
            <a:r>
              <a:rPr lang="en-US" b="1" dirty="0"/>
              <a:t>Practice</a:t>
            </a:r>
            <a:endParaRPr lang="en-US" b="0" dirty="0"/>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endParaRPr lang="en-US" sz="1200" i="1" kern="1200" dirty="0">
              <a:solidFill>
                <a:schemeClr val="tx1"/>
              </a:solidFill>
              <a:effectLst/>
              <a:latin typeface="+mn-lt"/>
              <a:ea typeface="+mn-ea"/>
              <a:cs typeface="+mn-cs"/>
            </a:endParaRPr>
          </a:p>
          <a:p>
            <a:pPr lvl="0"/>
            <a:endParaRPr lang="en-US" sz="1200" strike="sngStrike"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is a file? A file is a package of information. </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4250129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strike="sngStrike"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pPr lvl="0"/>
            <a:endParaRPr lang="en-US" sz="1200" strike="sngStrike"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Applications</a:t>
            </a:r>
            <a:r>
              <a:rPr lang="en-US" sz="1200" kern="1200" dirty="0">
                <a:solidFill>
                  <a:schemeClr val="tx1"/>
                </a:solidFill>
                <a:effectLst/>
                <a:latin typeface="+mn-lt"/>
                <a:ea typeface="+mn-ea"/>
                <a:cs typeface="+mn-cs"/>
              </a:rPr>
              <a:t> are software or tools that allow you to complete tasks. Some applications allow you to work on text documents. Others allow you to edit pictures, watch videos, listen to music, or access the internet.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2968508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Just like an application, there are several ways you can open a file. To open a file on the desktop, use your mouse or touchpad to move the cursor to the file. Then double-click on the file to open it. Let’s give it a try.</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“School Party </a:t>
            </a:r>
            <a:r>
              <a:rPr lang="en-US" sz="1200" i="0" kern="1200" dirty="0" err="1">
                <a:solidFill>
                  <a:schemeClr val="tx1"/>
                </a:solidFill>
                <a:effectLst/>
                <a:latin typeface="+mn-lt"/>
                <a:ea typeface="+mn-ea"/>
                <a:cs typeface="+mn-cs"/>
              </a:rPr>
              <a:t>Budget.numbers</a:t>
            </a:r>
            <a:r>
              <a:rPr lang="en-US" sz="1200" i="0" kern="1200" dirty="0">
                <a:solidFill>
                  <a:schemeClr val="tx1"/>
                </a:solidFill>
                <a:effectLst/>
                <a:latin typeface="+mn-lt"/>
                <a:ea typeface="+mn-ea"/>
                <a:cs typeface="+mn-cs"/>
              </a:rPr>
              <a:t>” file you downloaded before the class to use as an example.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2667456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open the file School Party </a:t>
            </a:r>
            <a:r>
              <a:rPr lang="en-US" sz="1200" kern="1200" dirty="0" err="1">
                <a:solidFill>
                  <a:schemeClr val="tx1"/>
                </a:solidFill>
                <a:effectLst/>
                <a:latin typeface="+mn-lt"/>
                <a:ea typeface="+mn-ea"/>
                <a:cs typeface="+mn-cs"/>
              </a:rPr>
              <a:t>Budget.numbers</a:t>
            </a:r>
            <a:r>
              <a:rPr lang="en-US" sz="1200" kern="1200" dirty="0">
                <a:solidFill>
                  <a:schemeClr val="tx1"/>
                </a:solidFill>
                <a:effectLst/>
                <a:latin typeface="+mn-lt"/>
                <a:ea typeface="+mn-ea"/>
                <a:cs typeface="+mn-cs"/>
              </a:rPr>
              <a:t>. To open the file, double-click it.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17717286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Any time you open a file, it will open inside a related software application. In today’s example, the file opens in Numbers, since that was the application that was used to create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doing a live </a:t>
            </a:r>
            <a:r>
              <a:rPr lang="en-US" sz="1200" i="0" strike="noStrike" kern="1200" dirty="0">
                <a:solidFill>
                  <a:schemeClr val="tx1"/>
                </a:solidFill>
                <a:effectLst/>
                <a:latin typeface="+mn-lt"/>
                <a:ea typeface="+mn-ea"/>
                <a:cs typeface="+mn-cs"/>
              </a:rPr>
              <a:t>demonstration, </a:t>
            </a:r>
            <a:r>
              <a:rPr lang="en-US" sz="1200" b="0" i="0" strike="noStrike" kern="1200" dirty="0">
                <a:solidFill>
                  <a:schemeClr val="tx1"/>
                </a:solidFill>
                <a:effectLst/>
                <a:latin typeface="+mn-lt"/>
                <a:ea typeface="+mn-ea"/>
                <a:cs typeface="+mn-cs"/>
              </a:rPr>
              <a:t>close</a:t>
            </a:r>
            <a:r>
              <a:rPr lang="en-US" sz="1200" i="0" strike="noStrike" kern="120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the file before moving to the next task. </a:t>
            </a: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3078550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also open files that are in folders. I want to open a file in Jane’s Documents folder. To see the files in the folder, I would double-click on it.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2699399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the folder opens and lists the files that are in the folder.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25898569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would you open the file "End of Year </a:t>
            </a:r>
            <a:r>
              <a:rPr lang="en-US" sz="1200" kern="1200" dirty="0" err="1">
                <a:solidFill>
                  <a:schemeClr val="tx1"/>
                </a:solidFill>
                <a:effectLst/>
                <a:latin typeface="+mn-lt"/>
                <a:ea typeface="+mn-ea"/>
                <a:cs typeface="+mn-cs"/>
              </a:rPr>
              <a:t>Party.pages</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to call out the answers to this question.</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“End of Year </a:t>
            </a:r>
            <a:r>
              <a:rPr lang="en-US" sz="1200" i="0" kern="1200" dirty="0" err="1">
                <a:solidFill>
                  <a:schemeClr val="tx1"/>
                </a:solidFill>
                <a:effectLst/>
                <a:latin typeface="+mn-lt"/>
                <a:ea typeface="+mn-ea"/>
                <a:cs typeface="+mn-cs"/>
              </a:rPr>
              <a:t>Party.pages</a:t>
            </a:r>
            <a:r>
              <a:rPr lang="en-US" sz="1200" i="0" kern="1200" dirty="0">
                <a:solidFill>
                  <a:schemeClr val="tx1"/>
                </a:solidFill>
                <a:effectLst/>
                <a:latin typeface="+mn-lt"/>
                <a:ea typeface="+mn-ea"/>
                <a:cs typeface="+mn-cs"/>
              </a:rPr>
              <a:t>” file that is in the “Jane’s Documents” folder you downloaded before the class.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12069771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files and folders on a macOS desktop.</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That’s right! You would double-click on the file</a:t>
            </a:r>
            <a:r>
              <a:rPr lang="en-US" sz="1200" i="0" kern="1200" dirty="0">
                <a:solidFill>
                  <a:schemeClr val="tx1"/>
                </a:solidFill>
                <a:effectLst/>
                <a:latin typeface="+mn-lt"/>
                <a:ea typeface="+mn-ea"/>
                <a:cs typeface="+mn-cs"/>
              </a:rPr>
              <a:t>. When you do this, it opens.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Demonstrate how to open the file by double-clicking the file named End of Year </a:t>
            </a:r>
            <a:r>
              <a:rPr lang="en-US" sz="1200" i="0" kern="1200" dirty="0" err="1">
                <a:solidFill>
                  <a:schemeClr val="tx1"/>
                </a:solidFill>
                <a:effectLst/>
                <a:latin typeface="+mn-lt"/>
                <a:ea typeface="+mn-ea"/>
                <a:cs typeface="+mn-cs"/>
              </a:rPr>
              <a:t>Party.pages</a:t>
            </a:r>
            <a:r>
              <a:rPr lang="en-US" sz="1200" i="0" kern="1200" dirty="0">
                <a:solidFill>
                  <a:schemeClr val="tx1"/>
                </a:solidFill>
                <a:effectLst/>
                <a:latin typeface="+mn-lt"/>
                <a:ea typeface="+mn-ea"/>
                <a:cs typeface="+mn-cs"/>
              </a:rPr>
              <a:t>.</a:t>
            </a: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doing a live demonstration </a:t>
            </a:r>
            <a:r>
              <a:rPr lang="en-US" sz="1200" b="1" i="0" kern="1200" dirty="0">
                <a:solidFill>
                  <a:schemeClr val="tx1"/>
                </a:solidFill>
                <a:effectLst/>
                <a:latin typeface="+mn-lt"/>
                <a:ea typeface="+mn-ea"/>
                <a:cs typeface="+mn-cs"/>
              </a:rPr>
              <a:t>close</a:t>
            </a:r>
            <a:r>
              <a:rPr lang="en-US" sz="1200" i="0" kern="1200" dirty="0">
                <a:solidFill>
                  <a:schemeClr val="tx1"/>
                </a:solidFill>
                <a:effectLst/>
                <a:latin typeface="+mn-lt"/>
                <a:ea typeface="+mn-ea"/>
                <a:cs typeface="+mn-cs"/>
              </a:rPr>
              <a:t> the folder before moving to the next task but leave the file open.</a:t>
            </a:r>
          </a:p>
          <a:p>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29038221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Every time you open and use applications, files, and folders, they appear inside a window. The window is your working area.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the file “End of Year </a:t>
            </a:r>
            <a:r>
              <a:rPr lang="en-US" sz="1200" i="0" kern="1200" dirty="0" err="1">
                <a:solidFill>
                  <a:schemeClr val="tx1"/>
                </a:solidFill>
                <a:effectLst/>
                <a:latin typeface="+mn-lt"/>
                <a:ea typeface="+mn-ea"/>
                <a:cs typeface="+mn-cs"/>
              </a:rPr>
              <a:t>Party.pages</a:t>
            </a:r>
            <a:r>
              <a:rPr lang="en-US" sz="1200" i="0" kern="1200" dirty="0">
                <a:solidFill>
                  <a:schemeClr val="tx1"/>
                </a:solidFill>
                <a:effectLst/>
                <a:latin typeface="+mn-lt"/>
                <a:ea typeface="+mn-ea"/>
                <a:cs typeface="+mn-cs"/>
              </a:rPr>
              <a:t>” to demonstrate how to change the size of the window.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251156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attendees the question on the slide. Allow a moment for the attendees to think about it. Then lead a brief discussion about how using a computer can make life better, easier, or more fun. </a:t>
            </a:r>
            <a:r>
              <a:rPr lang="en-US" sz="1200" i="0" kern="1200" dirty="0">
                <a:solidFill>
                  <a:schemeClr val="tx1"/>
                </a:solidFill>
                <a:effectLst/>
                <a:latin typeface="+mn-lt"/>
                <a:ea typeface="+mn-ea"/>
                <a:cs typeface="+mn-cs"/>
              </a:rPr>
              <a:t>The conversation should be about two or three minutes. </a:t>
            </a:r>
            <a:endPar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Resize a window.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window may be too big or too small. To change the size of the window, use your mouse or touchpad to place the cursor on the edge of the window. </a:t>
            </a:r>
          </a:p>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17863688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Resize a window.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do this, the cursor will change into a double-headed arrow.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then click and hold the left mouse button to “grab” the edges of the window. Then drag the mouse to the left to change the size of the window. </a:t>
            </a: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4803517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Resize a window.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Release the mouse button when the window is the desired size.</a:t>
            </a:r>
            <a:r>
              <a:rPr lang="en-US" dirty="0">
                <a:effectLst/>
              </a:rPr>
              <a:t>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2528618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At the top of the window, there are tools to help you manage the size and shape of the window.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13824205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 OS desktop. </a:t>
            </a:r>
          </a:p>
          <a:p>
            <a:endParaRPr lang="en-US" sz="1200" kern="1200" dirty="0">
              <a:solidFill>
                <a:schemeClr val="tx1"/>
              </a:solidFill>
              <a:effectLst/>
              <a:latin typeface="+mn-lt"/>
              <a:ea typeface="+mn-ea"/>
              <a:cs typeface="+mn-cs"/>
            </a:endParaRPr>
          </a:p>
          <a:p>
            <a:r>
              <a:rPr lang="en-US" dirty="0"/>
              <a:t>If you want the window to fill the whole desktop, you can click the green button on the top-left corner of the window. Let’s give it a try.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1545597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When you click on the green button, the window fills the entire screen. When you want to make the window smaller again, it can be a bit tricky since the menu bar is hidden. In order to see the menu when a window is in full screen, you need to move the mouse all the way to the top of the screen.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1568865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The menu bar appears again and the green button is visible. What happens when you click on the green button?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29627379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The window returns to its original size.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4175205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You can scroll in the window to display different parts of the document. Scrolling will move you up and down the page, similar to turning the pages of a multipage document.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2906822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To scroll, move the cursor to the scroll bar. Then click and hold the left mouse button to “grab” it. After that, drag it to move down in the document.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243241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the macOS 11 operating system</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operating system </a:t>
            </a:r>
            <a:r>
              <a:rPr lang="en-US" sz="1200" kern="1200" dirty="0">
                <a:solidFill>
                  <a:schemeClr val="tx1"/>
                </a:solidFill>
                <a:effectLst/>
                <a:latin typeface="+mn-lt"/>
                <a:ea typeface="+mn-ea"/>
                <a:cs typeface="+mn-cs"/>
              </a:rPr>
              <a:t>is the software that handles the functions of the computer to make sure everything is working together.</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86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If you would like to access other files or folders on the desktop while this file is open, click on the yellow button at the top left of the window to minimize it. This will collapse the window into the Dock at the bottom of the screen, so you can see and use the desktop.</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8471392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Now that the first file is minimized, it appears on the Dock at the bottom as an icon. This frees up the desktop so that you can find another file.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24878267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open the School Party </a:t>
            </a:r>
            <a:r>
              <a:rPr lang="en-US" dirty="0" err="1"/>
              <a:t>Budget.numbers</a:t>
            </a:r>
            <a:r>
              <a:rPr lang="en-US" dirty="0"/>
              <a:t> file on the desktop. How do we open this file?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Encourage the learners to call out the answer.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11901209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a:t>
            </a:r>
          </a:p>
          <a:p>
            <a:endParaRPr lang="en-US" sz="1200" kern="1200" dirty="0">
              <a:solidFill>
                <a:schemeClr val="tx1"/>
              </a:solidFill>
              <a:effectLst/>
              <a:latin typeface="+mn-lt"/>
              <a:ea typeface="+mn-ea"/>
              <a:cs typeface="+mn-cs"/>
            </a:endParaRPr>
          </a:p>
          <a:p>
            <a:r>
              <a:rPr lang="en-US" dirty="0"/>
              <a:t>That’s right: you double-click on the file on the desktop. The file opens in Numbers because that is the application that was used to create the file. Now let’s open the </a:t>
            </a:r>
            <a:r>
              <a:rPr lang="en-US" sz="1200" kern="1200" dirty="0">
                <a:solidFill>
                  <a:schemeClr val="tx1"/>
                </a:solidFill>
                <a:effectLst/>
                <a:latin typeface="+mn-lt"/>
                <a:ea typeface="+mn-ea"/>
                <a:cs typeface="+mn-cs"/>
              </a:rPr>
              <a:t>End of </a:t>
            </a:r>
            <a:r>
              <a:rPr lang="en-US" sz="1200" kern="1200" dirty="0" err="1">
                <a:solidFill>
                  <a:schemeClr val="tx1"/>
                </a:solidFill>
                <a:effectLst/>
                <a:latin typeface="+mn-lt"/>
                <a:ea typeface="+mn-ea"/>
                <a:cs typeface="+mn-cs"/>
              </a:rPr>
              <a:t>Party.pages</a:t>
            </a:r>
            <a:r>
              <a:rPr lang="en-US" dirty="0"/>
              <a:t> file in the Dock. How do we open this file?</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Encourage the learners to call out the answer.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27631007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when multiple windows are open.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You’ve got it! You single-click the file in the Dock to open it. In this example, the file in the Dock opens in the application called Pages, but this will work for any kind of file that is open in the Dock.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now two windows open: “School Party Budget” and “End of Party.”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39477898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when multiple windows are open.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move a specific window, you can pick up that window by moving the cursor to the gray bar </a:t>
            </a:r>
            <a:r>
              <a:rPr lang="en-US" dirty="0"/>
              <a:t>at the top. To do this, place the cursor above the gray bar and click down on your mouse button.</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11656807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use windows on a macOS desktop when multiple windows are open.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still holding down the mouse button, move the window. When the window is where you want it, release the mouse button to place the window. You can also resize the windows to make it easier to work between them.</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Close only the Pages document before moving to the activity.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2, review “parking lot” questions. If there are no questions in the parking lot, ask the attendees if they have any questions before you move to Activity 2.</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33104897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Review the topics learned in this section. Go to the desktop. Ask the learners to call out the answers to these questions.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If the learners have computers, </a:t>
            </a:r>
            <a:r>
              <a:rPr lang="en-US" sz="1200" kern="1200" dirty="0">
                <a:solidFill>
                  <a:schemeClr val="tx1"/>
                </a:solidFill>
                <a:effectLst/>
                <a:latin typeface="+mn-lt"/>
                <a:ea typeface="+mn-ea"/>
                <a:cs typeface="+mn-cs"/>
              </a:rPr>
              <a:t>ask them to complete the tasks. Then review the answers by asking the learners to call out the answers for each question.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If learners do not have computers</a:t>
            </a:r>
            <a:r>
              <a:rPr lang="en-US" sz="1200" kern="1200" dirty="0">
                <a:solidFill>
                  <a:schemeClr val="tx1"/>
                </a:solidFill>
                <a:effectLst/>
                <a:latin typeface="+mn-lt"/>
                <a:ea typeface="+mn-ea"/>
                <a:cs typeface="+mn-cs"/>
              </a:rPr>
              <a:t>, ask the learners to call out the answers to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40901328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the slide to debrief the activity or as a guide for yourself if you are doing a demonstration. Demonstrate each answer as you go over the items.</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Open the web browser and keep it open.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2. Make the browser window wider. Move the browser window to the right side of the screen. </a:t>
            </a:r>
          </a:p>
          <a:p>
            <a:pPr marL="82296" lvl="0" indent="0">
              <a:buNone/>
            </a:pPr>
            <a:endParaRPr lang="en-US" sz="1200" i="0" dirty="0">
              <a:solidFill>
                <a:schemeClr val="tx1"/>
              </a:solidFill>
            </a:endParaRPr>
          </a:p>
          <a:p>
            <a:pPr marL="82296" lvl="0" indent="0">
              <a:buNone/>
            </a:pPr>
            <a:r>
              <a:rPr lang="en-US" sz="1200" dirty="0">
                <a:solidFill>
                  <a:schemeClr val="tx1"/>
                </a:solidFill>
              </a:rPr>
              <a:t>3. What button do you click on to expand or maximize the window to fill the desktop? </a:t>
            </a:r>
            <a:r>
              <a:rPr lang="en-US" sz="1200" b="1" dirty="0">
                <a:solidFill>
                  <a:schemeClr val="tx1"/>
                </a:solidFill>
              </a:rPr>
              <a:t>Answer:</a:t>
            </a:r>
            <a:r>
              <a:rPr lang="en-US" sz="1200" dirty="0">
                <a:solidFill>
                  <a:schemeClr val="tx1"/>
                </a:solidFill>
              </a:rPr>
              <a:t> Click on the green button at the top left-hand side of the window.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What button do you click on to make the window smaller again? </a:t>
            </a:r>
            <a:r>
              <a:rPr lang="en-US" sz="1200" b="1" dirty="0">
                <a:solidFill>
                  <a:schemeClr val="tx1"/>
                </a:solidFill>
              </a:rPr>
              <a:t>Answer:</a:t>
            </a:r>
            <a:r>
              <a:rPr lang="en-US" sz="1200" dirty="0">
                <a:solidFill>
                  <a:schemeClr val="tx1"/>
                </a:solidFill>
              </a:rPr>
              <a:t> Move your mouse over the gray bar. Then click on the green button at the top left-hand side of the window.</a:t>
            </a:r>
            <a:br>
              <a:rPr lang="en-US" sz="1200" dirty="0">
                <a:solidFill>
                  <a:schemeClr val="tx1"/>
                </a:solidFill>
              </a:rPr>
            </a:br>
            <a:br>
              <a:rPr lang="en-US" sz="1200" dirty="0">
                <a:solidFill>
                  <a:schemeClr val="tx1"/>
                </a:solidFill>
              </a:rPr>
            </a:br>
            <a:r>
              <a:rPr lang="en-US" sz="1200" dirty="0">
                <a:solidFill>
                  <a:schemeClr val="tx1"/>
                </a:solidFill>
              </a:rPr>
              <a:t>5. Use the search feature to see if the computer has a calculator. </a:t>
            </a:r>
            <a:r>
              <a:rPr lang="en-US" sz="1200" kern="1200" dirty="0">
                <a:solidFill>
                  <a:schemeClr val="tx1"/>
                </a:solidFill>
                <a:effectLst/>
                <a:latin typeface="+mn-lt"/>
                <a:ea typeface="+mn-ea"/>
                <a:cs typeface="+mn-cs"/>
              </a:rPr>
              <a:t>Is there a calculator? </a:t>
            </a:r>
            <a:r>
              <a:rPr lang="en-US" sz="1200" dirty="0">
                <a:solidFill>
                  <a:schemeClr val="tx1"/>
                </a:solidFill>
              </a:rPr>
              <a:t> </a:t>
            </a:r>
            <a:r>
              <a:rPr lang="en-US" sz="1200" b="1" dirty="0">
                <a:solidFill>
                  <a:schemeClr val="tx1"/>
                </a:solidFill>
              </a:rPr>
              <a:t>Answer:</a:t>
            </a:r>
            <a:r>
              <a:rPr lang="en-US" sz="1200" dirty="0">
                <a:solidFill>
                  <a:schemeClr val="tx1"/>
                </a:solidFill>
              </a:rPr>
              <a:t> You will need to search to see if the calculator is available on this computer</a:t>
            </a:r>
            <a:r>
              <a:rPr lang="en-US" sz="1200" b="0" i="1" kern="1200" dirty="0">
                <a:solidFill>
                  <a:schemeClr val="tx1"/>
                </a:solidFill>
                <a:effectLst/>
                <a:latin typeface="+mn-lt"/>
                <a:ea typeface="+mn-ea"/>
                <a:cs typeface="+mn-cs"/>
              </a:rPr>
              <a:t>.</a:t>
            </a:r>
            <a:br>
              <a:rPr lang="en-US" sz="1200" dirty="0">
                <a:solidFill>
                  <a:schemeClr val="tx1"/>
                </a:solidFill>
              </a:rPr>
            </a:br>
            <a:endParaRPr lang="en-US"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6. In the web browser address bar, go to https://</a:t>
            </a:r>
            <a:r>
              <a:rPr lang="en-US" sz="1200" dirty="0" err="1">
                <a:solidFill>
                  <a:schemeClr val="tx1"/>
                </a:solidFill>
              </a:rPr>
              <a:t>www.digitallearn.org</a:t>
            </a:r>
            <a:r>
              <a:rPr lang="en-US" sz="1200" dirty="0">
                <a:solidFill>
                  <a:schemeClr val="tx1"/>
                </a:solidFill>
              </a:rPr>
              <a:t>/ and scroll to the bottom of the webpage.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7. Name one of the links under the Learn More section at the bottom of the webpage. </a:t>
            </a:r>
          </a:p>
          <a:p>
            <a:pPr marL="82296" lvl="0" indent="0">
              <a:buNone/>
            </a:pPr>
            <a:r>
              <a:rPr lang="en-US" sz="1200" b="1" dirty="0">
                <a:solidFill>
                  <a:schemeClr val="tx1"/>
                </a:solidFill>
              </a:rPr>
              <a:t>Answers:</a:t>
            </a:r>
          </a:p>
          <a:p>
            <a:r>
              <a:rPr lang="en-US" sz="1200" kern="1200" dirty="0">
                <a:solidFill>
                  <a:schemeClr val="tx1"/>
                </a:solidFill>
                <a:effectLst/>
                <a:latin typeface="+mn-lt"/>
                <a:ea typeface="+mn-ea"/>
                <a:cs typeface="+mn-cs"/>
              </a:rPr>
              <a:t>About </a:t>
            </a:r>
            <a:r>
              <a:rPr lang="en-US" sz="1200" kern="1200" dirty="0" err="1">
                <a:solidFill>
                  <a:schemeClr val="tx1"/>
                </a:solidFill>
                <a:effectLst/>
                <a:latin typeface="+mn-lt"/>
                <a:ea typeface="+mn-ea"/>
                <a:cs typeface="+mn-cs"/>
              </a:rPr>
              <a:t>DigitalLearn.org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Get Digital Learn for Your Library</a:t>
            </a:r>
          </a:p>
          <a:p>
            <a:r>
              <a:rPr lang="en-US" sz="1200" kern="1200" dirty="0">
                <a:solidFill>
                  <a:schemeClr val="tx1"/>
                </a:solidFill>
                <a:effectLst/>
                <a:latin typeface="+mn-lt"/>
                <a:ea typeface="+mn-ea"/>
                <a:cs typeface="+mn-cs"/>
              </a:rPr>
              <a:t>Pricing and Features</a:t>
            </a:r>
          </a:p>
          <a:p>
            <a:r>
              <a:rPr lang="en-US" sz="1200" kern="1200" dirty="0">
                <a:solidFill>
                  <a:schemeClr val="tx1"/>
                </a:solidFill>
                <a:effectLst/>
                <a:latin typeface="+mn-lt"/>
                <a:ea typeface="+mn-ea"/>
                <a:cs typeface="+mn-cs"/>
              </a:rPr>
              <a:t>Privacy Policy | Terms</a:t>
            </a:r>
          </a:p>
          <a:p>
            <a:r>
              <a:rPr lang="en-US" sz="1200" kern="1200" dirty="0">
                <a:solidFill>
                  <a:schemeClr val="tx1"/>
                </a:solidFill>
                <a:effectLst/>
                <a:latin typeface="+mn-lt"/>
                <a:ea typeface="+mn-ea"/>
                <a:cs typeface="+mn-cs"/>
              </a:rPr>
              <a:t>See Our Work in Action</a:t>
            </a:r>
          </a:p>
          <a:p>
            <a:pPr marL="82296" lvl="0" indent="0">
              <a:buNone/>
            </a:pPr>
            <a:endParaRPr lang="en-US" sz="1200" b="0" i="1" kern="1200" dirty="0">
              <a:solidFill>
                <a:schemeClr val="tx1"/>
              </a:solidFill>
              <a:effectLst/>
              <a:latin typeface="+mn-lt"/>
              <a:ea typeface="+mn-ea"/>
              <a:cs typeface="+mn-cs"/>
            </a:endParaRPr>
          </a:p>
          <a:p>
            <a:pPr marL="82296" lvl="0" indent="0">
              <a:buNone/>
            </a:pPr>
            <a:r>
              <a:rPr lang="en-US" sz="1200" b="1" kern="1200" dirty="0">
                <a:solidFill>
                  <a:schemeClr val="tx1"/>
                </a:solidFill>
                <a:effectLst/>
                <a:latin typeface="+mn-lt"/>
                <a:ea typeface="+mn-ea"/>
                <a:cs typeface="+mn-cs"/>
              </a:rPr>
              <a:t>After learners complete Activity 2: </a:t>
            </a:r>
          </a:p>
          <a:p>
            <a:pPr marL="82296" lvl="0" indent="0">
              <a:buNone/>
            </a:pPr>
            <a:r>
              <a:rPr lang="en-US" sz="1200" kern="1200" dirty="0">
                <a:solidFill>
                  <a:schemeClr val="tx1"/>
                </a:solidFill>
                <a:effectLst/>
                <a:latin typeface="+mn-lt"/>
                <a:ea typeface="+mn-ea"/>
                <a:cs typeface="+mn-cs"/>
              </a:rPr>
              <a:t>Great job, everyone! In the next section, you’ll learn how to use save and close.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39487914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the menu bar changes in macOS 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an application is open on your Mac, you will notice that the menu bar is specific to the application you are in, rather than the general Finder menu bar you learned about earlier in this course. Since Numbers is open, so the menu bar is specific to Numbers.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dirty="0"/>
          </a:p>
        </p:txBody>
      </p:sp>
    </p:spTree>
    <p:extLst>
      <p:ext uri="{BB962C8B-B14F-4D97-AF65-F5344CB8AC3E}">
        <p14:creationId xmlns:p14="http://schemas.microsoft.com/office/powerpoint/2010/main" val="40936257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the macOS 11 operating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Your brain works to manage your body to make sure you are breathing and your heart is pumping. In a similar way, the operating system manages the functions of the computer to make sure everything is working together.</a:t>
            </a:r>
          </a:p>
          <a:p>
            <a:r>
              <a:rPr lang="en-US" sz="1200" kern="1200" dirty="0">
                <a:solidFill>
                  <a:schemeClr val="tx1"/>
                </a:solidFill>
                <a:effectLst/>
                <a:latin typeface="+mn-lt"/>
                <a:ea typeface="+mn-ea"/>
                <a:cs typeface="+mn-cs"/>
              </a:rPr>
              <a:t> </a:t>
            </a:r>
          </a:p>
          <a:p>
            <a:r>
              <a:rPr lang="en-US" dirty="0"/>
              <a:t>A Mac computer’s operating system is called macOS (pronounced “Mac oh </a:t>
            </a:r>
            <a:r>
              <a:rPr lang="en-US" dirty="0" err="1"/>
              <a:t>ess</a:t>
            </a:r>
            <a:r>
              <a:rPr lang="en-US" dirty="0"/>
              <a: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67685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the menu bar changes in macOS 11.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see how the menu bar changes when you open a file in a new application. We’ll open a Pages file. The file we want is in Jane’s Documents folder, so we will double-click the folder.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dirty="0"/>
          </a:p>
        </p:txBody>
      </p:sp>
    </p:spTree>
    <p:extLst>
      <p:ext uri="{BB962C8B-B14F-4D97-AF65-F5344CB8AC3E}">
        <p14:creationId xmlns:p14="http://schemas.microsoft.com/office/powerpoint/2010/main" val="26629459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the menu bar changes based on which application is open.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file we want to open is called To Do List End of Year </a:t>
            </a:r>
            <a:r>
              <a:rPr lang="en-US" sz="1200" kern="1200" dirty="0" err="1">
                <a:solidFill>
                  <a:schemeClr val="tx1"/>
                </a:solidFill>
                <a:effectLst/>
                <a:latin typeface="+mn-lt"/>
                <a:ea typeface="+mn-ea"/>
                <a:cs typeface="+mn-cs"/>
              </a:rPr>
              <a:t>Party.pages</a:t>
            </a:r>
            <a:r>
              <a:rPr lang="en-US" sz="1200" kern="1200" dirty="0">
                <a:solidFill>
                  <a:schemeClr val="tx1"/>
                </a:solidFill>
                <a:effectLst/>
                <a:latin typeface="+mn-lt"/>
                <a:ea typeface="+mn-ea"/>
                <a:cs typeface="+mn-cs"/>
              </a:rPr>
              <a:t>. Let’s double-click on it to open it.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Please use the To Do List End of Year </a:t>
            </a:r>
            <a:r>
              <a:rPr lang="en-US" sz="1200" i="0" kern="1200" dirty="0" err="1">
                <a:solidFill>
                  <a:schemeClr val="tx1"/>
                </a:solidFill>
                <a:effectLst/>
                <a:latin typeface="+mn-lt"/>
                <a:ea typeface="+mn-ea"/>
                <a:cs typeface="+mn-cs"/>
              </a:rPr>
              <a:t>Party.pages</a:t>
            </a:r>
            <a:r>
              <a:rPr lang="en-US" sz="1200" i="0" kern="1200" dirty="0">
                <a:solidFill>
                  <a:schemeClr val="tx1"/>
                </a:solidFill>
                <a:effectLst/>
                <a:latin typeface="+mn-lt"/>
                <a:ea typeface="+mn-ea"/>
                <a:cs typeface="+mn-cs"/>
              </a:rPr>
              <a:t> file that is in the “Jane’s Documents” folder that you downloaded before the class.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dirty="0"/>
          </a:p>
        </p:txBody>
      </p:sp>
    </p:spTree>
    <p:extLst>
      <p:ext uri="{BB962C8B-B14F-4D97-AF65-F5344CB8AC3E}">
        <p14:creationId xmlns:p14="http://schemas.microsoft.com/office/powerpoint/2010/main" val="37670566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the menu bar changes based on which application is open. </a:t>
            </a:r>
          </a:p>
          <a:p>
            <a:endParaRPr lang="en-US" sz="1200" kern="1200" dirty="0">
              <a:solidFill>
                <a:schemeClr val="tx1"/>
              </a:solidFill>
              <a:effectLst/>
              <a:latin typeface="+mn-lt"/>
              <a:ea typeface="+mn-ea"/>
              <a:cs typeface="+mn-cs"/>
            </a:endParaRPr>
          </a:p>
          <a:p>
            <a:r>
              <a:rPr lang="en-US" dirty="0"/>
              <a:t>Now that Pages is open, notice how the menu bar is specific to Pages.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dirty="0"/>
          </a:p>
        </p:txBody>
      </p:sp>
    </p:spTree>
    <p:extLst>
      <p:ext uri="{BB962C8B-B14F-4D97-AF65-F5344CB8AC3E}">
        <p14:creationId xmlns:p14="http://schemas.microsoft.com/office/powerpoint/2010/main" val="15078945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folders in macOS 11.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Occasionally, while you are working on a file, or before you close it, you will want to save your work.</a:t>
            </a:r>
            <a:endParaRPr lang="en-US" sz="1200" kern="1200" dirty="0">
              <a:solidFill>
                <a:schemeClr val="tx1"/>
              </a:solidFill>
              <a:effectLst/>
              <a:latin typeface="+mn-lt"/>
              <a:ea typeface="+mn-ea"/>
              <a:cs typeface="+mn-cs"/>
            </a:endParaRPr>
          </a:p>
          <a:p>
            <a:endParaRPr lang="en-US" dirty="0"/>
          </a:p>
          <a:p>
            <a:r>
              <a:rPr lang="en-US" dirty="0"/>
              <a:t>To save a file, click File in the menu bar.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dirty="0"/>
          </a:p>
        </p:txBody>
      </p:sp>
    </p:spTree>
    <p:extLst>
      <p:ext uri="{BB962C8B-B14F-4D97-AF65-F5344CB8AC3E}">
        <p14:creationId xmlns:p14="http://schemas.microsoft.com/office/powerpoint/2010/main" val="11442990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folders in macOS 11. </a:t>
            </a:r>
          </a:p>
          <a:p>
            <a:endParaRPr lang="en-US" sz="1200" kern="1200" dirty="0">
              <a:solidFill>
                <a:schemeClr val="tx1"/>
              </a:solidFill>
              <a:effectLst/>
              <a:latin typeface="+mn-lt"/>
              <a:ea typeface="+mn-ea"/>
              <a:cs typeface="+mn-cs"/>
            </a:endParaRPr>
          </a:p>
          <a:p>
            <a:r>
              <a:rPr lang="en-US" dirty="0"/>
              <a:t>A drop-down menu appears. Options for saving the file appear in the drop-down menu. There are a lot of options!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n-US" dirty="0"/>
          </a:p>
        </p:txBody>
      </p:sp>
    </p:spTree>
    <p:extLst>
      <p:ext uri="{BB962C8B-B14F-4D97-AF65-F5344CB8AC3E}">
        <p14:creationId xmlns:p14="http://schemas.microsoft.com/office/powerpoint/2010/main" val="39436239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files in macOS 11. </a:t>
            </a:r>
          </a:p>
          <a:p>
            <a:endParaRPr lang="en-US" sz="1200" kern="1200" dirty="0">
              <a:solidFill>
                <a:schemeClr val="tx1"/>
              </a:solidFill>
              <a:effectLst/>
              <a:latin typeface="+mn-lt"/>
              <a:ea typeface="+mn-ea"/>
              <a:cs typeface="+mn-cs"/>
            </a:endParaRPr>
          </a:p>
          <a:p>
            <a:r>
              <a:rPr lang="en-US" dirty="0"/>
              <a:t>Let’s say you had already saved this file, and you knew both the file name and the location. In that case, you can simply click on the Save option in the menu. For today’s workshop, we are going to demonstrate the steps as if it is the first time you are saving the file.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dirty="0"/>
          </a:p>
        </p:txBody>
      </p:sp>
    </p:spTree>
    <p:extLst>
      <p:ext uri="{BB962C8B-B14F-4D97-AF65-F5344CB8AC3E}">
        <p14:creationId xmlns:p14="http://schemas.microsoft.com/office/powerpoint/2010/main" val="1306467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files in macOS 11. </a:t>
            </a:r>
          </a:p>
          <a:p>
            <a:endParaRPr lang="en-US" sz="1200" kern="1200" dirty="0">
              <a:solidFill>
                <a:schemeClr val="tx1"/>
              </a:solidFill>
              <a:effectLst/>
              <a:latin typeface="+mn-lt"/>
              <a:ea typeface="+mn-ea"/>
              <a:cs typeface="+mn-cs"/>
            </a:endParaRPr>
          </a:p>
          <a:p>
            <a:r>
              <a:rPr lang="en-US" dirty="0"/>
              <a:t>A new dialog box will appear.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dirty="0"/>
          </a:p>
        </p:txBody>
      </p:sp>
    </p:spTree>
    <p:extLst>
      <p:ext uri="{BB962C8B-B14F-4D97-AF65-F5344CB8AC3E}">
        <p14:creationId xmlns:p14="http://schemas.microsoft.com/office/powerpoint/2010/main" val="17164679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files in macOS 11. </a:t>
            </a:r>
          </a:p>
          <a:p>
            <a:endParaRPr lang="en-US" sz="1200" kern="1200" dirty="0">
              <a:solidFill>
                <a:schemeClr val="tx1"/>
              </a:solidFill>
              <a:effectLst/>
              <a:latin typeface="+mn-lt"/>
              <a:ea typeface="+mn-ea"/>
              <a:cs typeface="+mn-cs"/>
            </a:endParaRPr>
          </a:p>
          <a:p>
            <a:r>
              <a:rPr lang="en-US" dirty="0"/>
              <a:t>The first thing you will want to do is name the file in the “Save as” box.</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dirty="0"/>
          </a:p>
        </p:txBody>
      </p:sp>
    </p:spTree>
    <p:extLst>
      <p:ext uri="{BB962C8B-B14F-4D97-AF65-F5344CB8AC3E}">
        <p14:creationId xmlns:p14="http://schemas.microsoft.com/office/powerpoint/2010/main" val="25837275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files in macOS 11. </a:t>
            </a:r>
          </a:p>
          <a:p>
            <a:endParaRPr lang="en-US" sz="1200" kern="1200" dirty="0">
              <a:solidFill>
                <a:schemeClr val="tx1"/>
              </a:solidFill>
              <a:effectLst/>
              <a:latin typeface="+mn-lt"/>
              <a:ea typeface="+mn-ea"/>
              <a:cs typeface="+mn-cs"/>
            </a:endParaRPr>
          </a:p>
          <a:p>
            <a:r>
              <a:rPr lang="en-US" dirty="0"/>
              <a:t>Name the file. Then select where you want to save the file. Be sure to choose a location that you will remember, such as on the desktop or in a specific folder. In this example, we are saving this file in the Jane’s Documents folder that is on the desktop.</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dirty="0"/>
          </a:p>
        </p:txBody>
      </p:sp>
    </p:spTree>
    <p:extLst>
      <p:ext uri="{BB962C8B-B14F-4D97-AF65-F5344CB8AC3E}">
        <p14:creationId xmlns:p14="http://schemas.microsoft.com/office/powerpoint/2010/main" val="9577327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files in macOS 11. </a:t>
            </a:r>
          </a:p>
          <a:p>
            <a:endParaRPr lang="en-US" sz="1200" kern="1200" dirty="0">
              <a:solidFill>
                <a:schemeClr val="tx1"/>
              </a:solidFill>
              <a:effectLst/>
              <a:latin typeface="+mn-lt"/>
              <a:ea typeface="+mn-ea"/>
              <a:cs typeface="+mn-cs"/>
            </a:endParaRPr>
          </a:p>
          <a:p>
            <a:r>
              <a:rPr lang="en-US" dirty="0"/>
              <a:t>Once you choose a file name and a location to save the file, click the Save button. The file is saved.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dirty="0"/>
          </a:p>
        </p:txBody>
      </p:sp>
    </p:spTree>
    <p:extLst>
      <p:ext uri="{BB962C8B-B14F-4D97-AF65-F5344CB8AC3E}">
        <p14:creationId xmlns:p14="http://schemas.microsoft.com/office/powerpoint/2010/main" val="2382823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the macOS 11 operating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dirty="0"/>
              <a:t>You can tell what version of the operating system you have by the number that follows. To see what version of the macOS the computer is using, click on the Apple icon on the desktop.</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1512808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endParaRPr lang="en-US" sz="1200" kern="1200" dirty="0">
              <a:solidFill>
                <a:schemeClr val="tx1"/>
              </a:solidFill>
              <a:effectLst/>
              <a:latin typeface="+mn-lt"/>
              <a:ea typeface="+mn-ea"/>
              <a:cs typeface="+mn-cs"/>
            </a:endParaRPr>
          </a:p>
          <a:p>
            <a:r>
              <a:rPr lang="en-US" dirty="0"/>
              <a:t>If you want to move the file to another location, you can select the “Move To…” option in the file menu.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dirty="0"/>
          </a:p>
        </p:txBody>
      </p:sp>
    </p:spTree>
    <p:extLst>
      <p:ext uri="{BB962C8B-B14F-4D97-AF65-F5344CB8AC3E}">
        <p14:creationId xmlns:p14="http://schemas.microsoft.com/office/powerpoint/2010/main" val="263769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endParaRPr lang="en-US" sz="1200" kern="1200" dirty="0">
              <a:solidFill>
                <a:schemeClr val="tx1"/>
              </a:solidFill>
              <a:effectLst/>
              <a:latin typeface="+mn-lt"/>
              <a:ea typeface="+mn-ea"/>
              <a:cs typeface="+mn-cs"/>
            </a:endParaRPr>
          </a:p>
          <a:p>
            <a:r>
              <a:rPr lang="en-US" dirty="0"/>
              <a:t>The “Move to” pop-up menu appears. Click on the drop-down arrow to choose a new location.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dirty="0"/>
          </a:p>
        </p:txBody>
      </p:sp>
    </p:spTree>
    <p:extLst>
      <p:ext uri="{BB962C8B-B14F-4D97-AF65-F5344CB8AC3E}">
        <p14:creationId xmlns:p14="http://schemas.microsoft.com/office/powerpoint/2010/main" val="306364520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endParaRPr lang="en-US" sz="1200" kern="1200" dirty="0">
              <a:solidFill>
                <a:schemeClr val="tx1"/>
              </a:solidFill>
              <a:effectLst/>
              <a:latin typeface="+mn-lt"/>
              <a:ea typeface="+mn-ea"/>
              <a:cs typeface="+mn-cs"/>
            </a:endParaRPr>
          </a:p>
          <a:p>
            <a:r>
              <a:rPr lang="en-US" dirty="0"/>
              <a:t>A list of possible locations to save the file appears.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dirty="0"/>
          </a:p>
        </p:txBody>
      </p:sp>
    </p:spTree>
    <p:extLst>
      <p:ext uri="{BB962C8B-B14F-4D97-AF65-F5344CB8AC3E}">
        <p14:creationId xmlns:p14="http://schemas.microsoft.com/office/powerpoint/2010/main" val="269414743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 </a:t>
            </a:r>
          </a:p>
          <a:p>
            <a:r>
              <a:rPr lang="en-US" dirty="0"/>
              <a:t>Let’s save the file to the desktop.</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n-US" dirty="0"/>
          </a:p>
        </p:txBody>
      </p:sp>
    </p:spTree>
    <p:extLst>
      <p:ext uri="{BB962C8B-B14F-4D97-AF65-F5344CB8AC3E}">
        <p14:creationId xmlns:p14="http://schemas.microsoft.com/office/powerpoint/2010/main" val="24929152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endParaRPr lang="en-US" sz="1200" kern="1200" dirty="0">
              <a:solidFill>
                <a:schemeClr val="tx1"/>
              </a:solidFill>
              <a:effectLst/>
              <a:latin typeface="+mn-lt"/>
              <a:ea typeface="+mn-ea"/>
              <a:cs typeface="+mn-cs"/>
            </a:endParaRPr>
          </a:p>
          <a:p>
            <a:r>
              <a:rPr lang="en-US" dirty="0"/>
              <a:t>Then click Move.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dirty="0"/>
          </a:p>
        </p:txBody>
      </p:sp>
    </p:spTree>
    <p:extLst>
      <p:ext uri="{BB962C8B-B14F-4D97-AF65-F5344CB8AC3E}">
        <p14:creationId xmlns:p14="http://schemas.microsoft.com/office/powerpoint/2010/main" val="13152292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move a file in macOS 11. </a:t>
            </a:r>
          </a:p>
          <a:p>
            <a:endParaRPr lang="en-US" sz="1200" kern="1200" dirty="0">
              <a:solidFill>
                <a:schemeClr val="tx1"/>
              </a:solidFill>
              <a:effectLst/>
              <a:latin typeface="+mn-lt"/>
              <a:ea typeface="+mn-ea"/>
              <a:cs typeface="+mn-cs"/>
            </a:endParaRPr>
          </a:p>
          <a:p>
            <a:r>
              <a:rPr lang="en-US" dirty="0"/>
              <a:t>The file has been moved to the desktop. </a:t>
            </a:r>
          </a:p>
          <a:p>
            <a:endParaRPr lang="en-US" sz="1200" kern="1200" dirty="0">
              <a:solidFill>
                <a:schemeClr val="tx1"/>
              </a:solidFill>
              <a:effectLst/>
              <a:latin typeface="+mn-lt"/>
              <a:ea typeface="+mn-ea"/>
              <a:cs typeface="+mn-cs"/>
            </a:endParaRPr>
          </a:p>
          <a:p>
            <a:r>
              <a:rPr lang="en-US" dirty="0"/>
              <a:t>If you are using a public computer, there may be limits on where you can save files. Feel free to seek help from a staff person at the computer center for more information on saving files on a public computer.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dirty="0"/>
          </a:p>
        </p:txBody>
      </p:sp>
    </p:spTree>
    <p:extLst>
      <p:ext uri="{BB962C8B-B14F-4D97-AF65-F5344CB8AC3E}">
        <p14:creationId xmlns:p14="http://schemas.microsoft.com/office/powerpoint/2010/main" val="7819110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close files in macOS 11. </a:t>
            </a:r>
          </a:p>
          <a:p>
            <a:endParaRPr lang="en-US" dirty="0"/>
          </a:p>
          <a:p>
            <a:r>
              <a:rPr lang="en-US" dirty="0"/>
              <a:t>When you are done with a file and you have saved it, you will want to close it. To close the file, click on the red button at the top left of the window. If you have made changes to the document since the last time it was saved, Pages will automatically save the changes to the file before it closes. Most applications will ask you if you want to save the changes before you close a file.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dirty="0"/>
          </a:p>
        </p:txBody>
      </p:sp>
    </p:spTree>
    <p:extLst>
      <p:ext uri="{BB962C8B-B14F-4D97-AF65-F5344CB8AC3E}">
        <p14:creationId xmlns:p14="http://schemas.microsoft.com/office/powerpoint/2010/main" val="35881915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save and close files and folders in macOS 11. </a:t>
            </a:r>
          </a:p>
          <a:p>
            <a:endParaRPr lang="en-US" dirty="0"/>
          </a:p>
          <a:p>
            <a:r>
              <a:rPr lang="en-US" dirty="0"/>
              <a:t>The Pages file is now closed. </a:t>
            </a:r>
            <a:r>
              <a:rPr lang="en-US" sz="1200" kern="1200" dirty="0">
                <a:solidFill>
                  <a:schemeClr val="tx1"/>
                </a:solidFill>
                <a:effectLst/>
                <a:latin typeface="+mn-lt"/>
                <a:ea typeface="+mn-ea"/>
                <a:cs typeface="+mn-cs"/>
              </a:rPr>
              <a:t>How would I close the Numbers document that is currently open?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Ask the learners for the answer.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dirty="0"/>
          </a:p>
        </p:txBody>
      </p:sp>
    </p:spTree>
    <p:extLst>
      <p:ext uri="{BB962C8B-B14F-4D97-AF65-F5344CB8AC3E}">
        <p14:creationId xmlns:p14="http://schemas.microsoft.com/office/powerpoint/2010/main" val="15533699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close files in macOS 11. </a:t>
            </a:r>
          </a:p>
          <a:p>
            <a:endParaRPr lang="en-US" dirty="0"/>
          </a:p>
          <a:p>
            <a:r>
              <a:rPr lang="en-US" dirty="0"/>
              <a:t>That’s right! To close the file, I would click on the red button at the top left of the window.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3, review “parking lot” questions. If there are no questions in the parking lot, ask the attendees if they have any questions before you move to Activity 3.</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dirty="0"/>
          </a:p>
        </p:txBody>
      </p:sp>
    </p:spTree>
    <p:extLst>
      <p:ext uri="{BB962C8B-B14F-4D97-AF65-F5344CB8AC3E}">
        <p14:creationId xmlns:p14="http://schemas.microsoft.com/office/powerpoint/2010/main" val="10123570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u="none" kern="1200" dirty="0">
                <a:solidFill>
                  <a:schemeClr val="tx1"/>
                </a:solidFill>
                <a:effectLst/>
                <a:latin typeface="+mn-lt"/>
                <a:ea typeface="+mn-ea"/>
                <a:cs typeface="+mn-cs"/>
              </a:rPr>
              <a:t>Review the topics learned in this section. Go to the desktop.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If the learners have computers, </a:t>
            </a:r>
            <a:r>
              <a:rPr lang="en-US" sz="1200" kern="1200" dirty="0">
                <a:solidFill>
                  <a:schemeClr val="tx1"/>
                </a:solidFill>
                <a:effectLst/>
                <a:latin typeface="+mn-lt"/>
                <a:ea typeface="+mn-ea"/>
                <a:cs typeface="+mn-cs"/>
              </a:rPr>
              <a:t>ask them to complete the tasks. Then review the answers by asking the learners to call out the answers for each question.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If learners do not have computers,</a:t>
            </a:r>
            <a:r>
              <a:rPr lang="en-US" sz="1200" kern="1200" dirty="0">
                <a:solidFill>
                  <a:schemeClr val="tx1"/>
                </a:solidFill>
                <a:effectLst/>
                <a:latin typeface="+mn-lt"/>
                <a:ea typeface="+mn-ea"/>
                <a:cs typeface="+mn-cs"/>
              </a:rPr>
              <a:t> ask learners to call out the answers to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dirty="0"/>
          </a:p>
        </p:txBody>
      </p:sp>
    </p:spTree>
    <p:extLst>
      <p:ext uri="{BB962C8B-B14F-4D97-AF65-F5344CB8AC3E}">
        <p14:creationId xmlns:p14="http://schemas.microsoft.com/office/powerpoint/2010/main" val="3201739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the macOS 11 operating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dirty="0"/>
              <a:t>Then choose About this Mac from the pull-down menu.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358273293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slide to debrief the activity or as a guide for yourself if you are doing a demonstration. Demonstrate each answer as you go over the items.</a:t>
            </a:r>
          </a:p>
          <a:p>
            <a:pPr marL="82296" indent="0">
              <a:buNone/>
            </a:pPr>
            <a:r>
              <a:rPr lang="en-US" sz="1200" i="0" dirty="0">
                <a:solidFill>
                  <a:schemeClr val="tx1"/>
                </a:solidFill>
              </a:rPr>
              <a:t> </a:t>
            </a:r>
          </a:p>
          <a:p>
            <a:pPr marL="310896"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solidFill>
                  <a:schemeClr val="tx1"/>
                </a:solidFill>
              </a:rPr>
              <a:t>Open Pages.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2. Type “Hello World” in the document.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3. Save the document to the Desktop. In the File name box, type “Hello” and click Save. </a:t>
            </a:r>
            <a:br>
              <a:rPr lang="en-US" sz="1200" dirty="0">
                <a:solidFill>
                  <a:schemeClr val="tx1"/>
                </a:solidFill>
              </a:rPr>
            </a:br>
            <a:endParaRPr lang="en-US" sz="1200" dirty="0">
              <a:solidFill>
                <a:schemeClr val="tx1"/>
              </a:solidFill>
            </a:endParaRPr>
          </a:p>
          <a:p>
            <a:pPr marL="82296" lvl="0" indent="0">
              <a:buNone/>
            </a:pPr>
            <a:r>
              <a:rPr lang="en-US" sz="1200" dirty="0">
                <a:solidFill>
                  <a:schemeClr val="tx1"/>
                </a:solidFill>
              </a:rPr>
              <a:t>4. Close the file.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3: </a:t>
            </a:r>
            <a:endParaRPr lang="en-US"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Great job, everyone! In the next section, you’ll learn how to delete files. </a:t>
            </a:r>
          </a:p>
          <a:p>
            <a:pPr marL="82296"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Make sure to close the Hello document before moving to the next section. </a:t>
            </a:r>
            <a:endParaRPr lang="en-US" sz="120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dirty="0"/>
          </a:p>
        </p:txBody>
      </p:sp>
    </p:spTree>
    <p:extLst>
      <p:ext uri="{BB962C8B-B14F-4D97-AF65-F5344CB8AC3E}">
        <p14:creationId xmlns:p14="http://schemas.microsoft.com/office/powerpoint/2010/main" val="33492028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delete files, you will use the trash can, which is located in the Dock at the bottom right of the screen. When there is nothing in the Trash, the icon will appear empty.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dirty="0"/>
          </a:p>
        </p:txBody>
      </p:sp>
    </p:spTree>
    <p:extLst>
      <p:ext uri="{BB962C8B-B14F-4D97-AF65-F5344CB8AC3E}">
        <p14:creationId xmlns:p14="http://schemas.microsoft.com/office/powerpoint/2010/main" val="22402791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delete a file, move your cursor to the file you want to delete. Then click on it and hold down the left mouse button. The file is selected.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dirty="0"/>
          </a:p>
        </p:txBody>
      </p:sp>
    </p:spTree>
    <p:extLst>
      <p:ext uri="{BB962C8B-B14F-4D97-AF65-F5344CB8AC3E}">
        <p14:creationId xmlns:p14="http://schemas.microsoft.com/office/powerpoint/2010/main" val="41637470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Drag the selected file to the trash bin on the right side of the Dock.</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dirty="0"/>
          </a:p>
        </p:txBody>
      </p:sp>
    </p:spTree>
    <p:extLst>
      <p:ext uri="{BB962C8B-B14F-4D97-AF65-F5344CB8AC3E}">
        <p14:creationId xmlns:p14="http://schemas.microsoft.com/office/powerpoint/2010/main" val="374651441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there are items in the Trash, the icon will appear full.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dirty="0"/>
          </a:p>
        </p:txBody>
      </p:sp>
    </p:spTree>
    <p:extLst>
      <p:ext uri="{BB962C8B-B14F-4D97-AF65-F5344CB8AC3E}">
        <p14:creationId xmlns:p14="http://schemas.microsoft.com/office/powerpoint/2010/main" val="26714224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endParaRPr lang="en-US" dirty="0"/>
          </a:p>
          <a:p>
            <a:r>
              <a:rPr lang="en-US" dirty="0"/>
              <a:t>You can also delete files from folders. Let’s double-click on Jane’s Documents folder.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dirty="0"/>
          </a:p>
        </p:txBody>
      </p:sp>
    </p:spTree>
    <p:extLst>
      <p:ext uri="{BB962C8B-B14F-4D97-AF65-F5344CB8AC3E}">
        <p14:creationId xmlns:p14="http://schemas.microsoft.com/office/powerpoint/2010/main" val="13289534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delete the </a:t>
            </a:r>
            <a:r>
              <a:rPr lang="en-US" sz="1200" kern="1200" dirty="0" err="1">
                <a:solidFill>
                  <a:schemeClr val="tx1"/>
                </a:solidFill>
                <a:effectLst/>
                <a:latin typeface="+mn-lt"/>
                <a:ea typeface="+mn-ea"/>
                <a:cs typeface="+mn-cs"/>
              </a:rPr>
              <a:t>school.jpeg</a:t>
            </a:r>
            <a:r>
              <a:rPr lang="en-US" sz="1200" kern="1200" dirty="0">
                <a:solidFill>
                  <a:schemeClr val="tx1"/>
                </a:solidFill>
                <a:effectLst/>
                <a:latin typeface="+mn-lt"/>
                <a:ea typeface="+mn-ea"/>
                <a:cs typeface="+mn-cs"/>
              </a:rPr>
              <a:t> file. To do that, drag the file to the Trash and then close the folder.</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dirty="0"/>
          </a:p>
        </p:txBody>
      </p:sp>
    </p:spTree>
    <p:extLst>
      <p:ext uri="{BB962C8B-B14F-4D97-AF65-F5344CB8AC3E}">
        <p14:creationId xmlns:p14="http://schemas.microsoft.com/office/powerpoint/2010/main" val="316126511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11desktop.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Like the trash bins in your home, things stay in the trash until you empty the trash and take it out. That means you can still access a file you placed in the Trash, as long as you haven’t “emptied” it. Let’s see what happens when I click on the Trash icon.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dirty="0"/>
          </a:p>
        </p:txBody>
      </p:sp>
    </p:spTree>
    <p:extLst>
      <p:ext uri="{BB962C8B-B14F-4D97-AF65-F5344CB8AC3E}">
        <p14:creationId xmlns:p14="http://schemas.microsoft.com/office/powerpoint/2010/main" val="2670637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r>
              <a:rPr lang="en-US" dirty="0"/>
              <a:t>When you click on the Trash icon, a window showing the contents of the Trash will open. You can remove a file you placed in the Trash.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dirty="0"/>
          </a:p>
        </p:txBody>
      </p:sp>
    </p:spTree>
    <p:extLst>
      <p:ext uri="{BB962C8B-B14F-4D97-AF65-F5344CB8AC3E}">
        <p14:creationId xmlns:p14="http://schemas.microsoft.com/office/powerpoint/2010/main" val="358060696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r>
              <a:rPr lang="en-US" dirty="0"/>
              <a:t>To do this, move the cursor to the file. Then click and hold down the left mouse button.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dirty="0"/>
          </a:p>
        </p:txBody>
      </p:sp>
    </p:spTree>
    <p:extLst>
      <p:ext uri="{BB962C8B-B14F-4D97-AF65-F5344CB8AC3E}">
        <p14:creationId xmlns:p14="http://schemas.microsoft.com/office/powerpoint/2010/main" val="1454520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the macOS 11 operating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dirty="0"/>
              <a:t>A dialog box appears that lets you know which version of macOS you are using. In this example, the computer is running macOS Big Sur, the name for macOS 11.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400609667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 OS 11 desktop.</a:t>
            </a:r>
          </a:p>
          <a:p>
            <a:r>
              <a:rPr lang="en-US" sz="1200" kern="1200" dirty="0">
                <a:solidFill>
                  <a:schemeClr val="tx1"/>
                </a:solidFill>
                <a:effectLst/>
                <a:latin typeface="+mn-lt"/>
                <a:ea typeface="+mn-ea"/>
                <a:cs typeface="+mn-cs"/>
              </a:rPr>
              <a:t> </a:t>
            </a:r>
          </a:p>
          <a:p>
            <a:r>
              <a:rPr lang="en-US" dirty="0"/>
              <a:t>Now that the file is selected, y</a:t>
            </a:r>
            <a:r>
              <a:rPr lang="en-US" sz="1200" kern="1200" dirty="0">
                <a:solidFill>
                  <a:schemeClr val="tx1"/>
                </a:solidFill>
                <a:effectLst/>
                <a:latin typeface="+mn-lt"/>
                <a:ea typeface="+mn-ea"/>
                <a:cs typeface="+mn-cs"/>
              </a:rPr>
              <a:t>ou </a:t>
            </a:r>
            <a:r>
              <a:rPr lang="en-US" dirty="0"/>
              <a:t>can drag it to the desktop.</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dirty="0"/>
          </a:p>
        </p:txBody>
      </p:sp>
    </p:spTree>
    <p:extLst>
      <p:ext uri="{BB962C8B-B14F-4D97-AF65-F5344CB8AC3E}">
        <p14:creationId xmlns:p14="http://schemas.microsoft.com/office/powerpoint/2010/main" val="204446520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r>
              <a:rPr lang="en-US" dirty="0"/>
              <a:t>When you are sure you are done with everything in the trash, you can “empty” it. The files will disappear permanently.</a:t>
            </a:r>
          </a:p>
          <a:p>
            <a:endParaRPr lang="en-US" sz="1200" kern="1200" dirty="0">
              <a:solidFill>
                <a:schemeClr val="tx1"/>
              </a:solidFill>
              <a:effectLst/>
              <a:latin typeface="+mn-lt"/>
              <a:ea typeface="+mn-ea"/>
              <a:cs typeface="+mn-cs"/>
            </a:endParaRPr>
          </a:p>
          <a:p>
            <a:r>
              <a:rPr lang="en-US" dirty="0"/>
              <a:t>To empty the trash, click on the Empty button in the right-hand corner of the window.</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n-US" dirty="0"/>
          </a:p>
        </p:txBody>
      </p:sp>
    </p:spTree>
    <p:extLst>
      <p:ext uri="{BB962C8B-B14F-4D97-AF65-F5344CB8AC3E}">
        <p14:creationId xmlns:p14="http://schemas.microsoft.com/office/powerpoint/2010/main" val="196722816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r>
              <a:rPr lang="en-US" dirty="0"/>
              <a:t>A dialog box will appear, asking you to confirm that you want to permanently erase the files in the Trash. You are sure, so click on the blue Empty Trash button. This permanently removes those files from this computer.</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n-US" dirty="0"/>
          </a:p>
        </p:txBody>
      </p:sp>
    </p:spTree>
    <p:extLst>
      <p:ext uri="{BB962C8B-B14F-4D97-AF65-F5344CB8AC3E}">
        <p14:creationId xmlns:p14="http://schemas.microsoft.com/office/powerpoint/2010/main" val="233725372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how to delete files on a macOS 11 desktop.</a:t>
            </a:r>
          </a:p>
          <a:p>
            <a:r>
              <a:rPr lang="en-US" sz="1200" kern="1200" dirty="0">
                <a:solidFill>
                  <a:schemeClr val="tx1"/>
                </a:solidFill>
                <a:effectLst/>
                <a:latin typeface="+mn-lt"/>
                <a:ea typeface="+mn-ea"/>
                <a:cs typeface="+mn-cs"/>
              </a:rPr>
              <a:t> </a:t>
            </a:r>
          </a:p>
          <a:p>
            <a:r>
              <a:rPr lang="en-US" dirty="0"/>
              <a:t>The Trash is now empty.</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Activity 4, review “parking lot” questions. If there are no questions in the parking lot, ask the attendees if they have any questions before you move to Activity 4.</a:t>
            </a:r>
            <a:endParaRPr lang="en-US" sz="1200" b="0" i="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n-US" dirty="0"/>
          </a:p>
        </p:txBody>
      </p:sp>
    </p:spTree>
    <p:extLst>
      <p:ext uri="{BB962C8B-B14F-4D97-AF65-F5344CB8AC3E}">
        <p14:creationId xmlns:p14="http://schemas.microsoft.com/office/powerpoint/2010/main" val="231235747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Review the topics learned this section. Go to the desktop. Ask the learners to call out the answers to these questions. If the learners have computers, encourage them to follow along on their computers. Invite them to call out answers, and then confirm the correct answer to have them update their Activity Sheet.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If the learners have computers, </a:t>
            </a:r>
            <a:r>
              <a:rPr lang="en-US" sz="1200" kern="1200" dirty="0">
                <a:solidFill>
                  <a:schemeClr val="tx1"/>
                </a:solidFill>
                <a:effectLst/>
                <a:latin typeface="+mn-lt"/>
                <a:ea typeface="+mn-ea"/>
                <a:cs typeface="+mn-cs"/>
              </a:rPr>
              <a:t>ask them to complete the tasks and then review the answers by asking the learners to call out the answers for each question.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If learners do not have computers</a:t>
            </a:r>
            <a:r>
              <a:rPr lang="en-US" sz="1200" kern="1200" dirty="0">
                <a:solidFill>
                  <a:schemeClr val="tx1"/>
                </a:solidFill>
                <a:effectLst/>
                <a:latin typeface="+mn-lt"/>
                <a:ea typeface="+mn-ea"/>
                <a:cs typeface="+mn-cs"/>
              </a:rPr>
              <a:t>, ask the learners to call out the answers to these questions.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n-US" dirty="0"/>
          </a:p>
        </p:txBody>
      </p:sp>
    </p:spTree>
    <p:extLst>
      <p:ext uri="{BB962C8B-B14F-4D97-AF65-F5344CB8AC3E}">
        <p14:creationId xmlns:p14="http://schemas.microsoft.com/office/powerpoint/2010/main" val="27708103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INSTRUCTOR NOTE: </a:t>
            </a:r>
            <a:r>
              <a:rPr lang="en-US" i="0" dirty="0"/>
              <a:t>Use this slide to debrief the activity or as a guide for yourself if you are doing a demonstration. Demonstrate each answer as you go over the items.</a:t>
            </a:r>
          </a:p>
          <a:p>
            <a:pPr marL="82296" indent="0">
              <a:buNone/>
            </a:pPr>
            <a:r>
              <a:rPr lang="en-US" sz="1200" dirty="0">
                <a:solidFill>
                  <a:schemeClr val="tx1"/>
                </a:solidFill>
              </a:rPr>
              <a:t> </a:t>
            </a: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1. Move the file named </a:t>
            </a:r>
            <a:r>
              <a:rPr lang="en-US" sz="1200" dirty="0" err="1">
                <a:solidFill>
                  <a:schemeClr val="tx1"/>
                </a:solidFill>
              </a:rPr>
              <a:t>Hello.docx</a:t>
            </a:r>
            <a:r>
              <a:rPr lang="en-US" sz="1200" dirty="0">
                <a:solidFill>
                  <a:schemeClr val="tx1"/>
                </a:solidFill>
              </a:rPr>
              <a:t> on the desktop to the Trash. </a:t>
            </a:r>
            <a:br>
              <a:rPr lang="en-US" sz="1200" dirty="0">
                <a:solidFill>
                  <a:schemeClr val="tx1"/>
                </a:solidFill>
              </a:rPr>
            </a:br>
            <a:endParaRPr lang="en-US" sz="1200" dirty="0">
              <a:solidFill>
                <a:schemeClr val="tx1"/>
              </a:solidFill>
            </a:endParaRPr>
          </a:p>
          <a:p>
            <a:pPr marL="82296"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2. Empty the Trash. </a:t>
            </a:r>
            <a:br>
              <a:rPr lang="en-US" sz="1200" b="0" i="1"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Answer: Open the Trash and click on Empty.</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4: </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Great job, everyone! In the next section, you’ll learn tips for using a Mac.</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n-US" dirty="0"/>
          </a:p>
        </p:txBody>
      </p:sp>
    </p:spTree>
    <p:extLst>
      <p:ext uri="{BB962C8B-B14F-4D97-AF65-F5344CB8AC3E}">
        <p14:creationId xmlns:p14="http://schemas.microsoft.com/office/powerpoint/2010/main" val="143606894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Learn tips for using macOS 11.</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desktop and Dock are useful tools to access common applications and documents.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launchpad allows you to see all the applications on your computer.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Folders help you organize files.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search box and Siri allow you to quickly locate folders and documents.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Documents can be restored from the Trash only if nobody has emptied it.</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Before moving to Activity 5, review “parking lot” questions. If there are no questions in the parking lot, ask the attendees if they have any questions before you move to Activity 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n-US" dirty="0"/>
          </a:p>
        </p:txBody>
      </p:sp>
    </p:spTree>
    <p:extLst>
      <p:ext uri="{BB962C8B-B14F-4D97-AF65-F5344CB8AC3E}">
        <p14:creationId xmlns:p14="http://schemas.microsoft.com/office/powerpoint/2010/main" val="14577008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kern="1200" dirty="0">
                <a:solidFill>
                  <a:schemeClr val="tx1"/>
                </a:solidFill>
                <a:effectLst/>
                <a:latin typeface="+mn-lt"/>
                <a:ea typeface="+mn-ea"/>
                <a:cs typeface="+mn-cs"/>
              </a:rPr>
              <a:t>Let’s practice what you’ve learned.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“Open Using a Mac Practice Module” on the slide</a:t>
            </a:r>
            <a:br>
              <a:rPr lang="en-US" i="0" dirty="0"/>
            </a:br>
            <a:r>
              <a:rPr lang="en-US" dirty="0"/>
              <a:t>OR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Ask learners if they would prefer a demo to walk through these instructions, which are also listed on the Learner Activity Sheet.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a:t>
            </a:r>
            <a:r>
              <a:rPr lang="en-US" sz="1200" u="sng" kern="1200" dirty="0">
                <a:solidFill>
                  <a:schemeClr val="tx1"/>
                </a:solidFill>
                <a:effectLst/>
                <a:latin typeface="+mn-lt"/>
                <a:ea typeface="+mn-ea"/>
                <a:cs typeface="+mn-cs"/>
              </a:rPr>
              <a:t>https://</a:t>
            </a:r>
            <a:r>
              <a:rPr lang="en-US" sz="1200" u="sng" kern="1200" dirty="0" err="1">
                <a:solidFill>
                  <a:schemeClr val="tx1"/>
                </a:solidFill>
                <a:effectLst/>
                <a:latin typeface="+mn-lt"/>
                <a:ea typeface="+mn-ea"/>
                <a:cs typeface="+mn-cs"/>
              </a:rPr>
              <a:t>www.digitallearn.org</a:t>
            </a:r>
            <a:r>
              <a:rPr lang="en-US" sz="1200" u="sng" kern="1200" dirty="0">
                <a:solidFill>
                  <a:schemeClr val="tx1"/>
                </a:solidFill>
                <a:effectLst/>
                <a:latin typeface="+mn-lt"/>
                <a:ea typeface="+mn-ea"/>
                <a:cs typeface="+mn-cs"/>
              </a:rPr>
              <a:t>/courses/ </a:t>
            </a:r>
            <a:r>
              <a:rPr lang="en-US" sz="1200" kern="1200" dirty="0">
                <a:solidFill>
                  <a:schemeClr val="tx1"/>
                </a:solidFill>
                <a:effectLst/>
                <a:latin typeface="+mn-lt"/>
                <a:ea typeface="+mn-ea"/>
                <a:cs typeface="+mn-cs"/>
              </a:rPr>
              <a:t>Then click on “Using a Mac (OS 11)” and then click on “Practice.”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Use the next four slides to review what students have learned in the Computer Basics (Mac OS 11)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Participants should follow along as you go through each question. Engage them by asking them to call out answers. Then confirm the correct answer.</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n-US" dirty="0"/>
          </a:p>
        </p:txBody>
      </p:sp>
    </p:spTree>
    <p:extLst>
      <p:ext uri="{BB962C8B-B14F-4D97-AF65-F5344CB8AC3E}">
        <p14:creationId xmlns:p14="http://schemas.microsoft.com/office/powerpoint/2010/main" val="36506839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endParaRPr lang="en-US" sz="1200" i="1"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Computer Basics: Using a Mac.</a:t>
            </a:r>
          </a:p>
          <a:p>
            <a:pPr marL="82296" indent="0" algn="l">
              <a:buNone/>
            </a:pPr>
            <a:endParaRPr lang="en-US" sz="1200" b="1" kern="1200" dirty="0">
              <a:solidFill>
                <a:schemeClr val="tx1"/>
              </a:solidFill>
              <a:effectLst/>
              <a:latin typeface="+mn-lt"/>
              <a:ea typeface="+mn-ea"/>
              <a:cs typeface="+mn-cs"/>
            </a:endParaRPr>
          </a:p>
          <a:p>
            <a:pPr marL="82296" indent="0" algn="l">
              <a:buNone/>
            </a:pPr>
            <a:r>
              <a:rPr lang="en-US" sz="1200" b="1" dirty="0">
                <a:solidFill>
                  <a:schemeClr val="bg1"/>
                </a:solidFill>
              </a:rPr>
              <a:t>If you want to open an application on the desktop, what do you need to do? </a:t>
            </a:r>
          </a:p>
          <a:p>
            <a:pPr marL="82296" indent="0" algn="l">
              <a:buNone/>
            </a:pPr>
            <a:endParaRPr lang="en-US" b="1"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Ask learners for answers.</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D</a:t>
            </a:r>
            <a:r>
              <a:rPr lang="en-US" dirty="0"/>
              <a:t>ouble-click the icon on the desktop to open the application. </a:t>
            </a:r>
            <a:endParaRPr lang="en-US" sz="1200" b="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n-US" dirty="0"/>
          </a:p>
        </p:txBody>
      </p:sp>
    </p:spTree>
    <p:extLst>
      <p:ext uri="{BB962C8B-B14F-4D97-AF65-F5344CB8AC3E}">
        <p14:creationId xmlns:p14="http://schemas.microsoft.com/office/powerpoint/2010/main" val="38392243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br>
              <a:rPr lang="en-US" sz="1200" i="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Computer Basics: Using a Mac.</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If you want to minimize the window currently open on your screen, what icon would you 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Ask learners for answers.</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Click on the yellow button at the top-left side of the window. </a:t>
            </a: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yellow button.</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n-US" dirty="0"/>
          </a:p>
        </p:txBody>
      </p:sp>
    </p:spTree>
    <p:extLst>
      <p:ext uri="{BB962C8B-B14F-4D97-AF65-F5344CB8AC3E}">
        <p14:creationId xmlns:p14="http://schemas.microsoft.com/office/powerpoint/2010/main" val="4076672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p>
          <a:p>
            <a:pPr lvl="0"/>
            <a:endParaRPr lang="en-US" sz="1200" i="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Demonstrate the main features of a macOS 11 desktop.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is the macOS 11 desktop. Let’s explore different sections of the computer’s desktop, including the Dock, Apple Menu, and more.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you’re using an Apple computer that has a different version of the operating system, the desktop may look different.</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425266456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br>
              <a:rPr lang="en-US" sz="1200" i="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Computer Basics: Using a Mac.</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If you want to close the window, what icon would you 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Ask learners for answers.</a:t>
            </a:r>
          </a:p>
          <a:p>
            <a:pPr lvl="0"/>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Click on the red button at the top-left side of the window. </a:t>
            </a: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red button.</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n-US" dirty="0"/>
          </a:p>
        </p:txBody>
      </p:sp>
    </p:spTree>
    <p:extLst>
      <p:ext uri="{BB962C8B-B14F-4D97-AF65-F5344CB8AC3E}">
        <p14:creationId xmlns:p14="http://schemas.microsoft.com/office/powerpoint/2010/main" val="157494276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br>
              <a:rPr lang="en-US" sz="1200" i="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Computer Basics: Using a Mac.</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If you want to save a document, what would you click?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Ask learners for answers.</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You can click the File menu.</a:t>
            </a: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the File menu.</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n-US" dirty="0"/>
          </a:p>
        </p:txBody>
      </p:sp>
    </p:spTree>
    <p:extLst>
      <p:ext uri="{BB962C8B-B14F-4D97-AF65-F5344CB8AC3E}">
        <p14:creationId xmlns:p14="http://schemas.microsoft.com/office/powerpoint/2010/main" val="339221429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or live demonstration.</a:t>
            </a:r>
            <a:br>
              <a:rPr lang="en-US" sz="1200" i="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Review concepts from Computer Basics: Using a Mac.</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If you accidentally deleted a file, where can you find and retrieve 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Ask learners for answers.</a:t>
            </a:r>
          </a:p>
          <a:p>
            <a:pPr lvl="0"/>
            <a:endParaRPr lang="en-US" sz="1200" b="1" kern="1200" dirty="0">
              <a:solidFill>
                <a:schemeClr val="tx1"/>
              </a:solidFill>
              <a:effectLst/>
              <a:latin typeface="+mn-lt"/>
              <a:ea typeface="+mn-ea"/>
              <a:cs typeface="+mn-cs"/>
            </a:endParaRPr>
          </a:p>
          <a:p>
            <a:pPr lvl="0"/>
            <a:r>
              <a:rPr lang="en-US" sz="1200" b="1" kern="1200" dirty="0">
                <a:solidFill>
                  <a:srgbClr val="FF0000"/>
                </a:solidFill>
                <a:effectLst/>
                <a:latin typeface="+mn-lt"/>
                <a:ea typeface="+mn-ea"/>
                <a:cs typeface="+mn-cs"/>
              </a:rPr>
              <a:t>Answer: </a:t>
            </a:r>
            <a:r>
              <a:rPr lang="en-US" sz="1200" b="0" kern="1200" dirty="0">
                <a:solidFill>
                  <a:srgbClr val="FF0000"/>
                </a:solidFill>
                <a:effectLst/>
                <a:latin typeface="+mn-lt"/>
                <a:ea typeface="+mn-ea"/>
                <a:cs typeface="+mn-cs"/>
              </a:rPr>
              <a:t>You would click the Trash icon.</a:t>
            </a:r>
          </a:p>
          <a:p>
            <a:pPr lvl="0"/>
            <a:r>
              <a:rPr lang="en-US" sz="1200" i="1" kern="1200" dirty="0">
                <a:solidFill>
                  <a:schemeClr val="tx1"/>
                </a:solidFill>
                <a:effectLst/>
                <a:latin typeface="+mn-lt"/>
                <a:ea typeface="+mn-ea"/>
                <a:cs typeface="+mn-cs"/>
              </a:rPr>
              <a:t>INSTRUCTOR NOTE</a:t>
            </a:r>
            <a:r>
              <a:rPr lang="en-US" sz="1200" b="0" i="1"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a:t>
            </a:r>
            <a:r>
              <a:rPr lang="en-US" sz="1200" b="0" i="0" kern="1200" dirty="0">
                <a:solidFill>
                  <a:srgbClr val="FF0000"/>
                </a:solidFill>
                <a:effectLst/>
                <a:latin typeface="+mn-lt"/>
                <a:ea typeface="+mn-ea"/>
                <a:cs typeface="+mn-cs"/>
              </a:rPr>
              <a:t>Point out </a:t>
            </a:r>
            <a:r>
              <a:rPr lang="en-US" sz="1200" b="0" kern="1200" dirty="0">
                <a:solidFill>
                  <a:srgbClr val="FF0000"/>
                </a:solidFill>
                <a:effectLst/>
                <a:latin typeface="+mn-lt"/>
                <a:ea typeface="+mn-ea"/>
                <a:cs typeface="+mn-cs"/>
              </a:rPr>
              <a:t>Trash icon</a:t>
            </a:r>
            <a:r>
              <a:rPr lang="en-US" sz="1200" b="0" i="0" kern="1200" dirty="0">
                <a:solidFill>
                  <a:srgbClr val="FF0000"/>
                </a:solidFill>
                <a:effectLst/>
                <a:latin typeface="+mn-lt"/>
                <a:ea typeface="+mn-ea"/>
                <a:cs typeface="+mn-cs"/>
              </a:rPr>
              <a:t>.</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n-US" dirty="0"/>
          </a:p>
        </p:txBody>
      </p:sp>
    </p:spTree>
    <p:extLst>
      <p:ext uri="{BB962C8B-B14F-4D97-AF65-F5344CB8AC3E}">
        <p14:creationId xmlns:p14="http://schemas.microsoft.com/office/powerpoint/2010/main" val="3422784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endParaRPr lang="en-US" dirty="0">
              <a:solidFill>
                <a:schemeClr val="tx1"/>
              </a:solidFill>
            </a:endParaRPr>
          </a:p>
          <a:p>
            <a:r>
              <a:rPr lang="en-US" dirty="0">
                <a:solidFill>
                  <a:schemeClr val="tx1"/>
                </a:solidFill>
              </a:rPr>
              <a:t>Congratulations! Today you have learned: </a:t>
            </a:r>
            <a:endParaRPr lang="en-US" sz="1200" kern="1200" dirty="0">
              <a:solidFill>
                <a:schemeClr val="tx1"/>
              </a:solidFill>
              <a:effectLst/>
              <a:latin typeface="+mn-lt"/>
              <a:ea typeface="+mn-ea"/>
              <a:cs typeface="+mn-cs"/>
            </a:endParaRPr>
          </a:p>
          <a:p>
            <a:endParaRPr lang="en-US" dirty="0"/>
          </a:p>
          <a:p>
            <a:pPr marL="171450" indent="-171450">
              <a:buFont typeface="Arial" panose="020B0604020202020204" pitchFamily="34" charset="0"/>
              <a:buChar char="•"/>
            </a:pPr>
            <a:r>
              <a:rPr lang="en-US" dirty="0"/>
              <a:t>What an operating system is</a:t>
            </a:r>
          </a:p>
          <a:p>
            <a:pPr marL="171450" indent="-171450">
              <a:buFont typeface="Arial" panose="020B0604020202020204" pitchFamily="34" charset="0"/>
              <a:buChar char="•"/>
            </a:pPr>
            <a:r>
              <a:rPr lang="en-US" dirty="0"/>
              <a:t>The skills you need to use </a:t>
            </a:r>
            <a:r>
              <a:rPr lang="en-US" sz="1200" kern="1200" dirty="0">
                <a:solidFill>
                  <a:schemeClr val="tx1"/>
                </a:solidFill>
                <a:effectLst/>
                <a:latin typeface="+mn-lt"/>
                <a:ea typeface="+mn-ea"/>
                <a:cs typeface="+mn-cs"/>
              </a:rPr>
              <a:t>macOS</a:t>
            </a:r>
            <a:r>
              <a:rPr lang="en-US" dirty="0"/>
              <a:t>, including:</a:t>
            </a:r>
          </a:p>
          <a:p>
            <a:pPr marL="628650" lvl="1" indent="-171450">
              <a:buFont typeface="Arial" panose="020B0604020202020204" pitchFamily="34" charset="0"/>
              <a:buChar char="•"/>
            </a:pPr>
            <a:r>
              <a:rPr lang="en-US" dirty="0"/>
              <a:t>Navigating the desktop</a:t>
            </a:r>
          </a:p>
          <a:p>
            <a:pPr marL="628650" lvl="1" indent="-171450">
              <a:buFont typeface="Arial" panose="020B0604020202020204" pitchFamily="34" charset="0"/>
              <a:buChar char="•"/>
            </a:pPr>
            <a:r>
              <a:rPr lang="en-US" dirty="0"/>
              <a:t>Finding and organizing files and folders</a:t>
            </a:r>
          </a:p>
          <a:p>
            <a:pPr marL="628650" lvl="1" indent="-171450">
              <a:buFont typeface="Arial" panose="020B0604020202020204" pitchFamily="34" charset="0"/>
              <a:buChar char="•"/>
            </a:pPr>
            <a:r>
              <a:rPr lang="en-US" dirty="0"/>
              <a:t>Managing the windows of an application</a:t>
            </a:r>
          </a:p>
          <a:p>
            <a:pPr marL="628650" lvl="1" indent="-171450">
              <a:buFont typeface="Arial" panose="020B0604020202020204" pitchFamily="34" charset="0"/>
              <a:buChar char="•"/>
            </a:pPr>
            <a:r>
              <a:rPr lang="en-US" dirty="0"/>
              <a:t>Saving and closing files</a:t>
            </a:r>
          </a:p>
          <a:p>
            <a:pPr marL="628650" lvl="1" indent="-171450">
              <a:buFont typeface="Arial" panose="020B0604020202020204" pitchFamily="34" charset="0"/>
              <a:buChar char="•"/>
            </a:pPr>
            <a:r>
              <a:rPr lang="en-US" dirty="0"/>
              <a:t>Deleting files</a:t>
            </a:r>
          </a:p>
          <a:p>
            <a:pPr marL="171450" lvl="0" indent="-171450">
              <a:buFont typeface="Arial" panose="020B0604020202020204" pitchFamily="34" charset="0"/>
              <a:buChar char="•"/>
            </a:pPr>
            <a:r>
              <a:rPr lang="en-US" dirty="0"/>
              <a:t>Tips for using macOS 11</a:t>
            </a: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Highlight the library and </a:t>
            </a:r>
            <a:r>
              <a:rPr lang="en-US" sz="1200" u="sng" kern="1200" dirty="0">
                <a:solidFill>
                  <a:schemeClr val="tx1"/>
                </a:solidFill>
                <a:effectLst/>
                <a:latin typeface="+mn-lt"/>
                <a:ea typeface="+mn-ea"/>
                <a:cs typeface="+mn-cs"/>
                <a:hlinkClick r:id="rId3"/>
              </a:rPr>
              <a:t>https://www.digitallearn.org/</a:t>
            </a:r>
            <a:r>
              <a:rPr lang="en-US" sz="1200" kern="1200" dirty="0">
                <a:solidFill>
                  <a:schemeClr val="tx1"/>
                </a:solidFill>
                <a:effectLst/>
                <a:latin typeface="+mn-lt"/>
                <a:ea typeface="+mn-ea"/>
                <a:cs typeface="+mn-cs"/>
              </a:rPr>
              <a:t> websites as resources for more online courses.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Close out session with: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If applicable: Mention future AT&amp;T and Public Library Association digital learning workshops planned for the location and/or community. </a:t>
            </a:r>
          </a:p>
          <a:p>
            <a:pPr marL="457200" lvl="1" indent="0">
              <a:buFont typeface="Arial" panose="020B0604020202020204" pitchFamily="34" charset="0"/>
              <a:buNone/>
            </a:pPr>
            <a:endParaRPr lang="en-US"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Ask if there are any other questions and answer any outstanding ones that may have been missed in the parking lot sections. </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Remind learners to complete their Learner Survey.</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Thanks again to AT&amp;T and PLA for this workshop. We appreciate all our participants for coming and we encourage you to keep learning!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95</a:t>
            </a:fld>
            <a:endParaRPr lang="en-US" dirty="0"/>
          </a:p>
        </p:txBody>
      </p:sp>
    </p:spTree>
    <p:extLst>
      <p:ext uri="{BB962C8B-B14F-4D97-AF65-F5344CB8AC3E}">
        <p14:creationId xmlns:p14="http://schemas.microsoft.com/office/powerpoint/2010/main" val="3362037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6/13/22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6/13/22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6/13/22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6/13/22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6/13/22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6/13/22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6/13/22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6/13/22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6/13/22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6/13/22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6/13/22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6/13/22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sv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0.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7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66.jpeg"/><Relationship Id="rId4" Type="http://schemas.openxmlformats.org/officeDocument/2006/relationships/image" Target="../media/image64.png"/></Relationships>
</file>

<file path=ppt/slides/_rels/slide7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39.png"/></Relationships>
</file>

<file path=ppt/slides/_rels/slide8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7.xml.rels><?xml version="1.0" encoding="UTF-8" standalone="yes"?>
<Relationships xmlns="http://schemas.openxmlformats.org/package/2006/relationships"><Relationship Id="rId3" Type="http://schemas.openxmlformats.org/officeDocument/2006/relationships/hyperlink" Target="https://www.digitallearn.org/courses/using-a-mobile-device-android-new" TargetMode="External"/><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94.xml"/><Relationship Id="rId1" Type="http://schemas.openxmlformats.org/officeDocument/2006/relationships/slideLayout" Target="../slideLayouts/slideLayout6.xml"/><Relationship Id="rId4" Type="http://schemas.openxmlformats.org/officeDocument/2006/relationships/image" Target="../media/image2.jpeg"/></Relationships>
</file>

<file path=ppt/slides/_rels/slide9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n-US" sz="4800" dirty="0"/>
              <a:t> Computer Basics (macOS 11)</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8632" y="5338477"/>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71437" y="6367046"/>
            <a:ext cx="89249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2" name="TextBox 1">
            <a:extLst>
              <a:ext uri="{FF2B5EF4-FFF2-40B4-BE49-F238E27FC236}">
                <a16:creationId xmlns:a16="http://schemas.microsoft.com/office/drawing/2014/main" id="{B590678F-D2C8-7FCC-B891-9F004CE4B867}"/>
              </a:ext>
            </a:extLst>
          </p:cNvPr>
          <p:cNvSpPr txBox="1"/>
          <p:nvPr/>
        </p:nvSpPr>
        <p:spPr>
          <a:xfrm>
            <a:off x="6249988" y="4652764"/>
            <a:ext cx="1752600" cy="369332"/>
          </a:xfrm>
          <a:prstGeom prst="rect">
            <a:avLst/>
          </a:prstGeom>
          <a:noFill/>
        </p:spPr>
        <p:txBody>
          <a:bodyPr wrap="square" rtlCol="0">
            <a:spAutoFit/>
          </a:bodyPr>
          <a:lstStyle/>
          <a:p>
            <a:r>
              <a:rPr lang="en-US" dirty="0"/>
              <a:t>Your Logo Here</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10</a:t>
            </a:fld>
            <a:endParaRPr lang="en-US" dirty="0"/>
          </a:p>
        </p:txBody>
      </p:sp>
      <p:pic>
        <p:nvPicPr>
          <p:cNvPr id="5" name="Picture 4">
            <a:extLst>
              <a:ext uri="{FF2B5EF4-FFF2-40B4-BE49-F238E27FC236}">
                <a16:creationId xmlns:a16="http://schemas.microsoft.com/office/drawing/2014/main" id="{98EFC762-A6D2-2241-9129-31F897E8AA7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4789" y="1394848"/>
            <a:ext cx="6074422" cy="5163259"/>
          </a:xfrm>
          <a:prstGeom prst="rect">
            <a:avLst/>
          </a:prstGeom>
        </p:spPr>
      </p:pic>
    </p:spTree>
    <p:extLst>
      <p:ext uri="{BB962C8B-B14F-4D97-AF65-F5344CB8AC3E}">
        <p14:creationId xmlns:p14="http://schemas.microsoft.com/office/powerpoint/2010/main" val="176471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21631"/>
            <a:ext cx="8229600" cy="4324350"/>
          </a:xfrm>
        </p:spPr>
        <p:txBody>
          <a:bodyPr/>
          <a:lstStyle/>
          <a:p>
            <a:r>
              <a:rPr lang="en-US" b="1" dirty="0">
                <a:solidFill>
                  <a:schemeClr val="tx1"/>
                </a:solidFill>
              </a:rPr>
              <a:t>Dock: </a:t>
            </a:r>
            <a:r>
              <a:rPr lang="en-US" dirty="0">
                <a:solidFill>
                  <a:schemeClr val="tx1"/>
                </a:solidFill>
              </a:rPr>
              <a:t>Usually located at the bottom of the screen, it is where you find frequently accessed applications, open files and empty trash.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75129" y="554831"/>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11</a:t>
            </a:fld>
            <a:endParaRPr lang="en-US" dirty="0"/>
          </a:p>
        </p:txBody>
      </p:sp>
      <p:grpSp>
        <p:nvGrpSpPr>
          <p:cNvPr id="5" name="Group 4" descr="Mac OS desktop with the Dock highlighted in an orange box. ">
            <a:extLst>
              <a:ext uri="{FF2B5EF4-FFF2-40B4-BE49-F238E27FC236}">
                <a16:creationId xmlns:a16="http://schemas.microsoft.com/office/drawing/2014/main" id="{6ED8D0BF-5511-6044-864C-5F20EE096217}"/>
              </a:ext>
            </a:extLst>
          </p:cNvPr>
          <p:cNvGrpSpPr/>
          <p:nvPr/>
        </p:nvGrpSpPr>
        <p:grpSpPr>
          <a:xfrm>
            <a:off x="1260766" y="2438403"/>
            <a:ext cx="6555971" cy="4097482"/>
            <a:chOff x="1260766" y="2438403"/>
            <a:chExt cx="6555971" cy="4097482"/>
          </a:xfrm>
        </p:grpSpPr>
        <p:pic>
          <p:nvPicPr>
            <p:cNvPr id="9" name="Picture 8">
              <a:extLst>
                <a:ext uri="{FF2B5EF4-FFF2-40B4-BE49-F238E27FC236}">
                  <a16:creationId xmlns:a16="http://schemas.microsoft.com/office/drawing/2014/main" id="{64883C75-FEB4-1947-848E-7F58290B58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sp>
          <p:nvSpPr>
            <p:cNvPr id="4" name="Rectangle 3">
              <a:extLst>
                <a:ext uri="{FF2B5EF4-FFF2-40B4-BE49-F238E27FC236}">
                  <a16:creationId xmlns:a16="http://schemas.microsoft.com/office/drawing/2014/main" id="{0352F5BB-6358-CF48-BE4F-578F9A63C67C}"/>
                </a:ext>
              </a:extLst>
            </p:cNvPr>
            <p:cNvSpPr/>
            <p:nvPr/>
          </p:nvSpPr>
          <p:spPr>
            <a:xfrm>
              <a:off x="1440873" y="6165273"/>
              <a:ext cx="6206836" cy="37061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24884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Applications: </a:t>
            </a:r>
            <a:r>
              <a:rPr lang="en-US" sz="2400" dirty="0">
                <a:solidFill>
                  <a:schemeClr val="tx1"/>
                </a:solidFill>
              </a:rPr>
              <a:t>Tools that allow you to do things on a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0321"/>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12</a:t>
            </a:fld>
            <a:endParaRPr lang="en-US" dirty="0"/>
          </a:p>
        </p:txBody>
      </p:sp>
      <p:pic>
        <p:nvPicPr>
          <p:cNvPr id="13" name="Picture 12">
            <a:extLst>
              <a:ext uri="{FF2B5EF4-FFF2-40B4-BE49-F238E27FC236}">
                <a16:creationId xmlns:a16="http://schemas.microsoft.com/office/drawing/2014/main" id="{4B9DDA6D-33C2-F444-96A4-37D08791B2A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8" name="Picture 7">
            <a:extLst>
              <a:ext uri="{FF2B5EF4-FFF2-40B4-BE49-F238E27FC236}">
                <a16:creationId xmlns:a16="http://schemas.microsoft.com/office/drawing/2014/main" id="{77BEE10B-A53E-EA43-A13C-1C6114AE69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44840" y="3830298"/>
            <a:ext cx="1378736" cy="1378736"/>
          </a:xfrm>
          <a:prstGeom prst="rect">
            <a:avLst/>
          </a:prstGeom>
        </p:spPr>
      </p:pic>
      <p:pic>
        <p:nvPicPr>
          <p:cNvPr id="15" name="Picture 14">
            <a:extLst>
              <a:ext uri="{FF2B5EF4-FFF2-40B4-BE49-F238E27FC236}">
                <a16:creationId xmlns:a16="http://schemas.microsoft.com/office/drawing/2014/main" id="{E72B2542-8404-2C43-91A1-5FBC01A194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64164" y="3797776"/>
            <a:ext cx="1378736" cy="1378736"/>
          </a:xfrm>
          <a:prstGeom prst="rect">
            <a:avLst/>
          </a:prstGeom>
        </p:spPr>
      </p:pic>
      <p:pic>
        <p:nvPicPr>
          <p:cNvPr id="18" name="Picture 17">
            <a:extLst>
              <a:ext uri="{FF2B5EF4-FFF2-40B4-BE49-F238E27FC236}">
                <a16:creationId xmlns:a16="http://schemas.microsoft.com/office/drawing/2014/main" id="{704F853C-C3AE-3D45-8594-14FA89FD631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15117" y="3361255"/>
            <a:ext cx="1378736" cy="1378736"/>
          </a:xfrm>
          <a:prstGeom prst="rect">
            <a:avLst/>
          </a:prstGeom>
        </p:spPr>
      </p:pic>
    </p:spTree>
    <p:extLst>
      <p:ext uri="{BB962C8B-B14F-4D97-AF65-F5344CB8AC3E}">
        <p14:creationId xmlns:p14="http://schemas.microsoft.com/office/powerpoint/2010/main" val="26518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Launchpad: </a:t>
            </a:r>
            <a:r>
              <a:rPr lang="en-US" dirty="0">
                <a:solidFill>
                  <a:schemeClr val="tx1"/>
                </a:solidFill>
              </a:rPr>
              <a:t>Lists all applications available on the computer.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13</a:t>
            </a:fld>
            <a:endParaRPr lang="en-US" dirty="0"/>
          </a:p>
        </p:txBody>
      </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9" name="Picture 8">
            <a:extLst>
              <a:ext uri="{FF2B5EF4-FFF2-40B4-BE49-F238E27FC236}">
                <a16:creationId xmlns:a16="http://schemas.microsoft.com/office/drawing/2014/main" id="{D73DD85A-094F-5F43-B28B-8BF1F3343A8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4713" y="3551344"/>
            <a:ext cx="1825736" cy="1825736"/>
          </a:xfrm>
          <a:prstGeom prst="rect">
            <a:avLst/>
          </a:prstGeom>
        </p:spPr>
      </p:pic>
      <p:sp>
        <p:nvSpPr>
          <p:cNvPr id="10" name="Rectangle 9">
            <a:extLst>
              <a:ext uri="{FF2B5EF4-FFF2-40B4-BE49-F238E27FC236}">
                <a16:creationId xmlns:a16="http://schemas.microsoft.com/office/drawing/2014/main" id="{3E242A71-CE49-034F-AF06-ACD239FC2CC0}"/>
              </a:ext>
            </a:extLst>
          </p:cNvPr>
          <p:cNvSpPr/>
          <p:nvPr/>
        </p:nvSpPr>
        <p:spPr>
          <a:xfrm>
            <a:off x="1704107" y="6179125"/>
            <a:ext cx="296775" cy="32905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1ACA8A22-B9DD-AA43-B203-8B261EC40DE5}"/>
              </a:ext>
            </a:extLst>
          </p:cNvPr>
          <p:cNvCxnSpPr/>
          <p:nvPr/>
        </p:nvCxnSpPr>
        <p:spPr>
          <a:xfrm flipV="1">
            <a:off x="2000882" y="4883935"/>
            <a:ext cx="1687619" cy="1295190"/>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E70E40FA-AABB-9B43-94CE-455904469A44}"/>
              </a:ext>
            </a:extLst>
          </p:cNvPr>
          <p:cNvSpPr/>
          <p:nvPr/>
        </p:nvSpPr>
        <p:spPr>
          <a:xfrm>
            <a:off x="3683635" y="3629889"/>
            <a:ext cx="1663684" cy="170562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367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23951" y="1295400"/>
            <a:ext cx="8229600" cy="4325112"/>
          </a:xfrm>
        </p:spPr>
        <p:txBody>
          <a:bodyPr/>
          <a:lstStyle/>
          <a:p>
            <a:r>
              <a:rPr lang="en-US" b="1" dirty="0">
                <a:solidFill>
                  <a:schemeClr val="tx1"/>
                </a:solidFill>
              </a:rPr>
              <a:t>Menu Bar: </a:t>
            </a:r>
            <a:r>
              <a:rPr lang="en-US" dirty="0">
                <a:solidFill>
                  <a:schemeClr val="tx1"/>
                </a:solidFill>
              </a:rPr>
              <a:t>Includes the Apple Menu, the date, time, volume control and more. The Menu Bar changes depending on the program that is open date</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14</a:t>
            </a:fld>
            <a:endParaRPr lang="en-US" dirty="0"/>
          </a:p>
        </p:txBody>
      </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sp>
        <p:nvSpPr>
          <p:cNvPr id="5" name="Rectangle 4">
            <a:extLst>
              <a:ext uri="{FF2B5EF4-FFF2-40B4-BE49-F238E27FC236}">
                <a16:creationId xmlns:a16="http://schemas.microsoft.com/office/drawing/2014/main" id="{CC0AC520-453C-ED4F-AE29-F09DD73263FF}"/>
              </a:ext>
            </a:extLst>
          </p:cNvPr>
          <p:cNvSpPr/>
          <p:nvPr/>
        </p:nvSpPr>
        <p:spPr>
          <a:xfrm>
            <a:off x="1260766" y="2413769"/>
            <a:ext cx="6555971" cy="19202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089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Siri: </a:t>
            </a:r>
            <a:r>
              <a:rPr lang="en-US" dirty="0">
                <a:solidFill>
                  <a:schemeClr val="tx1"/>
                </a:solidFill>
              </a:rPr>
              <a:t>A virtual assistant that responds to voice commands by using the computer speakers. </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15</a:t>
            </a:fld>
            <a:endParaRPr lang="en-US" dirty="0"/>
          </a:p>
        </p:txBody>
      </p:sp>
      <p:grpSp>
        <p:nvGrpSpPr>
          <p:cNvPr id="4" name="Group 3">
            <a:extLst>
              <a:ext uri="{FF2B5EF4-FFF2-40B4-BE49-F238E27FC236}">
                <a16:creationId xmlns:a16="http://schemas.microsoft.com/office/drawing/2014/main" id="{7C4A49AB-1D23-6747-B10D-D4A76174933F}"/>
              </a:ext>
            </a:extLst>
          </p:cNvPr>
          <p:cNvGrpSpPr/>
          <p:nvPr/>
        </p:nvGrpSpPr>
        <p:grpSpPr>
          <a:xfrm>
            <a:off x="2028593" y="3147828"/>
            <a:ext cx="5501102" cy="1736107"/>
            <a:chOff x="2028593" y="3147828"/>
            <a:chExt cx="5501102" cy="1736107"/>
          </a:xfrm>
        </p:grpSpPr>
        <p:pic>
          <p:nvPicPr>
            <p:cNvPr id="7" name="Picture 6">
              <a:extLst>
                <a:ext uri="{FF2B5EF4-FFF2-40B4-BE49-F238E27FC236}">
                  <a16:creationId xmlns:a16="http://schemas.microsoft.com/office/drawing/2014/main" id="{4F21209F-9810-6343-8A00-D5B56346C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98560" y="3352800"/>
              <a:ext cx="1531135" cy="1531135"/>
            </a:xfrm>
            <a:prstGeom prst="rect">
              <a:avLst/>
            </a:prstGeom>
          </p:spPr>
        </p:pic>
        <p:pic>
          <p:nvPicPr>
            <p:cNvPr id="12" name="Picture 11">
              <a:extLst>
                <a:ext uri="{FF2B5EF4-FFF2-40B4-BE49-F238E27FC236}">
                  <a16:creationId xmlns:a16="http://schemas.microsoft.com/office/drawing/2014/main" id="{5AD6C5A3-AE0D-0540-B356-AA5A8D8EA1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8593" y="3147828"/>
              <a:ext cx="1659908" cy="1659908"/>
            </a:xfrm>
            <a:prstGeom prst="rect">
              <a:avLst/>
            </a:prstGeom>
          </p:spPr>
        </p:pic>
        <p:pic>
          <p:nvPicPr>
            <p:cNvPr id="16" name="Picture 15">
              <a:extLst>
                <a:ext uri="{FF2B5EF4-FFF2-40B4-BE49-F238E27FC236}">
                  <a16:creationId xmlns:a16="http://schemas.microsoft.com/office/drawing/2014/main" id="{32037408-BC3C-604B-BA43-A782DC33C1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98199" y="3429000"/>
              <a:ext cx="1378736" cy="1378736"/>
            </a:xfrm>
            <a:prstGeom prst="rect">
              <a:avLst/>
            </a:prstGeom>
          </p:spPr>
        </p:pic>
      </p:grpSp>
      <p:pic>
        <p:nvPicPr>
          <p:cNvPr id="13" name="Picture 12">
            <a:extLst>
              <a:ext uri="{FF2B5EF4-FFF2-40B4-BE49-F238E27FC236}">
                <a16:creationId xmlns:a16="http://schemas.microsoft.com/office/drawing/2014/main" id="{4B9DDA6D-33C2-F444-96A4-37D08791B2A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pic>
        <p:nvPicPr>
          <p:cNvPr id="8" name="Picture 7">
            <a:extLst>
              <a:ext uri="{FF2B5EF4-FFF2-40B4-BE49-F238E27FC236}">
                <a16:creationId xmlns:a16="http://schemas.microsoft.com/office/drawing/2014/main" id="{D78316AE-F9B8-4D49-AD9B-12F429D732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92501" y="3499828"/>
            <a:ext cx="3492500" cy="1054100"/>
          </a:xfrm>
          <a:prstGeom prst="rect">
            <a:avLst/>
          </a:prstGeom>
        </p:spPr>
      </p:pic>
      <p:sp>
        <p:nvSpPr>
          <p:cNvPr id="10" name="Rectangle 9">
            <a:extLst>
              <a:ext uri="{FF2B5EF4-FFF2-40B4-BE49-F238E27FC236}">
                <a16:creationId xmlns:a16="http://schemas.microsoft.com/office/drawing/2014/main" id="{3E242A71-CE49-034F-AF06-ACD239FC2CC0}"/>
              </a:ext>
            </a:extLst>
          </p:cNvPr>
          <p:cNvSpPr/>
          <p:nvPr/>
        </p:nvSpPr>
        <p:spPr>
          <a:xfrm>
            <a:off x="6927742" y="2423574"/>
            <a:ext cx="185981" cy="16531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09C304C-FB9B-4746-B3A1-099F92CC1FCC}"/>
              </a:ext>
            </a:extLst>
          </p:cNvPr>
          <p:cNvSpPr/>
          <p:nvPr/>
        </p:nvSpPr>
        <p:spPr>
          <a:xfrm>
            <a:off x="2792501" y="3475363"/>
            <a:ext cx="3463162" cy="10785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84C5DEC5-1276-E54C-845D-C24945B2F83C}"/>
              </a:ext>
            </a:extLst>
          </p:cNvPr>
          <p:cNvCxnSpPr>
            <a:cxnSpLocks/>
            <a:endCxn id="10" idx="2"/>
          </p:cNvCxnSpPr>
          <p:nvPr/>
        </p:nvCxnSpPr>
        <p:spPr>
          <a:xfrm flipV="1">
            <a:off x="4668982" y="2588888"/>
            <a:ext cx="2351751" cy="88647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053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49976" y="1600200"/>
            <a:ext cx="8229600" cy="4325112"/>
          </a:xfrm>
        </p:spPr>
        <p:txBody>
          <a:bodyPr/>
          <a:lstStyle/>
          <a:p>
            <a:r>
              <a:rPr lang="en-US" b="1" dirty="0">
                <a:solidFill>
                  <a:schemeClr val="tx1"/>
                </a:solidFill>
              </a:rPr>
              <a:t>Search: </a:t>
            </a:r>
            <a:r>
              <a:rPr lang="en-US" dirty="0">
                <a:solidFill>
                  <a:schemeClr val="tx1"/>
                </a:solidFill>
              </a:rPr>
              <a:t>Find</a:t>
            </a:r>
            <a:r>
              <a:rPr lang="en-US" sz="2000" dirty="0">
                <a:solidFill>
                  <a:schemeClr val="tx1"/>
                </a:solidFill>
              </a:rPr>
              <a:t> </a:t>
            </a:r>
            <a:r>
              <a:rPr lang="en-US" sz="2400" dirty="0">
                <a:solidFill>
                  <a:schemeClr val="tx1"/>
                </a:solidFill>
              </a:rPr>
              <a:t>a specific file, computer setting, or an application</a:t>
            </a:r>
            <a:r>
              <a:rPr lang="en-US" b="1" dirty="0">
                <a:solidFill>
                  <a:schemeClr val="tx1"/>
                </a:solidFill>
              </a:rPr>
              <a:t> </a:t>
            </a:r>
            <a:r>
              <a:rPr lang="en-US" sz="2400" dirty="0">
                <a:solidFill>
                  <a:schemeClr val="tx1"/>
                </a:solidFill>
              </a:rPr>
              <a:t>a computer.</a:t>
            </a: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16</a:t>
            </a:fld>
            <a:endParaRPr lang="en-US" dirty="0"/>
          </a:p>
        </p:txBody>
      </p:sp>
      <p:pic>
        <p:nvPicPr>
          <p:cNvPr id="17" name="Picture 16">
            <a:extLst>
              <a:ext uri="{FF2B5EF4-FFF2-40B4-BE49-F238E27FC236}">
                <a16:creationId xmlns:a16="http://schemas.microsoft.com/office/drawing/2014/main" id="{2F22F3A9-DE34-0149-BA69-417DCEA7FE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438403"/>
            <a:ext cx="6555971" cy="4097482"/>
          </a:xfrm>
          <a:prstGeom prst="rect">
            <a:avLst/>
          </a:prstGeom>
        </p:spPr>
      </p:pic>
      <p:sp>
        <p:nvSpPr>
          <p:cNvPr id="4" name="Rectangle 3">
            <a:extLst>
              <a:ext uri="{FF2B5EF4-FFF2-40B4-BE49-F238E27FC236}">
                <a16:creationId xmlns:a16="http://schemas.microsoft.com/office/drawing/2014/main" id="{7ECFDE26-F049-1047-B2D8-64FD48CFE057}"/>
              </a:ext>
            </a:extLst>
          </p:cNvPr>
          <p:cNvSpPr/>
          <p:nvPr/>
        </p:nvSpPr>
        <p:spPr>
          <a:xfrm>
            <a:off x="6657110" y="2438403"/>
            <a:ext cx="203200" cy="15239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Magnifying glass with solid fill">
            <a:extLst>
              <a:ext uri="{FF2B5EF4-FFF2-40B4-BE49-F238E27FC236}">
                <a16:creationId xmlns:a16="http://schemas.microsoft.com/office/drawing/2014/main" id="{4C2EA4E2-7980-6047-8937-3DACB5B630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40200" y="3466143"/>
            <a:ext cx="914400" cy="914400"/>
          </a:xfrm>
          <a:prstGeom prst="rect">
            <a:avLst/>
          </a:prstGeom>
        </p:spPr>
      </p:pic>
      <p:sp>
        <p:nvSpPr>
          <p:cNvPr id="11" name="Rectangle 10">
            <a:extLst>
              <a:ext uri="{FF2B5EF4-FFF2-40B4-BE49-F238E27FC236}">
                <a16:creationId xmlns:a16="http://schemas.microsoft.com/office/drawing/2014/main" id="{8F40D80F-9CEA-7E40-AD89-1FFDF516710B}"/>
              </a:ext>
            </a:extLst>
          </p:cNvPr>
          <p:cNvSpPr/>
          <p:nvPr/>
        </p:nvSpPr>
        <p:spPr>
          <a:xfrm>
            <a:off x="4013200" y="3429000"/>
            <a:ext cx="1168400" cy="9144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E7BC0BE7-7185-CC4A-ABAB-54468881AB94}"/>
              </a:ext>
            </a:extLst>
          </p:cNvPr>
          <p:cNvCxnSpPr>
            <a:cxnSpLocks/>
          </p:cNvCxnSpPr>
          <p:nvPr/>
        </p:nvCxnSpPr>
        <p:spPr>
          <a:xfrm flipV="1">
            <a:off x="5181600" y="2590797"/>
            <a:ext cx="1460734" cy="875346"/>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187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631930"/>
          </a:xfrm>
        </p:spPr>
        <p:txBody>
          <a:bodyPr>
            <a:normAutofit fontScale="92500" lnSpcReduction="10000"/>
          </a:bodyPr>
          <a:lstStyle/>
          <a:p>
            <a:pPr marL="82296" indent="0">
              <a:buNone/>
            </a:pPr>
            <a:r>
              <a:rPr lang="en-US" dirty="0">
                <a:solidFill>
                  <a:schemeClr val="tx1"/>
                </a:solidFill>
              </a:rPr>
              <a:t>Different ways to open an application</a:t>
            </a: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 (continued)</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17</a:t>
            </a:fld>
            <a:endParaRPr lang="en-US"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9" y="2391218"/>
            <a:ext cx="8187608" cy="653701"/>
            <a:chOff x="988609" y="2391218"/>
            <a:chExt cx="8187608" cy="653701"/>
          </a:xfrm>
        </p:grpSpPr>
        <p:pic>
          <p:nvPicPr>
            <p:cNvPr id="11" name="Picture 10">
              <a:extLst>
                <a:ext uri="{FF2B5EF4-FFF2-40B4-BE49-F238E27FC236}">
                  <a16:creationId xmlns:a16="http://schemas.microsoft.com/office/drawing/2014/main" id="{F8EA0A2D-D817-554F-8D5A-130BFE7202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412989"/>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Double-click on the Desktop icon</a:t>
              </a:r>
            </a:p>
            <a:p>
              <a:pPr marL="699516" lvl="3" indent="0">
                <a:buFont typeface="Wingdings 2" panose="05020102010507070707" pitchFamily="18" charset="2"/>
                <a:buNone/>
              </a:pPr>
              <a:endParaRPr lang="en-US" sz="2100" dirty="0">
                <a:solidFill>
                  <a:schemeClr val="tx1"/>
                </a:solidFill>
              </a:endParaRP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380493" y="296452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Single-click on the icon in the Dock</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920978"/>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380493" y="349428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Single-click from the Launchpad menu</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3465229"/>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02264" y="4049975"/>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Search and single-click options using Siri or search</a:t>
            </a:r>
          </a:p>
          <a:p>
            <a:pPr marL="699516" lvl="3" indent="0">
              <a:buFont typeface="Wingdings 2" panose="05020102010507070707" pitchFamily="18" charset="2"/>
              <a:buNone/>
            </a:pPr>
            <a:endParaRPr lang="en-US" sz="2100" dirty="0">
              <a:solidFill>
                <a:schemeClr val="tx1"/>
              </a:solidFill>
            </a:endParaRPr>
          </a:p>
        </p:txBody>
      </p:sp>
      <p:pic>
        <p:nvPicPr>
          <p:cNvPr id="20" name="Picture 19">
            <a:extLst>
              <a:ext uri="{FF2B5EF4-FFF2-40B4-BE49-F238E27FC236}">
                <a16:creationId xmlns:a16="http://schemas.microsoft.com/office/drawing/2014/main" id="{B45026D5-66D4-9E4F-AF54-D962CBB1DB1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10380" y="4005841"/>
            <a:ext cx="457200" cy="457200"/>
          </a:xfrm>
          <a:prstGeom prst="rect">
            <a:avLst/>
          </a:prstGeom>
        </p:spPr>
      </p:pic>
    </p:spTree>
    <p:extLst>
      <p:ext uri="{BB962C8B-B14F-4D97-AF65-F5344CB8AC3E}">
        <p14:creationId xmlns:p14="http://schemas.microsoft.com/office/powerpoint/2010/main" val="176111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n-US" sz="4800" dirty="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18</a:t>
            </a:fld>
            <a:endParaRPr lang="en-US" dirty="0"/>
          </a:p>
        </p:txBody>
      </p:sp>
    </p:spTree>
    <p:extLst>
      <p:ext uri="{BB962C8B-B14F-4D97-AF65-F5344CB8AC3E}">
        <p14:creationId xmlns:p14="http://schemas.microsoft.com/office/powerpoint/2010/main" val="137199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684776"/>
          </a:xfrm>
        </p:spPr>
        <p:txBody>
          <a:bodyPr>
            <a:noAutofit/>
          </a:bodyPr>
          <a:lstStyle/>
          <a:p>
            <a:pPr marL="82296" indent="0">
              <a:buNone/>
            </a:pPr>
            <a:r>
              <a:rPr lang="en-US" dirty="0">
                <a:solidFill>
                  <a:schemeClr val="tx1"/>
                </a:solidFill>
              </a:rPr>
              <a:t>Use the computer desktop to answer the following questions. </a:t>
            </a:r>
          </a:p>
          <a:p>
            <a:pPr marL="82296" indent="0">
              <a:buNone/>
            </a:pPr>
            <a:r>
              <a:rPr lang="en-US" dirty="0">
                <a:solidFill>
                  <a:schemeClr val="tx1"/>
                </a:solidFill>
              </a:rPr>
              <a:t>If you don’t have your own computer, follow along with the instructor. </a:t>
            </a:r>
          </a:p>
          <a:p>
            <a:pPr marL="82296" indent="0">
              <a:buNone/>
            </a:pPr>
            <a:r>
              <a:rPr lang="en-US" dirty="0">
                <a:solidFill>
                  <a:schemeClr val="tx1"/>
                </a:solidFill>
              </a:rPr>
              <a:t> </a:t>
            </a:r>
          </a:p>
          <a:p>
            <a:pPr marL="82296" indent="0">
              <a:buNone/>
            </a:pPr>
            <a:r>
              <a:rPr lang="en-US" sz="2000" dirty="0">
                <a:solidFill>
                  <a:schemeClr val="tx1"/>
                </a:solidFill>
              </a:rPr>
              <a:t>1. What would you click on to see what version of macOS is running on the computer? </a:t>
            </a:r>
          </a:p>
          <a:p>
            <a:pPr marL="82296" indent="0">
              <a:buNone/>
            </a:pPr>
            <a:endParaRPr lang="en-US" sz="2000" dirty="0">
              <a:solidFill>
                <a:schemeClr val="tx1"/>
              </a:solidFill>
            </a:endParaRPr>
          </a:p>
          <a:p>
            <a:pPr marL="82296" indent="0">
              <a:buNone/>
            </a:pPr>
            <a:r>
              <a:rPr lang="en-US" sz="2000" dirty="0">
                <a:solidFill>
                  <a:schemeClr val="tx1"/>
                </a:solidFill>
              </a:rPr>
              <a:t>2. Name three ways in which you can open an application like Pages or the Safari browser.</a:t>
            </a:r>
          </a:p>
          <a:p>
            <a:pPr marL="82296" indent="0">
              <a:buNone/>
            </a:pPr>
            <a:endParaRPr lang="en-US" sz="2000" b="1" dirty="0">
              <a:solidFill>
                <a:schemeClr val="tx1"/>
              </a:solidFill>
            </a:endParaRPr>
          </a:p>
          <a:p>
            <a:pPr marL="82296" indent="0">
              <a:buNone/>
            </a:pPr>
            <a:r>
              <a:rPr lang="en-US" sz="2000" dirty="0">
                <a:solidFill>
                  <a:schemeClr val="tx1"/>
                </a:solidFill>
              </a:rPr>
              <a:t>3. What icon would you click on to search for a file on your computer using your voice?</a:t>
            </a:r>
          </a:p>
          <a:p>
            <a:pPr marL="82296" indent="0">
              <a:buNone/>
            </a:pPr>
            <a:endParaRPr lang="en-US" sz="2000" dirty="0">
              <a:solidFill>
                <a:schemeClr val="tx1"/>
              </a:solidFill>
            </a:endParaRPr>
          </a:p>
          <a:p>
            <a:pPr marL="82296" indent="0">
              <a:buNone/>
            </a:pPr>
            <a:r>
              <a:rPr lang="en-US" sz="2000" dirty="0">
                <a:solidFill>
                  <a:schemeClr val="tx1"/>
                </a:solidFill>
              </a:rPr>
              <a:t>4. Where would you click to shut down the computer? </a:t>
            </a:r>
          </a:p>
          <a:p>
            <a:pPr marL="82296" indent="0">
              <a:buNone/>
            </a:pPr>
            <a:endParaRPr lang="en-US" sz="20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sz="3200" b="1" dirty="0"/>
              <a:t>ACTIVITY #1: Working from the Desktop</a:t>
            </a:r>
            <a:endParaRPr lang="en-US" sz="2800" dirty="0"/>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n-US" dirty="0"/>
          </a:p>
        </p:txBody>
      </p:sp>
    </p:spTree>
    <p:extLst>
      <p:ext uri="{BB962C8B-B14F-4D97-AF65-F5344CB8AC3E}">
        <p14:creationId xmlns:p14="http://schemas.microsoft.com/office/powerpoint/2010/main" val="283019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b="1" dirty="0">
              <a:solidFill>
                <a:schemeClr val="tx1"/>
              </a:solidFill>
            </a:endParaRPr>
          </a:p>
          <a:p>
            <a:r>
              <a:rPr lang="en-US" b="1" dirty="0">
                <a:solidFill>
                  <a:schemeClr val="tx1"/>
                </a:solidFill>
              </a:rPr>
              <a:t>Introduction </a:t>
            </a:r>
            <a:endParaRPr lang="en-US" dirty="0">
              <a:solidFill>
                <a:schemeClr val="tx1"/>
              </a:solidFill>
            </a:endParaRPr>
          </a:p>
          <a:p>
            <a:pPr lvl="1"/>
            <a:r>
              <a:rPr lang="en-US" dirty="0">
                <a:solidFill>
                  <a:schemeClr val="tx1"/>
                </a:solidFill>
              </a:rPr>
              <a:t>Learn about Mac operating systems</a:t>
            </a:r>
          </a:p>
          <a:p>
            <a:r>
              <a:rPr lang="en-US" b="1" dirty="0">
                <a:solidFill>
                  <a:schemeClr val="tx1"/>
                </a:solidFill>
              </a:rPr>
              <a:t>Skill Building</a:t>
            </a:r>
          </a:p>
          <a:p>
            <a:pPr lvl="1"/>
            <a:r>
              <a:rPr lang="en-US" dirty="0">
                <a:solidFill>
                  <a:schemeClr val="tx1"/>
                </a:solidFill>
              </a:rPr>
              <a:t>Find and navigate the desktop</a:t>
            </a:r>
          </a:p>
          <a:p>
            <a:pPr lvl="1"/>
            <a:r>
              <a:rPr lang="en-US" dirty="0">
                <a:solidFill>
                  <a:schemeClr val="tx1"/>
                </a:solidFill>
              </a:rPr>
              <a:t>Find and organize files and folders</a:t>
            </a:r>
          </a:p>
          <a:p>
            <a:pPr lvl="1"/>
            <a:r>
              <a:rPr lang="en-US" dirty="0">
                <a:solidFill>
                  <a:schemeClr val="tx1"/>
                </a:solidFill>
              </a:rPr>
              <a:t>Manage the windows of an application</a:t>
            </a:r>
          </a:p>
          <a:p>
            <a:pPr lvl="1"/>
            <a:r>
              <a:rPr lang="en-US" dirty="0">
                <a:solidFill>
                  <a:schemeClr val="tx1"/>
                </a:solidFill>
              </a:rPr>
              <a:t>Save and close files</a:t>
            </a:r>
          </a:p>
          <a:p>
            <a:pPr lvl="1"/>
            <a:r>
              <a:rPr lang="en-US" dirty="0">
                <a:solidFill>
                  <a:schemeClr val="tx1"/>
                </a:solidFill>
              </a:rPr>
              <a:t>Delete files</a:t>
            </a:r>
          </a:p>
          <a:p>
            <a:r>
              <a:rPr lang="en-US" b="1" dirty="0">
                <a:solidFill>
                  <a:schemeClr val="tx1"/>
                </a:solidFill>
              </a:rPr>
              <a:t>Tips for using a Mac operating system</a:t>
            </a:r>
          </a:p>
          <a:p>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533400"/>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File: </a:t>
            </a:r>
            <a:r>
              <a:rPr lang="en-US" dirty="0">
                <a:solidFill>
                  <a:schemeClr val="tx1"/>
                </a:solidFill>
              </a:rPr>
              <a:t>A file is a package of information. </a:t>
            </a:r>
            <a:endParaRPr lang="en-US" b="1" dirty="0">
              <a:solidFill>
                <a:schemeClr val="tx1"/>
              </a:solidFill>
            </a:endParaRPr>
          </a:p>
          <a:p>
            <a:pPr marL="308610" lvl="1" indent="0">
              <a:buNone/>
            </a:pP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n-US" dirty="0"/>
          </a:p>
        </p:txBody>
      </p:sp>
      <p:pic>
        <p:nvPicPr>
          <p:cNvPr id="6" name="Picture 5">
            <a:extLst>
              <a:ext uri="{FF2B5EF4-FFF2-40B4-BE49-F238E27FC236}">
                <a16:creationId xmlns:a16="http://schemas.microsoft.com/office/drawing/2014/main" id="{B6F3F066-3356-5242-B653-44D78FAA17B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1750" y="1993900"/>
            <a:ext cx="6235700" cy="4330700"/>
          </a:xfrm>
          <a:prstGeom prst="rect">
            <a:avLst/>
          </a:prstGeom>
        </p:spPr>
      </p:pic>
    </p:spTree>
    <p:extLst>
      <p:ext uri="{BB962C8B-B14F-4D97-AF65-F5344CB8AC3E}">
        <p14:creationId xmlns:p14="http://schemas.microsoft.com/office/powerpoint/2010/main" val="3795143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r>
              <a:rPr lang="en-US" b="1" dirty="0">
                <a:solidFill>
                  <a:schemeClr val="tx1"/>
                </a:solidFill>
              </a:rPr>
              <a:t>Applications: </a:t>
            </a:r>
            <a:r>
              <a:rPr lang="en-US" sz="2400" dirty="0">
                <a:solidFill>
                  <a:schemeClr val="tx1"/>
                </a:solidFill>
              </a:rPr>
              <a:t>Software or tools that allow you to do things on the computer with the file. </a:t>
            </a:r>
            <a:endParaRPr lang="en-US" b="1" dirty="0">
              <a:solidFill>
                <a:schemeClr val="tx1"/>
              </a:solidFill>
            </a:endParaRPr>
          </a:p>
          <a:p>
            <a:pPr marL="308610" lvl="1" indent="0">
              <a:buNone/>
            </a:pP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21</a:t>
            </a:fld>
            <a:endParaRPr lang="en-US" dirty="0"/>
          </a:p>
        </p:txBody>
      </p:sp>
      <p:pic>
        <p:nvPicPr>
          <p:cNvPr id="7" name="Picture 6">
            <a:extLst>
              <a:ext uri="{FF2B5EF4-FFF2-40B4-BE49-F238E27FC236}">
                <a16:creationId xmlns:a16="http://schemas.microsoft.com/office/drawing/2014/main" id="{09BC0978-E483-DE4C-81DB-6F989F18D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6818965" y="2834373"/>
            <a:ext cx="1934364" cy="1935189"/>
          </a:xfrm>
          <a:prstGeom prst="rect">
            <a:avLst/>
          </a:prstGeom>
        </p:spPr>
      </p:pic>
      <p:pic>
        <p:nvPicPr>
          <p:cNvPr id="9" name="Picture 8">
            <a:extLst>
              <a:ext uri="{FF2B5EF4-FFF2-40B4-BE49-F238E27FC236}">
                <a16:creationId xmlns:a16="http://schemas.microsoft.com/office/drawing/2014/main" id="{8C496B94-DF05-0D44-B838-E0EB10C4DF0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887" y="2835198"/>
            <a:ext cx="1933237" cy="1934364"/>
          </a:xfrm>
          <a:prstGeom prst="rect">
            <a:avLst/>
          </a:prstGeom>
        </p:spPr>
      </p:pic>
      <p:pic>
        <p:nvPicPr>
          <p:cNvPr id="11" name="Picture 10">
            <a:extLst>
              <a:ext uri="{FF2B5EF4-FFF2-40B4-BE49-F238E27FC236}">
                <a16:creationId xmlns:a16="http://schemas.microsoft.com/office/drawing/2014/main" id="{5EF2A29A-BDA3-8E42-905E-C8B65CAA139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42217" y="2835197"/>
            <a:ext cx="1934365" cy="1934365"/>
          </a:xfrm>
          <a:prstGeom prst="rect">
            <a:avLst/>
          </a:prstGeom>
        </p:spPr>
      </p:pic>
      <p:pic>
        <p:nvPicPr>
          <p:cNvPr id="13" name="Picture 12">
            <a:extLst>
              <a:ext uri="{FF2B5EF4-FFF2-40B4-BE49-F238E27FC236}">
                <a16:creationId xmlns:a16="http://schemas.microsoft.com/office/drawing/2014/main" id="{EBE0F4A1-4CC1-C245-8851-C0CC67426B6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59084" y="2835197"/>
            <a:ext cx="1934365" cy="1934365"/>
          </a:xfrm>
          <a:prstGeom prst="rect">
            <a:avLst/>
          </a:prstGeom>
        </p:spPr>
      </p:pic>
    </p:spTree>
    <p:extLst>
      <p:ext uri="{BB962C8B-B14F-4D97-AF65-F5344CB8AC3E}">
        <p14:creationId xmlns:p14="http://schemas.microsoft.com/office/powerpoint/2010/main" val="306521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22</a:t>
            </a:fld>
            <a:endParaRPr lang="en-US" dirty="0"/>
          </a:p>
        </p:txBody>
      </p:sp>
      <p:pic>
        <p:nvPicPr>
          <p:cNvPr id="7" name="Picture 6">
            <a:extLst>
              <a:ext uri="{FF2B5EF4-FFF2-40B4-BE49-F238E27FC236}">
                <a16:creationId xmlns:a16="http://schemas.microsoft.com/office/drawing/2014/main" id="{CAEC89C7-76C1-124D-BB9B-A033EF60419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Tree>
    <p:extLst>
      <p:ext uri="{BB962C8B-B14F-4D97-AF65-F5344CB8AC3E}">
        <p14:creationId xmlns:p14="http://schemas.microsoft.com/office/powerpoint/2010/main" val="290947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Opening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23</a:t>
            </a:fld>
            <a:endParaRPr lang="en-US" dirty="0"/>
          </a:p>
        </p:txBody>
      </p:sp>
      <p:pic>
        <p:nvPicPr>
          <p:cNvPr id="7" name="Picture 6">
            <a:extLst>
              <a:ext uri="{FF2B5EF4-FFF2-40B4-BE49-F238E27FC236}">
                <a16:creationId xmlns:a16="http://schemas.microsoft.com/office/drawing/2014/main" id="{CAEC89C7-76C1-124D-BB9B-A033EF6041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
        <p:nvSpPr>
          <p:cNvPr id="8" name="Rectangle 7">
            <a:extLst>
              <a:ext uri="{FF2B5EF4-FFF2-40B4-BE49-F238E27FC236}">
                <a16:creationId xmlns:a16="http://schemas.microsoft.com/office/drawing/2014/main" id="{C8AB4282-1724-324C-A18D-A6279F7A8FCB}"/>
              </a:ext>
            </a:extLst>
          </p:cNvPr>
          <p:cNvSpPr/>
          <p:nvPr/>
        </p:nvSpPr>
        <p:spPr>
          <a:xfrm>
            <a:off x="7573415" y="2794000"/>
            <a:ext cx="666637" cy="635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6610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File Opens</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24</a:t>
            </a:fld>
            <a:endParaRPr lang="en-US" dirty="0"/>
          </a:p>
        </p:txBody>
      </p:sp>
      <p:grpSp>
        <p:nvGrpSpPr>
          <p:cNvPr id="11" name="Group 10">
            <a:extLst>
              <a:ext uri="{FF2B5EF4-FFF2-40B4-BE49-F238E27FC236}">
                <a16:creationId xmlns:a16="http://schemas.microsoft.com/office/drawing/2014/main" id="{51A22798-0661-0F47-828A-90B9111097A6}"/>
              </a:ext>
            </a:extLst>
          </p:cNvPr>
          <p:cNvGrpSpPr/>
          <p:nvPr/>
        </p:nvGrpSpPr>
        <p:grpSpPr>
          <a:xfrm>
            <a:off x="950976" y="2085158"/>
            <a:ext cx="7223760" cy="4514850"/>
            <a:chOff x="950976" y="2085158"/>
            <a:chExt cx="7223760" cy="4514850"/>
          </a:xfrm>
        </p:grpSpPr>
        <p:pic>
          <p:nvPicPr>
            <p:cNvPr id="9" name="Picture 8">
              <a:extLst>
                <a:ext uri="{FF2B5EF4-FFF2-40B4-BE49-F238E27FC236}">
                  <a16:creationId xmlns:a16="http://schemas.microsoft.com/office/drawing/2014/main" id="{ABBF0735-3755-154B-BD5C-65D3899840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0976" y="2085158"/>
              <a:ext cx="7223760" cy="4514850"/>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146631" y="2200346"/>
              <a:ext cx="4287517" cy="3978385"/>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19397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Opening a File in a Folder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25</a:t>
            </a:fld>
            <a:endParaRPr lang="en-US" dirty="0"/>
          </a:p>
        </p:txBody>
      </p:sp>
      <p:pic>
        <p:nvPicPr>
          <p:cNvPr id="7" name="Picture 6">
            <a:extLst>
              <a:ext uri="{FF2B5EF4-FFF2-40B4-BE49-F238E27FC236}">
                <a16:creationId xmlns:a16="http://schemas.microsoft.com/office/drawing/2014/main" id="{CAEC89C7-76C1-124D-BB9B-A033EF6041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1181" y="2083935"/>
            <a:ext cx="7298871" cy="4561794"/>
          </a:xfrm>
          <a:prstGeom prst="rect">
            <a:avLst/>
          </a:prstGeom>
        </p:spPr>
      </p:pic>
      <p:sp>
        <p:nvSpPr>
          <p:cNvPr id="8" name="Rectangle 7">
            <a:extLst>
              <a:ext uri="{FF2B5EF4-FFF2-40B4-BE49-F238E27FC236}">
                <a16:creationId xmlns:a16="http://schemas.microsoft.com/office/drawing/2014/main" id="{C8AB4282-1724-324C-A18D-A6279F7A8FCB}"/>
              </a:ext>
            </a:extLst>
          </p:cNvPr>
          <p:cNvSpPr/>
          <p:nvPr/>
        </p:nvSpPr>
        <p:spPr>
          <a:xfrm>
            <a:off x="7536182" y="2206171"/>
            <a:ext cx="666637" cy="6350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50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002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26</a:t>
            </a:fld>
            <a:endParaRPr lang="en-US" dirty="0"/>
          </a:p>
        </p:txBody>
      </p:sp>
      <p:grpSp>
        <p:nvGrpSpPr>
          <p:cNvPr id="17" name="Group 16">
            <a:extLst>
              <a:ext uri="{FF2B5EF4-FFF2-40B4-BE49-F238E27FC236}">
                <a16:creationId xmlns:a16="http://schemas.microsoft.com/office/drawing/2014/main" id="{3A3B5E27-706A-A84F-AD88-4016213B4C66}"/>
              </a:ext>
            </a:extLst>
          </p:cNvPr>
          <p:cNvGrpSpPr/>
          <p:nvPr/>
        </p:nvGrpSpPr>
        <p:grpSpPr>
          <a:xfrm>
            <a:off x="1005983" y="2200069"/>
            <a:ext cx="7132033" cy="4457520"/>
            <a:chOff x="1005983" y="2200069"/>
            <a:chExt cx="7132033" cy="4457520"/>
          </a:xfrm>
        </p:grpSpPr>
        <p:pic>
          <p:nvPicPr>
            <p:cNvPr id="16" name="Picture 15">
              <a:extLst>
                <a:ext uri="{FF2B5EF4-FFF2-40B4-BE49-F238E27FC236}">
                  <a16:creationId xmlns:a16="http://schemas.microsoft.com/office/drawing/2014/main" id="{B83C485B-4AF7-6E41-9160-105427533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983" y="2200069"/>
              <a:ext cx="7132033" cy="4457520"/>
            </a:xfrm>
            <a:prstGeom prst="rect">
              <a:avLst/>
            </a:prstGeom>
          </p:spPr>
        </p:pic>
        <p:sp>
          <p:nvSpPr>
            <p:cNvPr id="11" name="Rectangle 10">
              <a:extLst>
                <a:ext uri="{FF2B5EF4-FFF2-40B4-BE49-F238E27FC236}">
                  <a16:creationId xmlns:a16="http://schemas.microsoft.com/office/drawing/2014/main" id="{9E2DC725-69E7-E044-B83F-5F06B13E5C31}"/>
                </a:ext>
              </a:extLst>
            </p:cNvPr>
            <p:cNvSpPr/>
            <p:nvPr/>
          </p:nvSpPr>
          <p:spPr>
            <a:xfrm>
              <a:off x="1692210" y="2538264"/>
              <a:ext cx="4568970" cy="32698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17301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Open Folder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27</a:t>
            </a:fld>
            <a:endParaRPr lang="en-US" dirty="0"/>
          </a:p>
        </p:txBody>
      </p:sp>
      <p:grpSp>
        <p:nvGrpSpPr>
          <p:cNvPr id="17" name="Group 16">
            <a:extLst>
              <a:ext uri="{FF2B5EF4-FFF2-40B4-BE49-F238E27FC236}">
                <a16:creationId xmlns:a16="http://schemas.microsoft.com/office/drawing/2014/main" id="{3A3B5E27-706A-A84F-AD88-4016213B4C66}"/>
              </a:ext>
            </a:extLst>
          </p:cNvPr>
          <p:cNvGrpSpPr/>
          <p:nvPr/>
        </p:nvGrpSpPr>
        <p:grpSpPr>
          <a:xfrm>
            <a:off x="1005983" y="2200069"/>
            <a:ext cx="7132033" cy="4457520"/>
            <a:chOff x="1005983" y="2200069"/>
            <a:chExt cx="7132033" cy="4457520"/>
          </a:xfrm>
        </p:grpSpPr>
        <p:pic>
          <p:nvPicPr>
            <p:cNvPr id="16" name="Picture 15">
              <a:extLst>
                <a:ext uri="{FF2B5EF4-FFF2-40B4-BE49-F238E27FC236}">
                  <a16:creationId xmlns:a16="http://schemas.microsoft.com/office/drawing/2014/main" id="{B83C485B-4AF7-6E41-9160-1054275337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5983" y="2200069"/>
              <a:ext cx="7132033" cy="4457520"/>
            </a:xfrm>
            <a:prstGeom prst="rect">
              <a:avLst/>
            </a:prstGeom>
          </p:spPr>
        </p:pic>
        <p:sp>
          <p:nvSpPr>
            <p:cNvPr id="11" name="Rectangle 10">
              <a:extLst>
                <a:ext uri="{FF2B5EF4-FFF2-40B4-BE49-F238E27FC236}">
                  <a16:creationId xmlns:a16="http://schemas.microsoft.com/office/drawing/2014/main" id="{9E2DC725-69E7-E044-B83F-5F06B13E5C31}"/>
                </a:ext>
              </a:extLst>
            </p:cNvPr>
            <p:cNvSpPr/>
            <p:nvPr/>
          </p:nvSpPr>
          <p:spPr>
            <a:xfrm>
              <a:off x="2385391" y="2756452"/>
              <a:ext cx="543339" cy="82163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6973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28</a:t>
            </a:fld>
            <a:endParaRPr lang="en-US" dirty="0"/>
          </a:p>
        </p:txBody>
      </p:sp>
      <p:grpSp>
        <p:nvGrpSpPr>
          <p:cNvPr id="4" name="Group 3">
            <a:extLst>
              <a:ext uri="{FF2B5EF4-FFF2-40B4-BE49-F238E27FC236}">
                <a16:creationId xmlns:a16="http://schemas.microsoft.com/office/drawing/2014/main" id="{9F43FA95-A0EA-24EE-38EF-6563B28457CB}"/>
              </a:ext>
            </a:extLst>
          </p:cNvPr>
          <p:cNvGrpSpPr/>
          <p:nvPr/>
        </p:nvGrpSpPr>
        <p:grpSpPr>
          <a:xfrm>
            <a:off x="560702" y="1524000"/>
            <a:ext cx="8105030" cy="5065644"/>
            <a:chOff x="560702" y="1524000"/>
            <a:chExt cx="8105030" cy="5065644"/>
          </a:xfrm>
        </p:grpSpPr>
        <p:pic>
          <p:nvPicPr>
            <p:cNvPr id="13" name="Picture 12">
              <a:extLst>
                <a:ext uri="{FF2B5EF4-FFF2-40B4-BE49-F238E27FC236}">
                  <a16:creationId xmlns:a16="http://schemas.microsoft.com/office/drawing/2014/main" id="{A8680F48-C576-6547-BB94-F4E4A8043F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702" y="1524000"/>
              <a:ext cx="8105030" cy="5065644"/>
            </a:xfrm>
            <a:prstGeom prst="rect">
              <a:avLst/>
            </a:prstGeom>
          </p:spPr>
        </p:pic>
        <p:sp>
          <p:nvSpPr>
            <p:cNvPr id="14" name="Rectangle 13">
              <a:extLst>
                <a:ext uri="{FF2B5EF4-FFF2-40B4-BE49-F238E27FC236}">
                  <a16:creationId xmlns:a16="http://schemas.microsoft.com/office/drawing/2014/main" id="{8F60E749-ABF7-2343-96CF-37DE4FA45255}"/>
                </a:ext>
              </a:extLst>
            </p:cNvPr>
            <p:cNvSpPr/>
            <p:nvPr/>
          </p:nvSpPr>
          <p:spPr>
            <a:xfrm>
              <a:off x="1553534" y="1639824"/>
              <a:ext cx="5364101" cy="357835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3309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What Is a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29</a:t>
            </a:fld>
            <a:endParaRPr lang="en-US" dirty="0"/>
          </a:p>
        </p:txBody>
      </p:sp>
      <p:pic>
        <p:nvPicPr>
          <p:cNvPr id="19" name="Picture 18">
            <a:extLst>
              <a:ext uri="{FF2B5EF4-FFF2-40B4-BE49-F238E27FC236}">
                <a16:creationId xmlns:a16="http://schemas.microsoft.com/office/drawing/2014/main" id="{F899A151-3FBB-4847-A001-6735F289FF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1219199" y="2199819"/>
            <a:ext cx="3352801" cy="331308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4932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n-US" sz="2400" dirty="0">
                <a:solidFill>
                  <a:schemeClr val="tx1"/>
                </a:solidFill>
              </a:rPr>
              <a:t>What types of things do you want to do with a computer?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a:extLst>
              <a:ext uri="{FF2B5EF4-FFF2-40B4-BE49-F238E27FC236}">
                <a16:creationId xmlns:a16="http://schemas.microsoft.com/office/drawing/2014/main" id="{B9755C4A-1E80-274C-B25A-2B940326478B}"/>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30</a:t>
            </a:fld>
            <a:endParaRPr lang="en-US" dirty="0"/>
          </a:p>
        </p:txBody>
      </p:sp>
      <p:pic>
        <p:nvPicPr>
          <p:cNvPr id="11" name="Picture 10">
            <a:extLst>
              <a:ext uri="{FF2B5EF4-FFF2-40B4-BE49-F238E27FC236}">
                <a16:creationId xmlns:a16="http://schemas.microsoft.com/office/drawing/2014/main" id="{D652E477-6122-C345-8709-212C41D99E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Tree>
    <p:extLst>
      <p:ext uri="{BB962C8B-B14F-4D97-AF65-F5344CB8AC3E}">
        <p14:creationId xmlns:p14="http://schemas.microsoft.com/office/powerpoint/2010/main" val="1483071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31</a:t>
            </a:fld>
            <a:endParaRPr lang="en-US" dirty="0"/>
          </a:p>
        </p:txBody>
      </p:sp>
      <p:grpSp>
        <p:nvGrpSpPr>
          <p:cNvPr id="7" name="Group 6">
            <a:extLst>
              <a:ext uri="{FF2B5EF4-FFF2-40B4-BE49-F238E27FC236}">
                <a16:creationId xmlns:a16="http://schemas.microsoft.com/office/drawing/2014/main" id="{AE3AF69E-92FB-8C49-B3DA-054402002DB0}"/>
              </a:ext>
            </a:extLst>
          </p:cNvPr>
          <p:cNvGrpSpPr/>
          <p:nvPr/>
        </p:nvGrpSpPr>
        <p:grpSpPr>
          <a:xfrm>
            <a:off x="806174" y="2088258"/>
            <a:ext cx="7531651" cy="4577585"/>
            <a:chOff x="764210" y="2088258"/>
            <a:chExt cx="7606748" cy="4754218"/>
          </a:xfrm>
        </p:grpSpPr>
        <p:pic>
          <p:nvPicPr>
            <p:cNvPr id="13" name="Picture 12">
              <a:extLst>
                <a:ext uri="{FF2B5EF4-FFF2-40B4-BE49-F238E27FC236}">
                  <a16:creationId xmlns:a16="http://schemas.microsoft.com/office/drawing/2014/main" id="{47DB262C-DC16-9A49-B793-47E5DC4A09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210" y="2088258"/>
              <a:ext cx="7606748" cy="4754218"/>
            </a:xfrm>
            <a:prstGeom prst="rect">
              <a:avLst/>
            </a:prstGeom>
          </p:spPr>
        </p:pic>
        <p:sp>
          <p:nvSpPr>
            <p:cNvPr id="10" name="Rectangle 9">
              <a:extLst>
                <a:ext uri="{FF2B5EF4-FFF2-40B4-BE49-F238E27FC236}">
                  <a16:creationId xmlns:a16="http://schemas.microsoft.com/office/drawing/2014/main" id="{B1368473-F8C1-5E4A-A490-A23EB4000ECB}"/>
                </a:ext>
              </a:extLst>
            </p:cNvPr>
            <p:cNvSpPr/>
            <p:nvPr/>
          </p:nvSpPr>
          <p:spPr>
            <a:xfrm>
              <a:off x="3889294" y="5065665"/>
              <a:ext cx="1356581" cy="70332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4E7FDC8-11F3-DA43-A12D-D3DAF966C4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07991" y="5218176"/>
              <a:ext cx="1119188" cy="398304"/>
            </a:xfrm>
            <a:prstGeom prst="rect">
              <a:avLst/>
            </a:prstGeom>
          </p:spPr>
        </p:pic>
        <p:pic>
          <p:nvPicPr>
            <p:cNvPr id="9" name="Picture 8">
              <a:extLst>
                <a:ext uri="{FF2B5EF4-FFF2-40B4-BE49-F238E27FC236}">
                  <a16:creationId xmlns:a16="http://schemas.microsoft.com/office/drawing/2014/main" id="{6A597103-7FB2-4F4C-8F1F-D8C8A3C95F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3745" y="4084056"/>
              <a:ext cx="1686854" cy="803301"/>
            </a:xfrm>
            <a:prstGeom prst="rect">
              <a:avLst/>
            </a:prstGeom>
          </p:spPr>
        </p:pic>
        <p:cxnSp>
          <p:nvCxnSpPr>
            <p:cNvPr id="11" name="Straight Connector 10">
              <a:extLst>
                <a:ext uri="{FF2B5EF4-FFF2-40B4-BE49-F238E27FC236}">
                  <a16:creationId xmlns:a16="http://schemas.microsoft.com/office/drawing/2014/main" id="{3D102DC4-C8B6-7245-878E-981C270580B3}"/>
                </a:ext>
              </a:extLst>
            </p:cNvPr>
            <p:cNvCxnSpPr>
              <a:cxnSpLocks/>
            </p:cNvCxnSpPr>
            <p:nvPr/>
          </p:nvCxnSpPr>
          <p:spPr>
            <a:xfrm>
              <a:off x="2927172" y="4950857"/>
              <a:ext cx="935889" cy="386359"/>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BEEF949E-E41D-5444-99E4-93D818162387}"/>
                </a:ext>
              </a:extLst>
            </p:cNvPr>
            <p:cNvSpPr/>
            <p:nvPr/>
          </p:nvSpPr>
          <p:spPr>
            <a:xfrm>
              <a:off x="1779828" y="4053031"/>
              <a:ext cx="2228163" cy="897826"/>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4047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Changing the Size of the Window </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32</a:t>
            </a:fld>
            <a:endParaRPr lang="en-US" dirty="0"/>
          </a:p>
        </p:txBody>
      </p:sp>
      <p:pic>
        <p:nvPicPr>
          <p:cNvPr id="10" name="Picture 9">
            <a:extLst>
              <a:ext uri="{FF2B5EF4-FFF2-40B4-BE49-F238E27FC236}">
                <a16:creationId xmlns:a16="http://schemas.microsoft.com/office/drawing/2014/main" id="{E423166A-5BC6-064F-824D-7D64201A229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008" y="2014331"/>
            <a:ext cx="7513983" cy="4696239"/>
          </a:xfrm>
          <a:prstGeom prst="rect">
            <a:avLst/>
          </a:prstGeom>
        </p:spPr>
      </p:pic>
    </p:spTree>
    <p:extLst>
      <p:ext uri="{BB962C8B-B14F-4D97-AF65-F5344CB8AC3E}">
        <p14:creationId xmlns:p14="http://schemas.microsoft.com/office/powerpoint/2010/main" val="378960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33</a:t>
            </a:fld>
            <a:endParaRPr lang="en-US" dirty="0"/>
          </a:p>
        </p:txBody>
      </p:sp>
      <p:grpSp>
        <p:nvGrpSpPr>
          <p:cNvPr id="15" name="Group 14">
            <a:extLst>
              <a:ext uri="{FF2B5EF4-FFF2-40B4-BE49-F238E27FC236}">
                <a16:creationId xmlns:a16="http://schemas.microsoft.com/office/drawing/2014/main" id="{E5E1DBEF-0E1F-BB45-ACFC-3991BEEA4E7A}"/>
              </a:ext>
            </a:extLst>
          </p:cNvPr>
          <p:cNvGrpSpPr/>
          <p:nvPr/>
        </p:nvGrpSpPr>
        <p:grpSpPr>
          <a:xfrm>
            <a:off x="768626" y="1570382"/>
            <a:ext cx="7606748" cy="4754218"/>
            <a:chOff x="848139" y="2035206"/>
            <a:chExt cx="7606748" cy="4754218"/>
          </a:xfrm>
        </p:grpSpPr>
        <p:pic>
          <p:nvPicPr>
            <p:cNvPr id="11" name="Picture 10">
              <a:extLst>
                <a:ext uri="{FF2B5EF4-FFF2-40B4-BE49-F238E27FC236}">
                  <a16:creationId xmlns:a16="http://schemas.microsoft.com/office/drawing/2014/main" id="{3B4B6580-5442-A046-9B8D-DD3D477FD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2" name="Rectangle 11">
              <a:extLst>
                <a:ext uri="{FF2B5EF4-FFF2-40B4-BE49-F238E27FC236}">
                  <a16:creationId xmlns:a16="http://schemas.microsoft.com/office/drawing/2014/main" id="{E860F662-8521-D547-88C9-42D7CF7EE857}"/>
                </a:ext>
              </a:extLst>
            </p:cNvPr>
            <p:cNvSpPr/>
            <p:nvPr/>
          </p:nvSpPr>
          <p:spPr>
            <a:xfrm>
              <a:off x="1196963" y="2158838"/>
              <a:ext cx="433054" cy="22655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0ECF3872-CEA5-5A45-8449-9D5580598A11}"/>
                </a:ext>
              </a:extLst>
            </p:cNvPr>
            <p:cNvCxnSpPr>
              <a:cxnSpLocks/>
            </p:cNvCxnSpPr>
            <p:nvPr/>
          </p:nvCxnSpPr>
          <p:spPr>
            <a:xfrm flipV="1">
              <a:off x="1413490" y="2444393"/>
              <a:ext cx="0" cy="732816"/>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827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34</a:t>
            </a:fld>
            <a:endParaRPr lang="en-US" dirty="0"/>
          </a:p>
        </p:txBody>
      </p:sp>
      <p:grpSp>
        <p:nvGrpSpPr>
          <p:cNvPr id="15" name="Group 14">
            <a:extLst>
              <a:ext uri="{FF2B5EF4-FFF2-40B4-BE49-F238E27FC236}">
                <a16:creationId xmlns:a16="http://schemas.microsoft.com/office/drawing/2014/main" id="{E5E1DBEF-0E1F-BB45-ACFC-3991BEEA4E7A}"/>
              </a:ext>
            </a:extLst>
          </p:cNvPr>
          <p:cNvGrpSpPr/>
          <p:nvPr/>
        </p:nvGrpSpPr>
        <p:grpSpPr>
          <a:xfrm>
            <a:off x="874642" y="2100467"/>
            <a:ext cx="7500731" cy="4538871"/>
            <a:chOff x="848139" y="2035206"/>
            <a:chExt cx="7606748" cy="4754218"/>
          </a:xfrm>
        </p:grpSpPr>
        <p:pic>
          <p:nvPicPr>
            <p:cNvPr id="11" name="Picture 10">
              <a:extLst>
                <a:ext uri="{FF2B5EF4-FFF2-40B4-BE49-F238E27FC236}">
                  <a16:creationId xmlns:a16="http://schemas.microsoft.com/office/drawing/2014/main" id="{3B4B6580-5442-A046-9B8D-DD3D477FD0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39" y="2035206"/>
              <a:ext cx="7606748" cy="4754218"/>
            </a:xfrm>
            <a:prstGeom prst="rect">
              <a:avLst/>
            </a:prstGeom>
          </p:spPr>
        </p:pic>
        <p:sp>
          <p:nvSpPr>
            <p:cNvPr id="12" name="Rectangle 11">
              <a:extLst>
                <a:ext uri="{FF2B5EF4-FFF2-40B4-BE49-F238E27FC236}">
                  <a16:creationId xmlns:a16="http://schemas.microsoft.com/office/drawing/2014/main" id="{E860F662-8521-D547-88C9-42D7CF7EE857}"/>
                </a:ext>
              </a:extLst>
            </p:cNvPr>
            <p:cNvSpPr/>
            <p:nvPr/>
          </p:nvSpPr>
          <p:spPr>
            <a:xfrm>
              <a:off x="1440369" y="2158838"/>
              <a:ext cx="122450" cy="226554"/>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0ECF3872-CEA5-5A45-8449-9D5580598A11}"/>
                </a:ext>
              </a:extLst>
            </p:cNvPr>
            <p:cNvCxnSpPr>
              <a:cxnSpLocks/>
            </p:cNvCxnSpPr>
            <p:nvPr/>
          </p:nvCxnSpPr>
          <p:spPr>
            <a:xfrm flipV="1">
              <a:off x="1507567" y="2385392"/>
              <a:ext cx="0" cy="732816"/>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30306" y="1524000"/>
            <a:ext cx="8229600" cy="460643"/>
          </a:xfrm>
        </p:spPr>
        <p:txBody>
          <a:bodyPr>
            <a:normAutofit fontScale="25000" lnSpcReduction="20000"/>
          </a:bodyPr>
          <a:lstStyle/>
          <a:p>
            <a:r>
              <a:rPr lang="en-US" sz="8400" b="1" dirty="0">
                <a:solidFill>
                  <a:schemeClr val="tx1"/>
                </a:solidFill>
              </a:rPr>
              <a:t>Maximize Button: </a:t>
            </a:r>
            <a:r>
              <a:rPr lang="en-US" sz="8800" dirty="0">
                <a:solidFill>
                  <a:schemeClr val="tx1"/>
                </a:solidFill>
              </a:rPr>
              <a:t>Expand the window to fill the desktop. </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268616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35</a:t>
            </a:fld>
            <a:endParaRPr lang="en-US" dirty="0"/>
          </a:p>
        </p:txBody>
      </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57200" y="1447800"/>
            <a:ext cx="8229600" cy="460643"/>
          </a:xfrm>
        </p:spPr>
        <p:txBody>
          <a:bodyPr>
            <a:normAutofit fontScale="25000" lnSpcReduction="20000"/>
          </a:bodyPr>
          <a:lstStyle/>
          <a:p>
            <a:r>
              <a:rPr lang="en-US" sz="8400" b="1" dirty="0">
                <a:solidFill>
                  <a:schemeClr val="tx1"/>
                </a:solidFill>
              </a:rPr>
              <a:t>Maximizing the Window </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5" name="Picture 4">
            <a:extLst>
              <a:ext uri="{FF2B5EF4-FFF2-40B4-BE49-F238E27FC236}">
                <a16:creationId xmlns:a16="http://schemas.microsoft.com/office/drawing/2014/main" id="{B7A98348-A598-414B-81A5-896EF59C7F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805" y="2041451"/>
            <a:ext cx="7556389" cy="4722743"/>
          </a:xfrm>
          <a:prstGeom prst="rect">
            <a:avLst/>
          </a:prstGeom>
        </p:spPr>
      </p:pic>
      <p:pic>
        <p:nvPicPr>
          <p:cNvPr id="9" name="Graphic 8" descr="Cursor with solid fill">
            <a:extLst>
              <a:ext uri="{FF2B5EF4-FFF2-40B4-BE49-F238E27FC236}">
                <a16:creationId xmlns:a16="http://schemas.microsoft.com/office/drawing/2014/main" id="{B8AE8A3F-9182-EF41-81C1-1CF9B78AB9A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97287" y="1931990"/>
            <a:ext cx="914400" cy="914400"/>
          </a:xfrm>
          <a:prstGeom prst="rect">
            <a:avLst/>
          </a:prstGeom>
        </p:spPr>
      </p:pic>
    </p:spTree>
    <p:extLst>
      <p:ext uri="{BB962C8B-B14F-4D97-AF65-F5344CB8AC3E}">
        <p14:creationId xmlns:p14="http://schemas.microsoft.com/office/powerpoint/2010/main" val="4157715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36</a:t>
            </a:fld>
            <a:endParaRPr lang="en-US" dirty="0"/>
          </a:p>
        </p:txBody>
      </p:sp>
      <p:sp>
        <p:nvSpPr>
          <p:cNvPr id="8" name="Content Placeholder 1">
            <a:extLst>
              <a:ext uri="{FF2B5EF4-FFF2-40B4-BE49-F238E27FC236}">
                <a16:creationId xmlns:a16="http://schemas.microsoft.com/office/drawing/2014/main" id="{6344D21C-C459-BF44-9733-8EED7D13C7DE}"/>
              </a:ext>
            </a:extLst>
          </p:cNvPr>
          <p:cNvSpPr>
            <a:spLocks noGrp="1"/>
          </p:cNvSpPr>
          <p:nvPr>
            <p:ph idx="1"/>
          </p:nvPr>
        </p:nvSpPr>
        <p:spPr>
          <a:xfrm>
            <a:off x="457200" y="1447800"/>
            <a:ext cx="8229600" cy="460643"/>
          </a:xfrm>
        </p:spPr>
        <p:txBody>
          <a:bodyPr>
            <a:normAutofit fontScale="25000" lnSpcReduction="20000"/>
          </a:bodyPr>
          <a:lstStyle/>
          <a:p>
            <a:r>
              <a:rPr lang="en-US" sz="8400" b="1" dirty="0">
                <a:solidFill>
                  <a:schemeClr val="tx1"/>
                </a:solidFill>
              </a:rPr>
              <a:t>Restore: </a:t>
            </a:r>
            <a:r>
              <a:rPr lang="en-US" sz="8800" dirty="0">
                <a:solidFill>
                  <a:schemeClr val="tx1"/>
                </a:solidFill>
              </a:rPr>
              <a:t>Returns the window to the size it was before it was maximized. </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a:extLst>
              <a:ext uri="{FF2B5EF4-FFF2-40B4-BE49-F238E27FC236}">
                <a16:creationId xmlns:a16="http://schemas.microsoft.com/office/drawing/2014/main" id="{DF0A475D-48C1-0944-9E7E-5A2A127322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391" y="2190408"/>
            <a:ext cx="6877879" cy="4298674"/>
          </a:xfrm>
          <a:prstGeom prst="rect">
            <a:avLst/>
          </a:prstGeom>
        </p:spPr>
      </p:pic>
      <p:sp>
        <p:nvSpPr>
          <p:cNvPr id="10" name="Rectangle 9">
            <a:extLst>
              <a:ext uri="{FF2B5EF4-FFF2-40B4-BE49-F238E27FC236}">
                <a16:creationId xmlns:a16="http://schemas.microsoft.com/office/drawing/2014/main" id="{FD9E202D-FA21-7D41-AF41-B131A1CFEFAE}"/>
              </a:ext>
            </a:extLst>
          </p:cNvPr>
          <p:cNvSpPr/>
          <p:nvPr/>
        </p:nvSpPr>
        <p:spPr>
          <a:xfrm>
            <a:off x="1041112" y="2190408"/>
            <a:ext cx="145774" cy="31866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Cursor with solid fill">
            <a:extLst>
              <a:ext uri="{FF2B5EF4-FFF2-40B4-BE49-F238E27FC236}">
                <a16:creationId xmlns:a16="http://schemas.microsoft.com/office/drawing/2014/main" id="{B8AE8A3F-9182-EF41-81C1-1CF9B78AB9A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13791" y="2324340"/>
            <a:ext cx="914400" cy="914400"/>
          </a:xfrm>
          <a:prstGeom prst="rect">
            <a:avLst/>
          </a:prstGeom>
        </p:spPr>
      </p:pic>
    </p:spTree>
    <p:extLst>
      <p:ext uri="{BB962C8B-B14F-4D97-AF65-F5344CB8AC3E}">
        <p14:creationId xmlns:p14="http://schemas.microsoft.com/office/powerpoint/2010/main" val="133236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37</a:t>
            </a:fld>
            <a:endParaRPr lang="en-US" dirty="0"/>
          </a:p>
        </p:txBody>
      </p:sp>
      <p:pic>
        <p:nvPicPr>
          <p:cNvPr id="5" name="Picture 4">
            <a:extLst>
              <a:ext uri="{FF2B5EF4-FFF2-40B4-BE49-F238E27FC236}">
                <a16:creationId xmlns:a16="http://schemas.microsoft.com/office/drawing/2014/main" id="{6B4270D9-8EC1-CD4F-828D-58A9E8B368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5221" y="2090531"/>
            <a:ext cx="7130066" cy="4456291"/>
          </a:xfrm>
          <a:prstGeom prst="rect">
            <a:avLst/>
          </a:prstGeom>
        </p:spPr>
      </p:pic>
      <p:sp>
        <p:nvSpPr>
          <p:cNvPr id="7" name="Content Placeholder 1">
            <a:extLst>
              <a:ext uri="{FF2B5EF4-FFF2-40B4-BE49-F238E27FC236}">
                <a16:creationId xmlns:a16="http://schemas.microsoft.com/office/drawing/2014/main" id="{69AC4B31-07A8-174F-B361-A22E88D56F40}"/>
              </a:ext>
            </a:extLst>
          </p:cNvPr>
          <p:cNvSpPr>
            <a:spLocks noGrp="1"/>
          </p:cNvSpPr>
          <p:nvPr>
            <p:ph idx="1"/>
          </p:nvPr>
        </p:nvSpPr>
        <p:spPr>
          <a:xfrm>
            <a:off x="457200" y="1580808"/>
            <a:ext cx="8229600" cy="460643"/>
          </a:xfrm>
        </p:spPr>
        <p:txBody>
          <a:bodyPr>
            <a:normAutofit fontScale="25000" lnSpcReduction="20000"/>
          </a:bodyPr>
          <a:lstStyle/>
          <a:p>
            <a:r>
              <a:rPr lang="en-US" sz="8400" b="1" dirty="0">
                <a:solidFill>
                  <a:schemeClr val="tx1"/>
                </a:solidFill>
              </a:rPr>
              <a:t>Restored Window</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62212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38</a:t>
            </a:fld>
            <a:endParaRPr lang="en-US"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524000"/>
            <a:ext cx="8229600" cy="460643"/>
          </a:xfrm>
        </p:spPr>
        <p:txBody>
          <a:bodyPr>
            <a:normAutofit fontScale="25000" lnSpcReduction="20000"/>
          </a:bodyPr>
          <a:lstStyle/>
          <a:p>
            <a:r>
              <a:rPr lang="en-US" sz="8400" b="1" dirty="0">
                <a:solidFill>
                  <a:schemeClr val="tx1"/>
                </a:solidFill>
              </a:rPr>
              <a:t>Scroll: </a:t>
            </a:r>
            <a:r>
              <a:rPr lang="en-US" sz="8800" dirty="0">
                <a:solidFill>
                  <a:schemeClr val="tx1"/>
                </a:solidFill>
              </a:rPr>
              <a:t>Use this tool to see more of the file contents that are not visible on the current screen.</a:t>
            </a:r>
          </a:p>
          <a:p>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grpSp>
        <p:nvGrpSpPr>
          <p:cNvPr id="17" name="Group 16">
            <a:extLst>
              <a:ext uri="{FF2B5EF4-FFF2-40B4-BE49-F238E27FC236}">
                <a16:creationId xmlns:a16="http://schemas.microsoft.com/office/drawing/2014/main" id="{F8D1B25C-527A-4F4D-8151-B07B970BB81A}"/>
              </a:ext>
            </a:extLst>
          </p:cNvPr>
          <p:cNvGrpSpPr/>
          <p:nvPr/>
        </p:nvGrpSpPr>
        <p:grpSpPr>
          <a:xfrm>
            <a:off x="704270" y="2196010"/>
            <a:ext cx="7589254" cy="4539153"/>
            <a:chOff x="799371" y="1991186"/>
            <a:chExt cx="7545257" cy="4715785"/>
          </a:xfrm>
        </p:grpSpPr>
        <p:pic>
          <p:nvPicPr>
            <p:cNvPr id="9" name="Picture 8">
              <a:extLst>
                <a:ext uri="{FF2B5EF4-FFF2-40B4-BE49-F238E27FC236}">
                  <a16:creationId xmlns:a16="http://schemas.microsoft.com/office/drawing/2014/main" id="{F316109F-112A-F94B-A873-629115FF15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371" y="1991186"/>
              <a:ext cx="7545257" cy="4715785"/>
            </a:xfrm>
            <a:prstGeom prst="rect">
              <a:avLst/>
            </a:prstGeom>
          </p:spPr>
        </p:pic>
        <p:sp>
          <p:nvSpPr>
            <p:cNvPr id="10" name="Rectangle 9">
              <a:extLst>
                <a:ext uri="{FF2B5EF4-FFF2-40B4-BE49-F238E27FC236}">
                  <a16:creationId xmlns:a16="http://schemas.microsoft.com/office/drawing/2014/main" id="{D190E040-2CA5-DA40-A773-F84E73AB5CB1}"/>
                </a:ext>
              </a:extLst>
            </p:cNvPr>
            <p:cNvSpPr/>
            <p:nvPr/>
          </p:nvSpPr>
          <p:spPr>
            <a:xfrm>
              <a:off x="5923721" y="2478157"/>
              <a:ext cx="238539" cy="296848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Arrow Connector 15">
              <a:extLst>
                <a:ext uri="{FF2B5EF4-FFF2-40B4-BE49-F238E27FC236}">
                  <a16:creationId xmlns:a16="http://schemas.microsoft.com/office/drawing/2014/main" id="{FC6BE729-4B08-BC4B-99AB-AB7599E3F568}"/>
                </a:ext>
              </a:extLst>
            </p:cNvPr>
            <p:cNvCxnSpPr/>
            <p:nvPr/>
          </p:nvCxnSpPr>
          <p:spPr>
            <a:xfrm>
              <a:off x="5739652" y="2621700"/>
              <a:ext cx="0" cy="2610761"/>
            </a:xfrm>
            <a:prstGeom prst="straightConnector1">
              <a:avLst/>
            </a:prstGeom>
            <a:ln w="76200">
              <a:solidFill>
                <a:srgbClr val="F4681A"/>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8265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39</a:t>
            </a:fld>
            <a:endParaRPr lang="en-US"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520557"/>
            <a:ext cx="8229600" cy="460643"/>
          </a:xfrm>
        </p:spPr>
        <p:txBody>
          <a:bodyPr>
            <a:normAutofit fontScale="25000" lnSpcReduction="20000"/>
          </a:bodyPr>
          <a:lstStyle/>
          <a:p>
            <a:r>
              <a:rPr lang="en-US" sz="8400" b="1" dirty="0">
                <a:solidFill>
                  <a:schemeClr val="tx1"/>
                </a:solidFill>
              </a:rPr>
              <a:t>Scrolling</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pic>
        <p:nvPicPr>
          <p:cNvPr id="4" name="Picture 3">
            <a:extLst>
              <a:ext uri="{FF2B5EF4-FFF2-40B4-BE49-F238E27FC236}">
                <a16:creationId xmlns:a16="http://schemas.microsoft.com/office/drawing/2014/main" id="{8DCBEA0C-2FA0-3A48-B4B3-72BEBEEB48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5130" y="1991186"/>
            <a:ext cx="7458249" cy="4661405"/>
          </a:xfrm>
          <a:prstGeom prst="rect">
            <a:avLst/>
          </a:prstGeom>
        </p:spPr>
      </p:pic>
      <p:cxnSp>
        <p:nvCxnSpPr>
          <p:cNvPr id="7" name="Straight Arrow Connector 6">
            <a:extLst>
              <a:ext uri="{FF2B5EF4-FFF2-40B4-BE49-F238E27FC236}">
                <a16:creationId xmlns:a16="http://schemas.microsoft.com/office/drawing/2014/main" id="{6A53D5F8-4210-4146-8D62-FF13D44A75F1}"/>
              </a:ext>
            </a:extLst>
          </p:cNvPr>
          <p:cNvCxnSpPr/>
          <p:nvPr/>
        </p:nvCxnSpPr>
        <p:spPr>
          <a:xfrm>
            <a:off x="6400800" y="2676938"/>
            <a:ext cx="0" cy="2358887"/>
          </a:xfrm>
          <a:prstGeom prst="straightConnector1">
            <a:avLst/>
          </a:prstGeom>
          <a:ln w="76200">
            <a:solidFill>
              <a:srgbClr val="F4681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EBEA96B-3528-A343-95D4-31E6AFDBCA19}"/>
              </a:ext>
            </a:extLst>
          </p:cNvPr>
          <p:cNvSpPr/>
          <p:nvPr/>
        </p:nvSpPr>
        <p:spPr>
          <a:xfrm>
            <a:off x="5844209" y="2504661"/>
            <a:ext cx="251791" cy="284921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593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pPr marL="635000" lvl="1" indent="-325438"/>
            <a:r>
              <a:rPr lang="en-US" sz="2400" b="1" dirty="0">
                <a:solidFill>
                  <a:schemeClr val="tx1"/>
                </a:solidFill>
              </a:rPr>
              <a:t>Operating System: </a:t>
            </a:r>
            <a:r>
              <a:rPr lang="en-US" sz="2400" dirty="0">
                <a:solidFill>
                  <a:schemeClr val="tx1"/>
                </a:solidFill>
              </a:rPr>
              <a:t>the software that handles the functions of the computer to make sure everything is working together.</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18427"/>
            <a:ext cx="8229600" cy="1066800"/>
          </a:xfrm>
        </p:spPr>
        <p:txBody>
          <a:bodyPr/>
          <a:lstStyle/>
          <a:p>
            <a:r>
              <a:rPr lang="en-US" dirty="0"/>
              <a:t>Definition</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a:t>
            </a:fld>
            <a:endParaRPr lang="en-US" dirty="0"/>
          </a:p>
        </p:txBody>
      </p:sp>
      <p:grpSp>
        <p:nvGrpSpPr>
          <p:cNvPr id="5" name="Group 4">
            <a:extLst>
              <a:ext uri="{FF2B5EF4-FFF2-40B4-BE49-F238E27FC236}">
                <a16:creationId xmlns:a16="http://schemas.microsoft.com/office/drawing/2014/main" id="{3DE6FC08-496C-1643-9BA3-4DF3C4232ACE}"/>
              </a:ext>
            </a:extLst>
          </p:cNvPr>
          <p:cNvGrpSpPr/>
          <p:nvPr/>
        </p:nvGrpSpPr>
        <p:grpSpPr>
          <a:xfrm>
            <a:off x="1612102" y="2743200"/>
            <a:ext cx="6160298" cy="3850187"/>
            <a:chOff x="1562139" y="2868256"/>
            <a:chExt cx="6160298" cy="3850187"/>
          </a:xfrm>
        </p:grpSpPr>
        <p:pic>
          <p:nvPicPr>
            <p:cNvPr id="8" name="Picture 7">
              <a:extLst>
                <a:ext uri="{FF2B5EF4-FFF2-40B4-BE49-F238E27FC236}">
                  <a16:creationId xmlns:a16="http://schemas.microsoft.com/office/drawing/2014/main" id="{71AC237E-8655-8A4C-9451-F87EF6657B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62139" y="2868256"/>
              <a:ext cx="6160298" cy="3850187"/>
            </a:xfrm>
            <a:prstGeom prst="rect">
              <a:avLst/>
            </a:prstGeom>
          </p:spPr>
        </p:pic>
        <p:pic>
          <p:nvPicPr>
            <p:cNvPr id="7" name="Picture 6">
              <a:extLst>
                <a:ext uri="{FF2B5EF4-FFF2-40B4-BE49-F238E27FC236}">
                  <a16:creationId xmlns:a16="http://schemas.microsoft.com/office/drawing/2014/main" id="{91062BE7-1EBC-934F-9BAE-2975429332B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839239" y="3192730"/>
              <a:ext cx="5742622" cy="2811830"/>
            </a:xfrm>
            <a:prstGeom prst="rect">
              <a:avLst/>
            </a:prstGeom>
          </p:spPr>
        </p:pic>
      </p:grpSp>
    </p:spTree>
    <p:extLst>
      <p:ext uri="{BB962C8B-B14F-4D97-AF65-F5344CB8AC3E}">
        <p14:creationId xmlns:p14="http://schemas.microsoft.com/office/powerpoint/2010/main" val="31933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40</a:t>
            </a:fld>
            <a:endParaRPr lang="en-US"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524000"/>
            <a:ext cx="8229600" cy="460643"/>
          </a:xfrm>
        </p:spPr>
        <p:txBody>
          <a:bodyPr>
            <a:normAutofit fontScale="25000" lnSpcReduction="20000"/>
          </a:bodyPr>
          <a:lstStyle/>
          <a:p>
            <a:r>
              <a:rPr lang="en-US" sz="8400" b="1" dirty="0">
                <a:solidFill>
                  <a:schemeClr val="tx1"/>
                </a:solidFill>
              </a:rPr>
              <a:t>Minimize: </a:t>
            </a:r>
            <a:r>
              <a:rPr lang="en-US" sz="8400" dirty="0">
                <a:solidFill>
                  <a:schemeClr val="tx1"/>
                </a:solidFill>
              </a:rPr>
              <a:t>Collapse the window into the Dock at the bottom of the screen so you can see and use the desktop.</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grpSp>
        <p:nvGrpSpPr>
          <p:cNvPr id="11" name="Group 10">
            <a:extLst>
              <a:ext uri="{FF2B5EF4-FFF2-40B4-BE49-F238E27FC236}">
                <a16:creationId xmlns:a16="http://schemas.microsoft.com/office/drawing/2014/main" id="{6808BEC7-B684-A541-A16F-6B9B9E57ED7C}"/>
              </a:ext>
            </a:extLst>
          </p:cNvPr>
          <p:cNvGrpSpPr/>
          <p:nvPr/>
        </p:nvGrpSpPr>
        <p:grpSpPr>
          <a:xfrm>
            <a:off x="716487" y="2146946"/>
            <a:ext cx="7458249" cy="4661405"/>
            <a:chOff x="716487" y="2146946"/>
            <a:chExt cx="7458249" cy="4661405"/>
          </a:xfrm>
        </p:grpSpPr>
        <p:pic>
          <p:nvPicPr>
            <p:cNvPr id="4" name="Picture 3">
              <a:extLst>
                <a:ext uri="{FF2B5EF4-FFF2-40B4-BE49-F238E27FC236}">
                  <a16:creationId xmlns:a16="http://schemas.microsoft.com/office/drawing/2014/main" id="{8DCBEA0C-2FA0-3A48-B4B3-72BEBEEB48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487" y="2146946"/>
              <a:ext cx="7458249" cy="4661405"/>
            </a:xfrm>
            <a:prstGeom prst="rect">
              <a:avLst/>
            </a:prstGeom>
          </p:spPr>
        </p:pic>
        <p:sp>
          <p:nvSpPr>
            <p:cNvPr id="8" name="Rectangle 7">
              <a:extLst>
                <a:ext uri="{FF2B5EF4-FFF2-40B4-BE49-F238E27FC236}">
                  <a16:creationId xmlns:a16="http://schemas.microsoft.com/office/drawing/2014/main" id="{FEBEA96B-3528-A343-95D4-31E6AFDBCA19}"/>
                </a:ext>
              </a:extLst>
            </p:cNvPr>
            <p:cNvSpPr/>
            <p:nvPr/>
          </p:nvSpPr>
          <p:spPr>
            <a:xfrm>
              <a:off x="1199322" y="2226458"/>
              <a:ext cx="119269" cy="27829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FC56AA2E-C362-4A47-98D2-29AB6275D9F4}"/>
                </a:ext>
              </a:extLst>
            </p:cNvPr>
            <p:cNvCxnSpPr/>
            <p:nvPr/>
          </p:nvCxnSpPr>
          <p:spPr>
            <a:xfrm flipV="1">
              <a:off x="1258956" y="2604052"/>
              <a:ext cx="0" cy="1030357"/>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432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41</a:t>
            </a:fld>
            <a:endParaRPr lang="en-US" dirty="0"/>
          </a:p>
        </p:txBody>
      </p:sp>
      <p:sp>
        <p:nvSpPr>
          <p:cNvPr id="13" name="Content Placeholder 1">
            <a:extLst>
              <a:ext uri="{FF2B5EF4-FFF2-40B4-BE49-F238E27FC236}">
                <a16:creationId xmlns:a16="http://schemas.microsoft.com/office/drawing/2014/main" id="{8B62809F-5B08-294B-8DE1-CC3EC0C6723D}"/>
              </a:ext>
            </a:extLst>
          </p:cNvPr>
          <p:cNvSpPr>
            <a:spLocks noGrp="1"/>
          </p:cNvSpPr>
          <p:nvPr>
            <p:ph idx="1"/>
          </p:nvPr>
        </p:nvSpPr>
        <p:spPr>
          <a:xfrm>
            <a:off x="457200" y="1530543"/>
            <a:ext cx="8229600" cy="460643"/>
          </a:xfrm>
        </p:spPr>
        <p:txBody>
          <a:bodyPr>
            <a:normAutofit fontScale="25000" lnSpcReduction="20000"/>
          </a:bodyPr>
          <a:lstStyle/>
          <a:p>
            <a:r>
              <a:rPr lang="en-US" sz="8400" b="1" dirty="0">
                <a:solidFill>
                  <a:schemeClr val="tx1"/>
                </a:solidFill>
              </a:rPr>
              <a:t>Minimize</a:t>
            </a:r>
            <a:endParaRPr lang="en-US" sz="8400"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grpSp>
        <p:nvGrpSpPr>
          <p:cNvPr id="9" name="Group 8">
            <a:extLst>
              <a:ext uri="{FF2B5EF4-FFF2-40B4-BE49-F238E27FC236}">
                <a16:creationId xmlns:a16="http://schemas.microsoft.com/office/drawing/2014/main" id="{0FF57518-92C3-E045-8E1A-82132D96BF02}"/>
              </a:ext>
            </a:extLst>
          </p:cNvPr>
          <p:cNvGrpSpPr/>
          <p:nvPr/>
        </p:nvGrpSpPr>
        <p:grpSpPr>
          <a:xfrm>
            <a:off x="820238" y="1936427"/>
            <a:ext cx="7190702" cy="4494189"/>
            <a:chOff x="820238" y="1936427"/>
            <a:chExt cx="7190702" cy="4494189"/>
          </a:xfrm>
        </p:grpSpPr>
        <p:pic>
          <p:nvPicPr>
            <p:cNvPr id="5" name="Picture 4">
              <a:extLst>
                <a:ext uri="{FF2B5EF4-FFF2-40B4-BE49-F238E27FC236}">
                  <a16:creationId xmlns:a16="http://schemas.microsoft.com/office/drawing/2014/main" id="{A50C8601-A466-5946-BE56-BD117381A7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238" y="1936427"/>
              <a:ext cx="7190702" cy="4494189"/>
            </a:xfrm>
            <a:prstGeom prst="rect">
              <a:avLst/>
            </a:prstGeom>
          </p:spPr>
        </p:pic>
        <p:sp>
          <p:nvSpPr>
            <p:cNvPr id="8" name="Rectangle 7">
              <a:extLst>
                <a:ext uri="{FF2B5EF4-FFF2-40B4-BE49-F238E27FC236}">
                  <a16:creationId xmlns:a16="http://schemas.microsoft.com/office/drawing/2014/main" id="{FEBEA96B-3528-A343-95D4-31E6AFDBCA19}"/>
                </a:ext>
              </a:extLst>
            </p:cNvPr>
            <p:cNvSpPr/>
            <p:nvPr/>
          </p:nvSpPr>
          <p:spPr>
            <a:xfrm>
              <a:off x="7268815" y="6097608"/>
              <a:ext cx="311427" cy="33300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FC56AA2E-C362-4A47-98D2-29AB6275D9F4}"/>
                </a:ext>
              </a:extLst>
            </p:cNvPr>
            <p:cNvCxnSpPr>
              <a:cxnSpLocks/>
            </p:cNvCxnSpPr>
            <p:nvPr/>
          </p:nvCxnSpPr>
          <p:spPr>
            <a:xfrm>
              <a:off x="7417901" y="5297557"/>
              <a:ext cx="0" cy="612912"/>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1579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42</a:t>
            </a:fld>
            <a:endParaRPr lang="en-US" dirty="0"/>
          </a:p>
        </p:txBody>
      </p:sp>
      <p:grpSp>
        <p:nvGrpSpPr>
          <p:cNvPr id="11" name="Group 10">
            <a:extLst>
              <a:ext uri="{FF2B5EF4-FFF2-40B4-BE49-F238E27FC236}">
                <a16:creationId xmlns:a16="http://schemas.microsoft.com/office/drawing/2014/main" id="{CAAFEA0C-5312-E949-BB7F-363BD519A3FB}"/>
              </a:ext>
            </a:extLst>
          </p:cNvPr>
          <p:cNvGrpSpPr/>
          <p:nvPr/>
        </p:nvGrpSpPr>
        <p:grpSpPr>
          <a:xfrm>
            <a:off x="896226" y="2135211"/>
            <a:ext cx="7190702" cy="4494189"/>
            <a:chOff x="820238" y="2042443"/>
            <a:chExt cx="7190702" cy="4494189"/>
          </a:xfrm>
        </p:grpSpPr>
        <p:pic>
          <p:nvPicPr>
            <p:cNvPr id="7" name="Picture 6">
              <a:extLst>
                <a:ext uri="{FF2B5EF4-FFF2-40B4-BE49-F238E27FC236}">
                  <a16:creationId xmlns:a16="http://schemas.microsoft.com/office/drawing/2014/main" id="{79077CB5-8E4E-494A-AF5F-954C50BB1F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238" y="2042443"/>
              <a:ext cx="7190702" cy="4494189"/>
            </a:xfrm>
            <a:prstGeom prst="rect">
              <a:avLst/>
            </a:prstGeom>
          </p:spPr>
        </p:pic>
        <p:sp>
          <p:nvSpPr>
            <p:cNvPr id="9" name="Rectangle 8">
              <a:extLst>
                <a:ext uri="{FF2B5EF4-FFF2-40B4-BE49-F238E27FC236}">
                  <a16:creationId xmlns:a16="http://schemas.microsoft.com/office/drawing/2014/main" id="{34044A3E-36C7-7E49-988F-CE68E7E635A2}"/>
                </a:ext>
              </a:extLst>
            </p:cNvPr>
            <p:cNvSpPr/>
            <p:nvPr/>
          </p:nvSpPr>
          <p:spPr>
            <a:xfrm>
              <a:off x="7335076" y="2731556"/>
              <a:ext cx="675864" cy="6974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7B5CADD6-7385-654F-BFEE-BDC3EAAC3359}"/>
                </a:ext>
              </a:extLst>
            </p:cNvPr>
            <p:cNvCxnSpPr>
              <a:cxnSpLocks/>
            </p:cNvCxnSpPr>
            <p:nvPr/>
          </p:nvCxnSpPr>
          <p:spPr>
            <a:xfrm>
              <a:off x="6321287" y="3071190"/>
              <a:ext cx="937588" cy="0"/>
            </a:xfrm>
            <a:prstGeom prst="straightConnector1">
              <a:avLst/>
            </a:prstGeom>
            <a:ln w="3810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2080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43</a:t>
            </a:fld>
            <a:endParaRPr lang="en-US" dirty="0"/>
          </a:p>
        </p:txBody>
      </p:sp>
      <p:sp>
        <p:nvSpPr>
          <p:cNvPr id="11" name="Content Placeholder 1">
            <a:extLst>
              <a:ext uri="{FF2B5EF4-FFF2-40B4-BE49-F238E27FC236}">
                <a16:creationId xmlns:a16="http://schemas.microsoft.com/office/drawing/2014/main" id="{D976393C-3D26-A64A-B8E4-F9A41BB7A264}"/>
              </a:ext>
            </a:extLst>
          </p:cNvPr>
          <p:cNvSpPr>
            <a:spLocks noGrp="1"/>
          </p:cNvSpPr>
          <p:nvPr>
            <p:ph idx="1"/>
          </p:nvPr>
        </p:nvSpPr>
        <p:spPr>
          <a:xfrm>
            <a:off x="457200" y="1219200"/>
            <a:ext cx="8229600" cy="4325112"/>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grpSp>
        <p:nvGrpSpPr>
          <p:cNvPr id="7" name="Group 6">
            <a:extLst>
              <a:ext uri="{FF2B5EF4-FFF2-40B4-BE49-F238E27FC236}">
                <a16:creationId xmlns:a16="http://schemas.microsoft.com/office/drawing/2014/main" id="{762685DC-C3F3-7E43-AE81-ECB2742E11DD}"/>
              </a:ext>
            </a:extLst>
          </p:cNvPr>
          <p:cNvGrpSpPr/>
          <p:nvPr/>
        </p:nvGrpSpPr>
        <p:grpSpPr>
          <a:xfrm>
            <a:off x="325439" y="1676400"/>
            <a:ext cx="8229599" cy="5143499"/>
            <a:chOff x="457200" y="1466022"/>
            <a:chExt cx="8229599" cy="5143499"/>
          </a:xfrm>
        </p:grpSpPr>
        <p:pic>
          <p:nvPicPr>
            <p:cNvPr id="4" name="Picture 3">
              <a:extLst>
                <a:ext uri="{FF2B5EF4-FFF2-40B4-BE49-F238E27FC236}">
                  <a16:creationId xmlns:a16="http://schemas.microsoft.com/office/drawing/2014/main" id="{C0E0857D-27DD-0A4A-B8D9-575C14884B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1466022"/>
              <a:ext cx="8229599" cy="5143499"/>
            </a:xfrm>
            <a:prstGeom prst="rect">
              <a:avLst/>
            </a:prstGeom>
          </p:spPr>
        </p:pic>
        <p:sp>
          <p:nvSpPr>
            <p:cNvPr id="5" name="Rectangle 4">
              <a:extLst>
                <a:ext uri="{FF2B5EF4-FFF2-40B4-BE49-F238E27FC236}">
                  <a16:creationId xmlns:a16="http://schemas.microsoft.com/office/drawing/2014/main" id="{DB17F86C-DCFB-374C-B45C-F945741F92EF}"/>
                </a:ext>
              </a:extLst>
            </p:cNvPr>
            <p:cNvSpPr/>
            <p:nvPr/>
          </p:nvSpPr>
          <p:spPr>
            <a:xfrm>
              <a:off x="715617" y="1600200"/>
              <a:ext cx="4240696" cy="456206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8001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44</a:t>
            </a:fld>
            <a:endParaRPr lang="en-US" dirty="0"/>
          </a:p>
        </p:txBody>
      </p:sp>
      <p:grpSp>
        <p:nvGrpSpPr>
          <p:cNvPr id="10" name="Group 9">
            <a:extLst>
              <a:ext uri="{FF2B5EF4-FFF2-40B4-BE49-F238E27FC236}">
                <a16:creationId xmlns:a16="http://schemas.microsoft.com/office/drawing/2014/main" id="{8D905BFC-BCCF-4B42-BF4B-8266B2A0A4C8}"/>
              </a:ext>
            </a:extLst>
          </p:cNvPr>
          <p:cNvGrpSpPr/>
          <p:nvPr/>
        </p:nvGrpSpPr>
        <p:grpSpPr>
          <a:xfrm>
            <a:off x="922483" y="2057400"/>
            <a:ext cx="7132983" cy="4458114"/>
            <a:chOff x="922483" y="2119918"/>
            <a:chExt cx="7132983" cy="4458114"/>
          </a:xfrm>
        </p:grpSpPr>
        <p:pic>
          <p:nvPicPr>
            <p:cNvPr id="8" name="Picture 7">
              <a:extLst>
                <a:ext uri="{FF2B5EF4-FFF2-40B4-BE49-F238E27FC236}">
                  <a16:creationId xmlns:a16="http://schemas.microsoft.com/office/drawing/2014/main" id="{018D9C50-16CE-2E43-85A1-393BF1739A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483" y="2119918"/>
              <a:ext cx="7132983" cy="4458114"/>
            </a:xfrm>
            <a:prstGeom prst="rect">
              <a:avLst/>
            </a:prstGeom>
          </p:spPr>
        </p:pic>
        <p:sp>
          <p:nvSpPr>
            <p:cNvPr id="11" name="Rectangle 10">
              <a:extLst>
                <a:ext uri="{FF2B5EF4-FFF2-40B4-BE49-F238E27FC236}">
                  <a16:creationId xmlns:a16="http://schemas.microsoft.com/office/drawing/2014/main" id="{E1DB5201-4BC8-AF4D-A141-30A784A4CACD}"/>
                </a:ext>
              </a:extLst>
            </p:cNvPr>
            <p:cNvSpPr/>
            <p:nvPr/>
          </p:nvSpPr>
          <p:spPr>
            <a:xfrm>
              <a:off x="1252327" y="2252870"/>
              <a:ext cx="4644889" cy="315401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21703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8" name="Picture 7">
            <a:extLst>
              <a:ext uri="{FF2B5EF4-FFF2-40B4-BE49-F238E27FC236}">
                <a16:creationId xmlns:a16="http://schemas.microsoft.com/office/drawing/2014/main" id="{018D9C50-16CE-2E43-85A1-393BF1739A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483" y="2119918"/>
            <a:ext cx="7132983" cy="4458114"/>
          </a:xfrm>
          <a:prstGeom prst="rect">
            <a:avLst/>
          </a:prstGeom>
        </p:spPr>
      </p:pic>
      <p:pic>
        <p:nvPicPr>
          <p:cNvPr id="5" name="Graphic 4" descr="Cursor with solid fill">
            <a:extLst>
              <a:ext uri="{FF2B5EF4-FFF2-40B4-BE49-F238E27FC236}">
                <a16:creationId xmlns:a16="http://schemas.microsoft.com/office/drawing/2014/main" id="{3AD383D0-AC0A-1B4F-9EC1-BE43E7E7DA9C}"/>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187487" y="2302268"/>
            <a:ext cx="602974" cy="602974"/>
          </a:xfrm>
          <a:prstGeom prst="rect">
            <a:avLst/>
          </a:prstGeom>
        </p:spPr>
      </p:pic>
    </p:spTree>
    <p:extLst>
      <p:ext uri="{BB962C8B-B14F-4D97-AF65-F5344CB8AC3E}">
        <p14:creationId xmlns:p14="http://schemas.microsoft.com/office/powerpoint/2010/main" val="1916136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Working with More than One Window</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46</a:t>
            </a:fld>
            <a:endParaRPr lang="en-US" dirty="0"/>
          </a:p>
        </p:txBody>
      </p:sp>
      <p:pic>
        <p:nvPicPr>
          <p:cNvPr id="5" name="Graphic 4" descr="Cursor with solid fill">
            <a:extLst>
              <a:ext uri="{FF2B5EF4-FFF2-40B4-BE49-F238E27FC236}">
                <a16:creationId xmlns:a16="http://schemas.microsoft.com/office/drawing/2014/main" id="{3AD383D0-AC0A-1B4F-9EC1-BE43E7E7DA9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87487" y="2302268"/>
            <a:ext cx="602974" cy="602974"/>
          </a:xfrm>
          <a:prstGeom prst="rect">
            <a:avLst/>
          </a:prstGeom>
        </p:spPr>
      </p:pic>
      <p:grpSp>
        <p:nvGrpSpPr>
          <p:cNvPr id="10" name="Group 9">
            <a:extLst>
              <a:ext uri="{FF2B5EF4-FFF2-40B4-BE49-F238E27FC236}">
                <a16:creationId xmlns:a16="http://schemas.microsoft.com/office/drawing/2014/main" id="{61DEE806-A8CB-314D-A02E-F399A57F4DDC}"/>
              </a:ext>
            </a:extLst>
          </p:cNvPr>
          <p:cNvGrpSpPr/>
          <p:nvPr/>
        </p:nvGrpSpPr>
        <p:grpSpPr>
          <a:xfrm>
            <a:off x="914400" y="2026586"/>
            <a:ext cx="7364502" cy="4602814"/>
            <a:chOff x="914400" y="2001078"/>
            <a:chExt cx="7364502" cy="4602814"/>
          </a:xfrm>
        </p:grpSpPr>
        <p:pic>
          <p:nvPicPr>
            <p:cNvPr id="7" name="Picture 6">
              <a:extLst>
                <a:ext uri="{FF2B5EF4-FFF2-40B4-BE49-F238E27FC236}">
                  <a16:creationId xmlns:a16="http://schemas.microsoft.com/office/drawing/2014/main" id="{DC51296D-07C1-E448-861E-16EA9AAC03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400" y="2001078"/>
              <a:ext cx="7364502" cy="4602814"/>
            </a:xfrm>
            <a:prstGeom prst="rect">
              <a:avLst/>
            </a:prstGeom>
          </p:spPr>
        </p:pic>
        <p:pic>
          <p:nvPicPr>
            <p:cNvPr id="9" name="Graphic 8" descr="Cursor with solid fill">
              <a:extLst>
                <a:ext uri="{FF2B5EF4-FFF2-40B4-BE49-F238E27FC236}">
                  <a16:creationId xmlns:a16="http://schemas.microsoft.com/office/drawing/2014/main" id="{819EC6FB-9320-4346-9505-F265374EA4DA}"/>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92756" y="2149868"/>
              <a:ext cx="602974" cy="602974"/>
            </a:xfrm>
            <a:prstGeom prst="rect">
              <a:avLst/>
            </a:prstGeom>
          </p:spPr>
        </p:pic>
      </p:grpSp>
    </p:spTree>
    <p:extLst>
      <p:ext uri="{BB962C8B-B14F-4D97-AF65-F5344CB8AC3E}">
        <p14:creationId xmlns:p14="http://schemas.microsoft.com/office/powerpoint/2010/main" val="386361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n-US" sz="4800" dirty="0"/>
              <a:t>Activity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47</a:t>
            </a:fld>
            <a:endParaRPr lang="en-US" dirty="0"/>
          </a:p>
        </p:txBody>
      </p:sp>
    </p:spTree>
    <p:extLst>
      <p:ext uri="{BB962C8B-B14F-4D97-AF65-F5344CB8AC3E}">
        <p14:creationId xmlns:p14="http://schemas.microsoft.com/office/powerpoint/2010/main" val="17719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5215904"/>
          </a:xfrm>
        </p:spPr>
        <p:txBody>
          <a:bodyPr>
            <a:noAutofit/>
          </a:bodyPr>
          <a:lstStyle/>
          <a:p>
            <a:pPr marL="82296" indent="0">
              <a:buNone/>
            </a:pPr>
            <a:r>
              <a:rPr lang="en-US" sz="1600" dirty="0">
                <a:solidFill>
                  <a:schemeClr val="tx1"/>
                </a:solidFill>
              </a:rPr>
              <a:t>Use the computer desktop to answer the following questions. </a:t>
            </a:r>
          </a:p>
          <a:p>
            <a:pPr marL="82296" indent="0">
              <a:buNone/>
            </a:pPr>
            <a:r>
              <a:rPr lang="en-US" sz="1600" dirty="0">
                <a:solidFill>
                  <a:schemeClr val="tx1"/>
                </a:solidFill>
              </a:rPr>
              <a:t>If you don’t have your own computer, follow along with the instructor. </a:t>
            </a:r>
          </a:p>
          <a:p>
            <a:pPr marL="82296" indent="0">
              <a:buNone/>
            </a:pPr>
            <a:r>
              <a:rPr lang="en-US" sz="1600" dirty="0">
                <a:solidFill>
                  <a:schemeClr val="tx1"/>
                </a:solidFill>
              </a:rPr>
              <a:t> </a:t>
            </a:r>
          </a:p>
          <a:p>
            <a:pPr marL="82296" lvl="0" indent="0">
              <a:buNone/>
            </a:pPr>
            <a:r>
              <a:rPr lang="en-US" sz="1600" dirty="0">
                <a:solidFill>
                  <a:schemeClr val="tx1"/>
                </a:solidFill>
              </a:rPr>
              <a:t>1. Open the web browser and keep it open.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2. Make the browser window wider.  Move the browser window to the right side of the screen.</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3. What button do you click on to expand or maximize the window to fill the desktop?</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4. What button do you click on to make the window smaller again? </a:t>
            </a:r>
          </a:p>
          <a:p>
            <a:pPr marL="82296" lvl="0" indent="0">
              <a:buNone/>
            </a:pPr>
            <a:br>
              <a:rPr lang="en-US" sz="1600" dirty="0">
                <a:solidFill>
                  <a:schemeClr val="tx1"/>
                </a:solidFill>
              </a:rPr>
            </a:br>
            <a:r>
              <a:rPr lang="en-US" sz="1600" dirty="0">
                <a:solidFill>
                  <a:schemeClr val="tx1"/>
                </a:solidFill>
              </a:rPr>
              <a:t>5. Use the search feature to see if the computer has a calculator. Is there a calculator?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6. In the web browser address bar, go to https://</a:t>
            </a:r>
            <a:r>
              <a:rPr lang="en-US" sz="1600" dirty="0" err="1">
                <a:solidFill>
                  <a:schemeClr val="tx1"/>
                </a:solidFill>
              </a:rPr>
              <a:t>www.digitallearn.org</a:t>
            </a:r>
            <a:r>
              <a:rPr lang="en-US" sz="1600" dirty="0">
                <a:solidFill>
                  <a:schemeClr val="tx1"/>
                </a:solidFill>
              </a:rPr>
              <a:t>/ and then scroll to the bottom of the webpage. </a:t>
            </a:r>
            <a:br>
              <a:rPr lang="en-US" sz="1600" dirty="0">
                <a:solidFill>
                  <a:schemeClr val="tx1"/>
                </a:solidFill>
              </a:rPr>
            </a:br>
            <a:endParaRPr lang="en-US" sz="1600" dirty="0">
              <a:solidFill>
                <a:schemeClr val="tx1"/>
              </a:solidFill>
            </a:endParaRPr>
          </a:p>
          <a:p>
            <a:pPr marL="82296" lvl="0" indent="0">
              <a:buNone/>
            </a:pPr>
            <a:r>
              <a:rPr lang="en-US" sz="1600" dirty="0">
                <a:solidFill>
                  <a:schemeClr val="tx1"/>
                </a:solidFill>
              </a:rPr>
              <a:t>7. Name one of the links under the Learn More section at the bottom of the webpage. </a:t>
            </a:r>
            <a:br>
              <a:rPr lang="en-US" sz="1700" dirty="0">
                <a:solidFill>
                  <a:schemeClr val="tx1"/>
                </a:solidFill>
              </a:rPr>
            </a:br>
            <a:endParaRPr lang="en-US" sz="1700"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84094" y="533400"/>
            <a:ext cx="8229600" cy="1066800"/>
          </a:xfrm>
        </p:spPr>
        <p:txBody>
          <a:bodyPr/>
          <a:lstStyle/>
          <a:p>
            <a:r>
              <a:rPr lang="en-US" dirty="0"/>
              <a:t>ACTIVITY #2: Working with Files </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48</a:t>
            </a:fld>
            <a:endParaRPr lang="en-US" dirty="0"/>
          </a:p>
        </p:txBody>
      </p:sp>
    </p:spTree>
    <p:extLst>
      <p:ext uri="{BB962C8B-B14F-4D97-AF65-F5344CB8AC3E}">
        <p14:creationId xmlns:p14="http://schemas.microsoft.com/office/powerpoint/2010/main" val="70608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Menu Bar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Saving and Closing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49</a:t>
            </a:fld>
            <a:endParaRPr lang="en-US" dirty="0"/>
          </a:p>
        </p:txBody>
      </p:sp>
      <p:grpSp>
        <p:nvGrpSpPr>
          <p:cNvPr id="5" name="Group 4">
            <a:extLst>
              <a:ext uri="{FF2B5EF4-FFF2-40B4-BE49-F238E27FC236}">
                <a16:creationId xmlns:a16="http://schemas.microsoft.com/office/drawing/2014/main" id="{4FEDF63B-269B-E94F-8467-90099B5139D1}"/>
              </a:ext>
            </a:extLst>
          </p:cNvPr>
          <p:cNvGrpSpPr/>
          <p:nvPr/>
        </p:nvGrpSpPr>
        <p:grpSpPr>
          <a:xfrm>
            <a:off x="872788" y="2160104"/>
            <a:ext cx="7301948" cy="4563718"/>
            <a:chOff x="872788" y="2160104"/>
            <a:chExt cx="7301948" cy="4563718"/>
          </a:xfrm>
        </p:grpSpPr>
        <p:pic>
          <p:nvPicPr>
            <p:cNvPr id="10" name="Picture 9">
              <a:extLst>
                <a:ext uri="{FF2B5EF4-FFF2-40B4-BE49-F238E27FC236}">
                  <a16:creationId xmlns:a16="http://schemas.microsoft.com/office/drawing/2014/main" id="{7FA9D5FD-226C-6640-A65D-F519A087F2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788" y="2160104"/>
              <a:ext cx="7301948" cy="4563718"/>
            </a:xfrm>
            <a:prstGeom prst="rect">
              <a:avLst/>
            </a:prstGeom>
          </p:spPr>
        </p:pic>
        <p:sp>
          <p:nvSpPr>
            <p:cNvPr id="4" name="Rectangle 3">
              <a:extLst>
                <a:ext uri="{FF2B5EF4-FFF2-40B4-BE49-F238E27FC236}">
                  <a16:creationId xmlns:a16="http://schemas.microsoft.com/office/drawing/2014/main" id="{7370B581-2706-DF42-8D61-538CF047BD79}"/>
                </a:ext>
              </a:extLst>
            </p:cNvPr>
            <p:cNvSpPr/>
            <p:nvPr/>
          </p:nvSpPr>
          <p:spPr>
            <a:xfrm>
              <a:off x="1088534" y="2160104"/>
              <a:ext cx="3772578" cy="1722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7073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635000" lvl="1" indent="-325438"/>
            <a:r>
              <a:rPr lang="en-US" sz="2400" b="1" dirty="0">
                <a:solidFill>
                  <a:schemeClr val="tx1"/>
                </a:solidFill>
              </a:rPr>
              <a:t>Operating System</a:t>
            </a:r>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a:t>
            </a:fld>
            <a:endParaRPr lang="en-US" dirty="0"/>
          </a:p>
        </p:txBody>
      </p:sp>
      <p:pic>
        <p:nvPicPr>
          <p:cNvPr id="8" name="Picture 7">
            <a:extLst>
              <a:ext uri="{FF2B5EF4-FFF2-40B4-BE49-F238E27FC236}">
                <a16:creationId xmlns:a16="http://schemas.microsoft.com/office/drawing/2014/main" id="{E91ABA8A-3702-E746-BEAF-91C7034F34C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48235" y="1905000"/>
            <a:ext cx="7503459" cy="4500436"/>
          </a:xfrm>
          <a:prstGeom prst="rect">
            <a:avLst/>
          </a:prstGeom>
        </p:spPr>
      </p:pic>
    </p:spTree>
    <p:extLst>
      <p:ext uri="{BB962C8B-B14F-4D97-AF65-F5344CB8AC3E}">
        <p14:creationId xmlns:p14="http://schemas.microsoft.com/office/powerpoint/2010/main" val="38988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Menu Bar</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Saving and Closing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50</a:t>
            </a:fld>
            <a:endParaRPr lang="en-US" dirty="0"/>
          </a:p>
        </p:txBody>
      </p:sp>
      <p:grpSp>
        <p:nvGrpSpPr>
          <p:cNvPr id="5" name="Group 4">
            <a:extLst>
              <a:ext uri="{FF2B5EF4-FFF2-40B4-BE49-F238E27FC236}">
                <a16:creationId xmlns:a16="http://schemas.microsoft.com/office/drawing/2014/main" id="{CCB622D5-091D-F54D-9DF9-675520A84836}"/>
              </a:ext>
            </a:extLst>
          </p:cNvPr>
          <p:cNvGrpSpPr/>
          <p:nvPr/>
        </p:nvGrpSpPr>
        <p:grpSpPr>
          <a:xfrm>
            <a:off x="872788" y="2133600"/>
            <a:ext cx="7301948" cy="4563718"/>
            <a:chOff x="872788" y="2160104"/>
            <a:chExt cx="7301948" cy="4563718"/>
          </a:xfrm>
        </p:grpSpPr>
        <p:pic>
          <p:nvPicPr>
            <p:cNvPr id="10" name="Picture 9">
              <a:extLst>
                <a:ext uri="{FF2B5EF4-FFF2-40B4-BE49-F238E27FC236}">
                  <a16:creationId xmlns:a16="http://schemas.microsoft.com/office/drawing/2014/main" id="{7FA9D5FD-226C-6640-A65D-F519A087F2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2788" y="2160104"/>
              <a:ext cx="7301948" cy="4563718"/>
            </a:xfrm>
            <a:prstGeom prst="rect">
              <a:avLst/>
            </a:prstGeom>
          </p:spPr>
        </p:pic>
        <p:sp>
          <p:nvSpPr>
            <p:cNvPr id="4" name="Rectangle 3">
              <a:extLst>
                <a:ext uri="{FF2B5EF4-FFF2-40B4-BE49-F238E27FC236}">
                  <a16:creationId xmlns:a16="http://schemas.microsoft.com/office/drawing/2014/main" id="{7370B581-2706-DF42-8D61-538CF047BD79}"/>
                </a:ext>
              </a:extLst>
            </p:cNvPr>
            <p:cNvSpPr/>
            <p:nvPr/>
          </p:nvSpPr>
          <p:spPr>
            <a:xfrm>
              <a:off x="7484165" y="2329070"/>
              <a:ext cx="690570" cy="52346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53026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n-US" b="1" dirty="0">
                <a:solidFill>
                  <a:schemeClr val="tx1"/>
                </a:solidFill>
              </a:rPr>
              <a:t>Menu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n-US" dirty="0"/>
              <a:t>Files and Folders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8" name="Picture 7">
            <a:extLst>
              <a:ext uri="{FF2B5EF4-FFF2-40B4-BE49-F238E27FC236}">
                <a16:creationId xmlns:a16="http://schemas.microsoft.com/office/drawing/2014/main" id="{B4EADB71-5665-2D46-8231-67ACD79604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792" y="1981200"/>
            <a:ext cx="7301948" cy="4563718"/>
          </a:xfrm>
          <a:prstGeom prst="rect">
            <a:avLst/>
          </a:prstGeom>
        </p:spPr>
      </p:pic>
      <p:pic>
        <p:nvPicPr>
          <p:cNvPr id="5" name="Picture 4">
            <a:extLst>
              <a:ext uri="{FF2B5EF4-FFF2-40B4-BE49-F238E27FC236}">
                <a16:creationId xmlns:a16="http://schemas.microsoft.com/office/drawing/2014/main" id="{7EF341A8-68ED-E947-B043-C055D2703D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02088" y="2648777"/>
            <a:ext cx="2886059" cy="2068665"/>
          </a:xfrm>
          <a:prstGeom prst="rect">
            <a:avLst/>
          </a:prstGeom>
        </p:spPr>
      </p:pic>
      <p:sp>
        <p:nvSpPr>
          <p:cNvPr id="12" name="Rectangle 11">
            <a:extLst>
              <a:ext uri="{FF2B5EF4-FFF2-40B4-BE49-F238E27FC236}">
                <a16:creationId xmlns:a16="http://schemas.microsoft.com/office/drawing/2014/main" id="{EA4EB1E9-1E46-254B-9BD1-A361774602F1}"/>
              </a:ext>
            </a:extLst>
          </p:cNvPr>
          <p:cNvSpPr/>
          <p:nvPr/>
        </p:nvSpPr>
        <p:spPr>
          <a:xfrm>
            <a:off x="6891130" y="2806149"/>
            <a:ext cx="516834" cy="52014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8226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390650"/>
            <a:ext cx="8229600" cy="4324350"/>
          </a:xfrm>
        </p:spPr>
        <p:txBody>
          <a:bodyPr/>
          <a:lstStyle/>
          <a:p>
            <a:r>
              <a:rPr lang="en-US" b="1" dirty="0">
                <a:solidFill>
                  <a:schemeClr val="tx1"/>
                </a:solidFill>
              </a:rPr>
              <a:t>Menu Bar</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52</a:t>
            </a:fld>
            <a:endParaRPr lang="en-US" dirty="0"/>
          </a:p>
        </p:txBody>
      </p:sp>
      <p:grpSp>
        <p:nvGrpSpPr>
          <p:cNvPr id="8" name="Group 7">
            <a:extLst>
              <a:ext uri="{FF2B5EF4-FFF2-40B4-BE49-F238E27FC236}">
                <a16:creationId xmlns:a16="http://schemas.microsoft.com/office/drawing/2014/main" id="{DE3FC0C8-B5D3-264B-9B58-105822817DB1}"/>
              </a:ext>
            </a:extLst>
          </p:cNvPr>
          <p:cNvGrpSpPr/>
          <p:nvPr/>
        </p:nvGrpSpPr>
        <p:grpSpPr>
          <a:xfrm>
            <a:off x="880285" y="2083621"/>
            <a:ext cx="7294451" cy="4559032"/>
            <a:chOff x="880285" y="2083621"/>
            <a:chExt cx="7294451" cy="4559032"/>
          </a:xfrm>
        </p:grpSpPr>
        <p:pic>
          <p:nvPicPr>
            <p:cNvPr id="5" name="Picture 4">
              <a:extLst>
                <a:ext uri="{FF2B5EF4-FFF2-40B4-BE49-F238E27FC236}">
                  <a16:creationId xmlns:a16="http://schemas.microsoft.com/office/drawing/2014/main" id="{7C49EAFE-24E7-8F47-8288-1A5DF51F75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285" y="2083621"/>
              <a:ext cx="7294451" cy="4559032"/>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128291" y="2083621"/>
              <a:ext cx="3772578" cy="17227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70709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53</a:t>
            </a:fld>
            <a:endParaRPr lang="en-US" dirty="0"/>
          </a:p>
        </p:txBody>
      </p:sp>
      <p:grpSp>
        <p:nvGrpSpPr>
          <p:cNvPr id="9" name="Group 8">
            <a:extLst>
              <a:ext uri="{FF2B5EF4-FFF2-40B4-BE49-F238E27FC236}">
                <a16:creationId xmlns:a16="http://schemas.microsoft.com/office/drawing/2014/main" id="{56CE6EF3-46C4-0643-964A-476114741350}"/>
              </a:ext>
            </a:extLst>
          </p:cNvPr>
          <p:cNvGrpSpPr/>
          <p:nvPr/>
        </p:nvGrpSpPr>
        <p:grpSpPr>
          <a:xfrm>
            <a:off x="880285" y="2083621"/>
            <a:ext cx="7294451" cy="4559032"/>
            <a:chOff x="880285" y="2083621"/>
            <a:chExt cx="7294451" cy="4559032"/>
          </a:xfrm>
        </p:grpSpPr>
        <p:pic>
          <p:nvPicPr>
            <p:cNvPr id="5" name="Picture 4">
              <a:extLst>
                <a:ext uri="{FF2B5EF4-FFF2-40B4-BE49-F238E27FC236}">
                  <a16:creationId xmlns:a16="http://schemas.microsoft.com/office/drawing/2014/main" id="{7C49EAFE-24E7-8F47-8288-1A5DF51F75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0285" y="2083621"/>
              <a:ext cx="7294451" cy="4559032"/>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083622"/>
              <a:ext cx="298174" cy="15268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B83DDA89-5EB9-0942-AB6E-70CF458EF884}"/>
                </a:ext>
              </a:extLst>
            </p:cNvPr>
            <p:cNvCxnSpPr>
              <a:cxnSpLocks/>
            </p:cNvCxnSpPr>
            <p:nvPr/>
          </p:nvCxnSpPr>
          <p:spPr>
            <a:xfrm flipV="1">
              <a:off x="1510748" y="2236304"/>
              <a:ext cx="0" cy="785191"/>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215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54</a:t>
            </a:fld>
            <a:endParaRPr lang="en-US" dirty="0"/>
          </a:p>
        </p:txBody>
      </p:sp>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202890"/>
            <a:ext cx="1093305" cy="222996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9074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55</a:t>
            </a:fld>
            <a:endParaRPr lang="en-US" dirty="0"/>
          </a:p>
        </p:txBody>
      </p:sp>
      <p:grpSp>
        <p:nvGrpSpPr>
          <p:cNvPr id="4" name="Group 3">
            <a:extLst>
              <a:ext uri="{FF2B5EF4-FFF2-40B4-BE49-F238E27FC236}">
                <a16:creationId xmlns:a16="http://schemas.microsoft.com/office/drawing/2014/main" id="{7A2DD3C1-BB93-E648-A573-CA5B342EC988}"/>
              </a:ext>
            </a:extLst>
          </p:cNvPr>
          <p:cNvGrpSpPr/>
          <p:nvPr/>
        </p:nvGrpSpPr>
        <p:grpSpPr>
          <a:xfrm>
            <a:off x="877505" y="2083622"/>
            <a:ext cx="6865078" cy="4290674"/>
            <a:chOff x="877505" y="2083622"/>
            <a:chExt cx="6865078" cy="4290674"/>
          </a:xfrm>
        </p:grpSpPr>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2683565"/>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H="1">
              <a:off x="2504661" y="2753139"/>
              <a:ext cx="1013790" cy="0"/>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5534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56</a:t>
            </a:fld>
            <a:endParaRPr lang="en-US" dirty="0"/>
          </a:p>
        </p:txBody>
      </p:sp>
      <p:pic>
        <p:nvPicPr>
          <p:cNvPr id="5" name="Picture 4">
            <a:extLst>
              <a:ext uri="{FF2B5EF4-FFF2-40B4-BE49-F238E27FC236}">
                <a16:creationId xmlns:a16="http://schemas.microsoft.com/office/drawing/2014/main" id="{9080C488-6779-F140-9CA8-F01C8BC77A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2397" y="2110770"/>
            <a:ext cx="7062827" cy="4414267"/>
          </a:xfrm>
          <a:prstGeom prst="rect">
            <a:avLst/>
          </a:prstGeom>
        </p:spPr>
      </p:pic>
    </p:spTree>
    <p:extLst>
      <p:ext uri="{BB962C8B-B14F-4D97-AF65-F5344CB8AC3E}">
        <p14:creationId xmlns:p14="http://schemas.microsoft.com/office/powerpoint/2010/main" val="208305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57</a:t>
            </a:fld>
            <a:endParaRPr lang="en-US" dirty="0"/>
          </a:p>
        </p:txBody>
      </p:sp>
      <p:grpSp>
        <p:nvGrpSpPr>
          <p:cNvPr id="4" name="Group 3">
            <a:extLst>
              <a:ext uri="{FF2B5EF4-FFF2-40B4-BE49-F238E27FC236}">
                <a16:creationId xmlns:a16="http://schemas.microsoft.com/office/drawing/2014/main" id="{CA1502E4-0517-4741-8847-6149157DFDF7}"/>
              </a:ext>
            </a:extLst>
          </p:cNvPr>
          <p:cNvGrpSpPr/>
          <p:nvPr/>
        </p:nvGrpSpPr>
        <p:grpSpPr>
          <a:xfrm>
            <a:off x="1038970" y="2079000"/>
            <a:ext cx="7066059" cy="4416287"/>
            <a:chOff x="1038970" y="2079000"/>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2079000"/>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4144617" y="2918791"/>
              <a:ext cx="1302026" cy="1888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0801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58</a:t>
            </a:fld>
            <a:endParaRPr lang="en-US" dirty="0"/>
          </a:p>
        </p:txBody>
      </p:sp>
      <p:grpSp>
        <p:nvGrpSpPr>
          <p:cNvPr id="4" name="Group 3">
            <a:extLst>
              <a:ext uri="{FF2B5EF4-FFF2-40B4-BE49-F238E27FC236}">
                <a16:creationId xmlns:a16="http://schemas.microsoft.com/office/drawing/2014/main" id="{C128AD3F-7BE6-AB4F-B809-74620B348041}"/>
              </a:ext>
            </a:extLst>
          </p:cNvPr>
          <p:cNvGrpSpPr/>
          <p:nvPr/>
        </p:nvGrpSpPr>
        <p:grpSpPr>
          <a:xfrm>
            <a:off x="1038970" y="1999488"/>
            <a:ext cx="7066059" cy="4416287"/>
            <a:chOff x="1038970" y="1999488"/>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1999488"/>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4253948" y="3081130"/>
              <a:ext cx="1302026" cy="18884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636B63-5A8F-3244-BB78-B9ED85E7AD23}"/>
                </a:ext>
              </a:extLst>
            </p:cNvPr>
            <p:cNvSpPr/>
            <p:nvPr/>
          </p:nvSpPr>
          <p:spPr>
            <a:xfrm>
              <a:off x="2826026" y="3707957"/>
              <a:ext cx="662609" cy="64538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29133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Saving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59</a:t>
            </a:fld>
            <a:endParaRPr lang="en-US" dirty="0"/>
          </a:p>
        </p:txBody>
      </p:sp>
      <p:grpSp>
        <p:nvGrpSpPr>
          <p:cNvPr id="4" name="Group 3">
            <a:extLst>
              <a:ext uri="{FF2B5EF4-FFF2-40B4-BE49-F238E27FC236}">
                <a16:creationId xmlns:a16="http://schemas.microsoft.com/office/drawing/2014/main" id="{383E94C3-A96E-1E4D-B7FA-96504518E001}"/>
              </a:ext>
            </a:extLst>
          </p:cNvPr>
          <p:cNvGrpSpPr/>
          <p:nvPr/>
        </p:nvGrpSpPr>
        <p:grpSpPr>
          <a:xfrm>
            <a:off x="1038970" y="1999488"/>
            <a:ext cx="7066059" cy="4416287"/>
            <a:chOff x="1038970" y="1999488"/>
            <a:chExt cx="7066059" cy="4416287"/>
          </a:xfrm>
        </p:grpSpPr>
        <p:pic>
          <p:nvPicPr>
            <p:cNvPr id="7" name="Picture 6">
              <a:extLst>
                <a:ext uri="{FF2B5EF4-FFF2-40B4-BE49-F238E27FC236}">
                  <a16:creationId xmlns:a16="http://schemas.microsoft.com/office/drawing/2014/main" id="{F3C5AA98-8A6F-3941-AB55-424D5EEBA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8970" y="1999488"/>
              <a:ext cx="7066059" cy="4416287"/>
            </a:xfrm>
            <a:prstGeom prst="rect">
              <a:avLst/>
            </a:prstGeom>
          </p:spPr>
        </p:pic>
        <p:sp>
          <p:nvSpPr>
            <p:cNvPr id="8" name="Rectangle 7">
              <a:extLst>
                <a:ext uri="{FF2B5EF4-FFF2-40B4-BE49-F238E27FC236}">
                  <a16:creationId xmlns:a16="http://schemas.microsoft.com/office/drawing/2014/main" id="{13EB9183-9B31-0148-90B8-D1569A9D0E9D}"/>
                </a:ext>
              </a:extLst>
            </p:cNvPr>
            <p:cNvSpPr/>
            <p:nvPr/>
          </p:nvSpPr>
          <p:spPr>
            <a:xfrm>
              <a:off x="5854148" y="4750903"/>
              <a:ext cx="536712" cy="19878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2125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pPr marL="635000" lvl="1" indent="-325438"/>
            <a:r>
              <a:rPr lang="en-US" sz="2400" b="1" dirty="0">
                <a:solidFill>
                  <a:schemeClr val="tx1"/>
                </a:solidFill>
              </a:rPr>
              <a:t>Operating System</a:t>
            </a:r>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n-US" dirty="0"/>
          </a:p>
        </p:txBody>
      </p:sp>
      <p:grpSp>
        <p:nvGrpSpPr>
          <p:cNvPr id="20" name="Group 19">
            <a:extLst>
              <a:ext uri="{FF2B5EF4-FFF2-40B4-BE49-F238E27FC236}">
                <a16:creationId xmlns:a16="http://schemas.microsoft.com/office/drawing/2014/main" id="{2922D5EA-9323-4A4E-826F-79340CB6C80E}"/>
              </a:ext>
            </a:extLst>
          </p:cNvPr>
          <p:cNvGrpSpPr/>
          <p:nvPr/>
        </p:nvGrpSpPr>
        <p:grpSpPr>
          <a:xfrm>
            <a:off x="1260765" y="2202678"/>
            <a:ext cx="6555972" cy="4111527"/>
            <a:chOff x="1260765" y="2202678"/>
            <a:chExt cx="6555972" cy="4111527"/>
          </a:xfrm>
        </p:grpSpPr>
        <p:pic>
          <p:nvPicPr>
            <p:cNvPr id="11" name="Picture 10" descr="MacOS desktop.">
              <a:extLst>
                <a:ext uri="{FF2B5EF4-FFF2-40B4-BE49-F238E27FC236}">
                  <a16:creationId xmlns:a16="http://schemas.microsoft.com/office/drawing/2014/main" id="{53432FE6-F029-F241-A58B-7132FCBB82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2216723"/>
              <a:ext cx="6555971" cy="4097482"/>
            </a:xfrm>
            <a:prstGeom prst="rect">
              <a:avLst/>
            </a:prstGeom>
          </p:spPr>
        </p:pic>
        <p:sp>
          <p:nvSpPr>
            <p:cNvPr id="12" name="Rectangle 11">
              <a:extLst>
                <a:ext uri="{FF2B5EF4-FFF2-40B4-BE49-F238E27FC236}">
                  <a16:creationId xmlns:a16="http://schemas.microsoft.com/office/drawing/2014/main" id="{154961D7-63C8-8C4D-9FF2-ABB924493F09}"/>
                </a:ext>
              </a:extLst>
            </p:cNvPr>
            <p:cNvSpPr/>
            <p:nvPr/>
          </p:nvSpPr>
          <p:spPr>
            <a:xfrm>
              <a:off x="1260765" y="2202678"/>
              <a:ext cx="290943" cy="19620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descr="Apple Icon.">
            <a:extLst>
              <a:ext uri="{FF2B5EF4-FFF2-40B4-BE49-F238E27FC236}">
                <a16:creationId xmlns:a16="http://schemas.microsoft.com/office/drawing/2014/main" id="{FCF0B84E-F0A2-B14C-9194-4733A2C0A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9814" y="3460939"/>
            <a:ext cx="1104900" cy="1193800"/>
          </a:xfrm>
          <a:prstGeom prst="rect">
            <a:avLst/>
          </a:prstGeom>
        </p:spPr>
      </p:pic>
      <p:cxnSp>
        <p:nvCxnSpPr>
          <p:cNvPr id="10" name="Straight Connector 9">
            <a:extLst>
              <a:ext uri="{FF2B5EF4-FFF2-40B4-BE49-F238E27FC236}">
                <a16:creationId xmlns:a16="http://schemas.microsoft.com/office/drawing/2014/main" id="{EBD1BD67-F7B9-5042-AD2E-B82B6D192BAC}"/>
              </a:ext>
            </a:extLst>
          </p:cNvPr>
          <p:cNvCxnSpPr>
            <a:cxnSpLocks/>
          </p:cNvCxnSpPr>
          <p:nvPr/>
        </p:nvCxnSpPr>
        <p:spPr>
          <a:xfrm>
            <a:off x="1549570" y="2371964"/>
            <a:ext cx="2340244" cy="1057035"/>
          </a:xfrm>
          <a:prstGeom prst="line">
            <a:avLst/>
          </a:prstGeom>
          <a:ln w="57150">
            <a:solidFill>
              <a:srgbClr val="F4681A"/>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4380EFA-1C95-E44F-BAA9-F50FD00B23D7}"/>
              </a:ext>
            </a:extLst>
          </p:cNvPr>
          <p:cNvSpPr/>
          <p:nvPr/>
        </p:nvSpPr>
        <p:spPr>
          <a:xfrm>
            <a:off x="3889814" y="3429000"/>
            <a:ext cx="1104900" cy="122574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608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60</a:t>
            </a:fld>
            <a:endParaRPr lang="en-US" dirty="0"/>
          </a:p>
        </p:txBody>
      </p:sp>
      <p:grpSp>
        <p:nvGrpSpPr>
          <p:cNvPr id="4" name="Group 3">
            <a:extLst>
              <a:ext uri="{FF2B5EF4-FFF2-40B4-BE49-F238E27FC236}">
                <a16:creationId xmlns:a16="http://schemas.microsoft.com/office/drawing/2014/main" id="{D356B980-C681-3B49-863E-FAFBAE4C5B7B}"/>
              </a:ext>
            </a:extLst>
          </p:cNvPr>
          <p:cNvGrpSpPr/>
          <p:nvPr/>
        </p:nvGrpSpPr>
        <p:grpSpPr>
          <a:xfrm>
            <a:off x="877505" y="2083622"/>
            <a:ext cx="6865078" cy="4290674"/>
            <a:chOff x="877505" y="2083622"/>
            <a:chExt cx="6865078" cy="4290674"/>
          </a:xfrm>
        </p:grpSpPr>
        <p:pic>
          <p:nvPicPr>
            <p:cNvPr id="8" name="Picture 7">
              <a:extLst>
                <a:ext uri="{FF2B5EF4-FFF2-40B4-BE49-F238E27FC236}">
                  <a16:creationId xmlns:a16="http://schemas.microsoft.com/office/drawing/2014/main" id="{3C421793-0425-7A4F-A04F-1E4A6743D8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505" y="2083622"/>
              <a:ext cx="6865078" cy="429067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1401417" y="3017254"/>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H="1">
              <a:off x="2494722" y="3086828"/>
              <a:ext cx="1013790" cy="0"/>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2532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61</a:t>
            </a:fld>
            <a:endParaRPr lang="en-US" dirty="0"/>
          </a:p>
        </p:txBody>
      </p:sp>
      <p:grpSp>
        <p:nvGrpSpPr>
          <p:cNvPr id="11" name="Group 10">
            <a:extLst>
              <a:ext uri="{FF2B5EF4-FFF2-40B4-BE49-F238E27FC236}">
                <a16:creationId xmlns:a16="http://schemas.microsoft.com/office/drawing/2014/main" id="{B81C2B13-7DB8-9D45-9744-A79A437AADD1}"/>
              </a:ext>
            </a:extLst>
          </p:cNvPr>
          <p:cNvGrpSpPr/>
          <p:nvPr/>
        </p:nvGrpSpPr>
        <p:grpSpPr>
          <a:xfrm>
            <a:off x="1272209" y="2066096"/>
            <a:ext cx="6470374" cy="4043984"/>
            <a:chOff x="1272209" y="2066096"/>
            <a:chExt cx="6470374" cy="4043984"/>
          </a:xfrm>
        </p:grpSpPr>
        <p:pic>
          <p:nvPicPr>
            <p:cNvPr id="5" name="Picture 4">
              <a:extLst>
                <a:ext uri="{FF2B5EF4-FFF2-40B4-BE49-F238E27FC236}">
                  <a16:creationId xmlns:a16="http://schemas.microsoft.com/office/drawing/2014/main" id="{B51F48FF-66C7-E440-91AA-876BA65F1B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2209" y="2066096"/>
              <a:ext cx="6470374" cy="404398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4144617" y="3085073"/>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E3037B7E-D2CA-0045-83F3-0E19E0ACD2A1}"/>
                </a:ext>
              </a:extLst>
            </p:cNvPr>
            <p:cNvCxnSpPr>
              <a:cxnSpLocks/>
            </p:cNvCxnSpPr>
            <p:nvPr/>
          </p:nvCxnSpPr>
          <p:spPr>
            <a:xfrm flipV="1">
              <a:off x="4890052" y="3230217"/>
              <a:ext cx="0" cy="974035"/>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3434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62</a:t>
            </a:fld>
            <a:endParaRPr lang="en-US" dirty="0"/>
          </a:p>
        </p:txBody>
      </p:sp>
      <p:grpSp>
        <p:nvGrpSpPr>
          <p:cNvPr id="9" name="Group 8">
            <a:extLst>
              <a:ext uri="{FF2B5EF4-FFF2-40B4-BE49-F238E27FC236}">
                <a16:creationId xmlns:a16="http://schemas.microsoft.com/office/drawing/2014/main" id="{B46935D0-E770-6543-A0B3-9EB53C857427}"/>
              </a:ext>
            </a:extLst>
          </p:cNvPr>
          <p:cNvGrpSpPr/>
          <p:nvPr/>
        </p:nvGrpSpPr>
        <p:grpSpPr>
          <a:xfrm>
            <a:off x="1759226" y="2030067"/>
            <a:ext cx="6957391" cy="4348369"/>
            <a:chOff x="1759226" y="2030067"/>
            <a:chExt cx="6957391" cy="4348369"/>
          </a:xfrm>
        </p:grpSpPr>
        <p:pic>
          <p:nvPicPr>
            <p:cNvPr id="8" name="Picture 7">
              <a:extLst>
                <a:ext uri="{FF2B5EF4-FFF2-40B4-BE49-F238E27FC236}">
                  <a16:creationId xmlns:a16="http://schemas.microsoft.com/office/drawing/2014/main" id="{FCAA7180-614A-A64E-9C9C-77B7443A69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9226" y="2030067"/>
              <a:ext cx="6957391" cy="4348369"/>
            </a:xfrm>
            <a:prstGeom prst="rect">
              <a:avLst/>
            </a:prstGeom>
          </p:spPr>
        </p:pic>
        <p:sp>
          <p:nvSpPr>
            <p:cNvPr id="10" name="Rectangle 9">
              <a:extLst>
                <a:ext uri="{FF2B5EF4-FFF2-40B4-BE49-F238E27FC236}">
                  <a16:creationId xmlns:a16="http://schemas.microsoft.com/office/drawing/2014/main" id="{FC34817A-F0BA-F84C-B2D8-681FFCFA1263}"/>
                </a:ext>
              </a:extLst>
            </p:cNvPr>
            <p:cNvSpPr/>
            <p:nvPr/>
          </p:nvSpPr>
          <p:spPr>
            <a:xfrm>
              <a:off x="5032513" y="3015498"/>
              <a:ext cx="1010478" cy="97403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866886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150087" cy="4325112"/>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63</a:t>
            </a:fld>
            <a:endParaRPr lang="en-US" dirty="0"/>
          </a:p>
        </p:txBody>
      </p:sp>
      <p:grpSp>
        <p:nvGrpSpPr>
          <p:cNvPr id="9" name="Group 8">
            <a:extLst>
              <a:ext uri="{FF2B5EF4-FFF2-40B4-BE49-F238E27FC236}">
                <a16:creationId xmlns:a16="http://schemas.microsoft.com/office/drawing/2014/main" id="{6E13F337-0B20-EB42-BB91-254E7E426A0A}"/>
              </a:ext>
            </a:extLst>
          </p:cNvPr>
          <p:cNvGrpSpPr/>
          <p:nvPr/>
        </p:nvGrpSpPr>
        <p:grpSpPr>
          <a:xfrm>
            <a:off x="1530626" y="2067770"/>
            <a:ext cx="5605670" cy="3950804"/>
            <a:chOff x="1530626" y="2067770"/>
            <a:chExt cx="5605670" cy="3950804"/>
          </a:xfrm>
        </p:grpSpPr>
        <p:pic>
          <p:nvPicPr>
            <p:cNvPr id="5" name="Picture 4">
              <a:extLst>
                <a:ext uri="{FF2B5EF4-FFF2-40B4-BE49-F238E27FC236}">
                  <a16:creationId xmlns:a16="http://schemas.microsoft.com/office/drawing/2014/main" id="{D59BDF56-BAA5-CF45-83A8-F400FD28F8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30626" y="2067770"/>
              <a:ext cx="5605670" cy="395080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4452730" y="3091069"/>
              <a:ext cx="1093305" cy="1391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8336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64</a:t>
            </a:fld>
            <a:endParaRPr lang="en-US" dirty="0"/>
          </a:p>
        </p:txBody>
      </p:sp>
      <p:grpSp>
        <p:nvGrpSpPr>
          <p:cNvPr id="4" name="Group 3">
            <a:extLst>
              <a:ext uri="{FF2B5EF4-FFF2-40B4-BE49-F238E27FC236}">
                <a16:creationId xmlns:a16="http://schemas.microsoft.com/office/drawing/2014/main" id="{44656873-5BB1-D647-A9EF-30CA28695F39}"/>
              </a:ext>
            </a:extLst>
          </p:cNvPr>
          <p:cNvGrpSpPr/>
          <p:nvPr/>
        </p:nvGrpSpPr>
        <p:grpSpPr>
          <a:xfrm>
            <a:off x="1530626" y="2067770"/>
            <a:ext cx="6321286" cy="3950804"/>
            <a:chOff x="1530626" y="2067770"/>
            <a:chExt cx="6321286" cy="3950804"/>
          </a:xfrm>
        </p:grpSpPr>
        <p:pic>
          <p:nvPicPr>
            <p:cNvPr id="5" name="Picture 4">
              <a:extLst>
                <a:ext uri="{FF2B5EF4-FFF2-40B4-BE49-F238E27FC236}">
                  <a16:creationId xmlns:a16="http://schemas.microsoft.com/office/drawing/2014/main" id="{D59BDF56-BAA5-CF45-83A8-F400FD28F8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0626" y="2067770"/>
              <a:ext cx="6321286" cy="3950804"/>
            </a:xfrm>
            <a:prstGeom prst="rect">
              <a:avLst/>
            </a:prstGeom>
          </p:spPr>
        </p:pic>
        <p:sp>
          <p:nvSpPr>
            <p:cNvPr id="12" name="Rectangle 11">
              <a:extLst>
                <a:ext uri="{FF2B5EF4-FFF2-40B4-BE49-F238E27FC236}">
                  <a16:creationId xmlns:a16="http://schemas.microsoft.com/office/drawing/2014/main" id="{9B1BEBA1-C29E-8F49-B4D5-3409EA64A2F5}"/>
                </a:ext>
              </a:extLst>
            </p:cNvPr>
            <p:cNvSpPr/>
            <p:nvPr/>
          </p:nvSpPr>
          <p:spPr>
            <a:xfrm>
              <a:off x="5804452" y="4562061"/>
              <a:ext cx="556592" cy="12920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49123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Moving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65</a:t>
            </a:fld>
            <a:endParaRPr lang="en-US" dirty="0"/>
          </a:p>
        </p:txBody>
      </p:sp>
      <p:grpSp>
        <p:nvGrpSpPr>
          <p:cNvPr id="8" name="Group 7">
            <a:extLst>
              <a:ext uri="{FF2B5EF4-FFF2-40B4-BE49-F238E27FC236}">
                <a16:creationId xmlns:a16="http://schemas.microsoft.com/office/drawing/2014/main" id="{D95C6728-0291-B44C-84DC-27090412165B}"/>
              </a:ext>
            </a:extLst>
          </p:cNvPr>
          <p:cNvGrpSpPr/>
          <p:nvPr/>
        </p:nvGrpSpPr>
        <p:grpSpPr>
          <a:xfrm>
            <a:off x="1302026" y="2075621"/>
            <a:ext cx="6798366" cy="4248979"/>
            <a:chOff x="1302026" y="2075621"/>
            <a:chExt cx="6798366" cy="4248979"/>
          </a:xfrm>
        </p:grpSpPr>
        <p:pic>
          <p:nvPicPr>
            <p:cNvPr id="7" name="Picture 6">
              <a:extLst>
                <a:ext uri="{FF2B5EF4-FFF2-40B4-BE49-F238E27FC236}">
                  <a16:creationId xmlns:a16="http://schemas.microsoft.com/office/drawing/2014/main" id="{7BBD6E42-E35F-8D4B-84D7-95131A46B5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026" y="2075621"/>
              <a:ext cx="6798366" cy="4248979"/>
            </a:xfrm>
            <a:prstGeom prst="rect">
              <a:avLst/>
            </a:prstGeom>
          </p:spPr>
        </p:pic>
        <p:sp>
          <p:nvSpPr>
            <p:cNvPr id="9" name="Rectangle 8">
              <a:extLst>
                <a:ext uri="{FF2B5EF4-FFF2-40B4-BE49-F238E27FC236}">
                  <a16:creationId xmlns:a16="http://schemas.microsoft.com/office/drawing/2014/main" id="{DF29545F-2F5D-F242-93C1-52DBBA359DC1}"/>
                </a:ext>
              </a:extLst>
            </p:cNvPr>
            <p:cNvSpPr/>
            <p:nvPr/>
          </p:nvSpPr>
          <p:spPr>
            <a:xfrm>
              <a:off x="7543800" y="3299791"/>
              <a:ext cx="556592" cy="56653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3517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Closing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66</a:t>
            </a:fld>
            <a:endParaRPr lang="en-US" dirty="0"/>
          </a:p>
        </p:txBody>
      </p:sp>
      <p:grpSp>
        <p:nvGrpSpPr>
          <p:cNvPr id="8" name="Group 7">
            <a:extLst>
              <a:ext uri="{FF2B5EF4-FFF2-40B4-BE49-F238E27FC236}">
                <a16:creationId xmlns:a16="http://schemas.microsoft.com/office/drawing/2014/main" id="{D95C6728-0291-B44C-84DC-27090412165B}"/>
              </a:ext>
            </a:extLst>
          </p:cNvPr>
          <p:cNvGrpSpPr/>
          <p:nvPr/>
        </p:nvGrpSpPr>
        <p:grpSpPr>
          <a:xfrm>
            <a:off x="1302026" y="2075621"/>
            <a:ext cx="6798366" cy="4248979"/>
            <a:chOff x="1302026" y="2075621"/>
            <a:chExt cx="6798366" cy="4248979"/>
          </a:xfrm>
        </p:grpSpPr>
        <p:pic>
          <p:nvPicPr>
            <p:cNvPr id="7" name="Picture 6">
              <a:extLst>
                <a:ext uri="{FF2B5EF4-FFF2-40B4-BE49-F238E27FC236}">
                  <a16:creationId xmlns:a16="http://schemas.microsoft.com/office/drawing/2014/main" id="{7BBD6E42-E35F-8D4B-84D7-95131A46B5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02026" y="2075621"/>
              <a:ext cx="6798366" cy="4248979"/>
            </a:xfrm>
            <a:prstGeom prst="rect">
              <a:avLst/>
            </a:prstGeom>
          </p:spPr>
        </p:pic>
        <p:sp>
          <p:nvSpPr>
            <p:cNvPr id="9" name="Rectangle 8">
              <a:extLst>
                <a:ext uri="{FF2B5EF4-FFF2-40B4-BE49-F238E27FC236}">
                  <a16:creationId xmlns:a16="http://schemas.microsoft.com/office/drawing/2014/main" id="{DF29545F-2F5D-F242-93C1-52DBBA359DC1}"/>
                </a:ext>
              </a:extLst>
            </p:cNvPr>
            <p:cNvSpPr/>
            <p:nvPr/>
          </p:nvSpPr>
          <p:spPr>
            <a:xfrm>
              <a:off x="2405270" y="2186608"/>
              <a:ext cx="99391" cy="22860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0" name="Straight Arrow Connector 9">
            <a:extLst>
              <a:ext uri="{FF2B5EF4-FFF2-40B4-BE49-F238E27FC236}">
                <a16:creationId xmlns:a16="http://schemas.microsoft.com/office/drawing/2014/main" id="{FC2E3EFD-FE85-EB4B-BEDE-33AB49A3448F}"/>
              </a:ext>
            </a:extLst>
          </p:cNvPr>
          <p:cNvCxnSpPr>
            <a:cxnSpLocks/>
          </p:cNvCxnSpPr>
          <p:nvPr/>
        </p:nvCxnSpPr>
        <p:spPr>
          <a:xfrm flipV="1">
            <a:off x="2454965" y="2534478"/>
            <a:ext cx="0" cy="974035"/>
          </a:xfrm>
          <a:prstGeom prst="straightConnector1">
            <a:avLst/>
          </a:prstGeom>
          <a:ln w="571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4739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Closing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67</a:t>
            </a:fld>
            <a:endParaRPr lang="en-US" dirty="0"/>
          </a:p>
        </p:txBody>
      </p:sp>
      <p:pic>
        <p:nvPicPr>
          <p:cNvPr id="5" name="Picture 4">
            <a:extLst>
              <a:ext uri="{FF2B5EF4-FFF2-40B4-BE49-F238E27FC236}">
                <a16:creationId xmlns:a16="http://schemas.microsoft.com/office/drawing/2014/main" id="{9AFF9E05-2513-6F45-8062-9C29C01ED1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8253" y="2107096"/>
            <a:ext cx="7267493" cy="4542183"/>
          </a:xfrm>
          <a:prstGeom prst="rect">
            <a:avLst/>
          </a:prstGeom>
        </p:spPr>
      </p:pic>
    </p:spTree>
    <p:extLst>
      <p:ext uri="{BB962C8B-B14F-4D97-AF65-F5344CB8AC3E}">
        <p14:creationId xmlns:p14="http://schemas.microsoft.com/office/powerpoint/2010/main" val="261843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Closing a File</a:t>
            </a:r>
            <a:endParaRPr lang="en-US" dirty="0">
              <a:solidFill>
                <a:schemeClr val="tx1"/>
              </a:solidFill>
            </a:endParaRP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Files and Folders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68</a:t>
            </a:fld>
            <a:endParaRPr lang="en-US" dirty="0"/>
          </a:p>
        </p:txBody>
      </p:sp>
      <p:pic>
        <p:nvPicPr>
          <p:cNvPr id="7" name="Picture 6">
            <a:extLst>
              <a:ext uri="{FF2B5EF4-FFF2-40B4-BE49-F238E27FC236}">
                <a16:creationId xmlns:a16="http://schemas.microsoft.com/office/drawing/2014/main" id="{F9DE2510-69BB-2F4E-9596-63D693798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366" y="1981200"/>
            <a:ext cx="7457672" cy="4661045"/>
          </a:xfrm>
          <a:prstGeom prst="rect">
            <a:avLst/>
          </a:prstGeom>
        </p:spPr>
      </p:pic>
    </p:spTree>
    <p:extLst>
      <p:ext uri="{BB962C8B-B14F-4D97-AF65-F5344CB8AC3E}">
        <p14:creationId xmlns:p14="http://schemas.microsoft.com/office/powerpoint/2010/main" val="78059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n-US" sz="4800" dirty="0"/>
              <a:t>Activity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69</a:t>
            </a:fld>
            <a:endParaRPr lang="en-US" dirty="0"/>
          </a:p>
        </p:txBody>
      </p:sp>
    </p:spTree>
    <p:extLst>
      <p:ext uri="{BB962C8B-B14F-4D97-AF65-F5344CB8AC3E}">
        <p14:creationId xmlns:p14="http://schemas.microsoft.com/office/powerpoint/2010/main" val="77096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635000" lvl="1" indent="-325438"/>
            <a:r>
              <a:rPr lang="en-US" sz="2400" b="1" dirty="0">
                <a:solidFill>
                  <a:schemeClr val="tx1"/>
                </a:solidFill>
              </a:rPr>
              <a:t>Operating System</a:t>
            </a:r>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n-US" dirty="0"/>
          </a:p>
        </p:txBody>
      </p:sp>
      <p:grpSp>
        <p:nvGrpSpPr>
          <p:cNvPr id="8" name="Group 7" descr="Mac OS desktop.">
            <a:extLst>
              <a:ext uri="{FF2B5EF4-FFF2-40B4-BE49-F238E27FC236}">
                <a16:creationId xmlns:a16="http://schemas.microsoft.com/office/drawing/2014/main" id="{22591B3F-8632-314D-9C17-CFE0117C7EF8}"/>
              </a:ext>
            </a:extLst>
          </p:cNvPr>
          <p:cNvGrpSpPr/>
          <p:nvPr/>
        </p:nvGrpSpPr>
        <p:grpSpPr>
          <a:xfrm>
            <a:off x="1267691" y="2362200"/>
            <a:ext cx="6608618" cy="4130386"/>
            <a:chOff x="1267691" y="2056804"/>
            <a:chExt cx="6608618" cy="4130386"/>
          </a:xfrm>
        </p:grpSpPr>
        <p:pic>
          <p:nvPicPr>
            <p:cNvPr id="6" name="Picture 5" descr="Mac OS desktop with the Apple menu open and the About this Mac menu item highlighted in the menu.">
              <a:extLst>
                <a:ext uri="{FF2B5EF4-FFF2-40B4-BE49-F238E27FC236}">
                  <a16:creationId xmlns:a16="http://schemas.microsoft.com/office/drawing/2014/main" id="{D97326E6-7968-6748-B1E0-A03217D8EF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7691" y="2056804"/>
              <a:ext cx="6608618" cy="4130386"/>
            </a:xfrm>
            <a:prstGeom prst="rect">
              <a:avLst/>
            </a:prstGeom>
          </p:spPr>
        </p:pic>
        <p:cxnSp>
          <p:nvCxnSpPr>
            <p:cNvPr id="7" name="Straight Arrow Connector 6">
              <a:extLst>
                <a:ext uri="{FF2B5EF4-FFF2-40B4-BE49-F238E27FC236}">
                  <a16:creationId xmlns:a16="http://schemas.microsoft.com/office/drawing/2014/main" id="{8B2A2369-B680-1B44-9D4C-295149847BD8}"/>
                </a:ext>
              </a:extLst>
            </p:cNvPr>
            <p:cNvCxnSpPr/>
            <p:nvPr/>
          </p:nvCxnSpPr>
          <p:spPr>
            <a:xfrm flipH="1">
              <a:off x="2473150" y="2382979"/>
              <a:ext cx="775854"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711CBCE7-4AEF-E644-888C-694CE29DB23E}"/>
                </a:ext>
              </a:extLst>
            </p:cNvPr>
            <p:cNvSpPr/>
            <p:nvPr/>
          </p:nvSpPr>
          <p:spPr>
            <a:xfrm>
              <a:off x="1267691" y="2288596"/>
              <a:ext cx="1235666" cy="1887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57683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normAutofit fontScale="55000" lnSpcReduction="20000"/>
          </a:bodyPr>
          <a:lstStyle/>
          <a:p>
            <a:pPr marL="82296" indent="0">
              <a:buNone/>
            </a:pPr>
            <a:r>
              <a:rPr lang="en-US" sz="3000" dirty="0">
                <a:solidFill>
                  <a:schemeClr val="tx1"/>
                </a:solidFill>
              </a:rPr>
              <a:t>Use the computer desktop to answer the following questions. </a:t>
            </a:r>
          </a:p>
          <a:p>
            <a:pPr marL="82296" indent="0">
              <a:buNone/>
            </a:pPr>
            <a:r>
              <a:rPr lang="en-US" sz="3000" dirty="0">
                <a:solidFill>
                  <a:schemeClr val="tx1"/>
                </a:solidFill>
              </a:rPr>
              <a:t> </a:t>
            </a:r>
          </a:p>
          <a:p>
            <a:pPr marL="82296" indent="0">
              <a:buNone/>
            </a:pPr>
            <a:r>
              <a:rPr lang="en-US" sz="3000" dirty="0">
                <a:solidFill>
                  <a:schemeClr val="tx1"/>
                </a:solidFill>
              </a:rPr>
              <a:t>If you don’t have your own computer, follow along with the instructor. </a:t>
            </a:r>
          </a:p>
          <a:p>
            <a:pPr marL="82296" indent="0">
              <a:buNone/>
            </a:pPr>
            <a:r>
              <a:rPr lang="en-US" sz="3000" b="1" dirty="0">
                <a:solidFill>
                  <a:schemeClr val="tx1"/>
                </a:solidFill>
              </a:rPr>
              <a:t> </a:t>
            </a:r>
            <a:endParaRPr lang="en-US" sz="3000" dirty="0">
              <a:solidFill>
                <a:schemeClr val="tx1"/>
              </a:solidFill>
            </a:endParaRPr>
          </a:p>
          <a:p>
            <a:pPr marL="82296" lvl="0" indent="0">
              <a:buNone/>
            </a:pPr>
            <a:r>
              <a:rPr lang="en-US" sz="3000" dirty="0">
                <a:solidFill>
                  <a:schemeClr val="tx1"/>
                </a:solidFill>
              </a:rPr>
              <a:t>1. Open Pages.</a:t>
            </a:r>
            <a:br>
              <a:rPr lang="en-US" sz="3000" dirty="0">
                <a:solidFill>
                  <a:schemeClr val="tx1"/>
                </a:solidFill>
              </a:rPr>
            </a:br>
            <a:endParaRPr lang="en-US" sz="3000" dirty="0">
              <a:solidFill>
                <a:schemeClr val="tx1"/>
              </a:solidFill>
            </a:endParaRPr>
          </a:p>
          <a:p>
            <a:pPr marL="82296" lvl="0" indent="0">
              <a:buNone/>
            </a:pPr>
            <a:r>
              <a:rPr lang="en-US" sz="3000" dirty="0">
                <a:solidFill>
                  <a:schemeClr val="tx1"/>
                </a:solidFill>
              </a:rPr>
              <a:t>2. Type “Hello World” in the document.</a:t>
            </a:r>
            <a:br>
              <a:rPr lang="en-US" sz="3000" dirty="0">
                <a:solidFill>
                  <a:schemeClr val="tx1"/>
                </a:solidFill>
              </a:rPr>
            </a:br>
            <a:endParaRPr lang="en-US" sz="3000" dirty="0">
              <a:solidFill>
                <a:schemeClr val="tx1"/>
              </a:solidFill>
            </a:endParaRPr>
          </a:p>
          <a:p>
            <a:pPr marL="82296" lvl="0" indent="0">
              <a:buNone/>
            </a:pPr>
            <a:r>
              <a:rPr lang="en-US" sz="3000" dirty="0">
                <a:solidFill>
                  <a:schemeClr val="tx1"/>
                </a:solidFill>
              </a:rPr>
              <a:t>3. Save the document to the Desktop. In the File name box, type “Hello” and click Save. </a:t>
            </a:r>
            <a:br>
              <a:rPr lang="en-US" sz="3000" dirty="0">
                <a:solidFill>
                  <a:schemeClr val="tx1"/>
                </a:solidFill>
              </a:rPr>
            </a:br>
            <a:endParaRPr lang="en-US" sz="3000" dirty="0">
              <a:solidFill>
                <a:schemeClr val="tx1"/>
              </a:solidFill>
            </a:endParaRPr>
          </a:p>
          <a:p>
            <a:pPr marL="82296" lvl="0" indent="0">
              <a:buNone/>
            </a:pPr>
            <a:r>
              <a:rPr lang="en-US" sz="3000" dirty="0">
                <a:solidFill>
                  <a:schemeClr val="tx1"/>
                </a:solidFill>
              </a:rPr>
              <a:t>4. Close the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Activity 3: Saving a File</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70</a:t>
            </a:fld>
            <a:endParaRPr lang="en-US" dirty="0"/>
          </a:p>
        </p:txBody>
      </p:sp>
    </p:spTree>
    <p:extLst>
      <p:ext uri="{BB962C8B-B14F-4D97-AF65-F5344CB8AC3E}">
        <p14:creationId xmlns:p14="http://schemas.microsoft.com/office/powerpoint/2010/main" val="468988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66850"/>
            <a:ext cx="8229600" cy="4324350"/>
          </a:xfrm>
        </p:spPr>
        <p:txBody>
          <a:bodyPr/>
          <a:lstStyle/>
          <a:p>
            <a:r>
              <a:rPr lang="en-US" b="1" dirty="0">
                <a:solidFill>
                  <a:schemeClr val="tx1"/>
                </a:solidFill>
              </a:rPr>
              <a:t>Trash</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71</a:t>
            </a:fld>
            <a:endParaRPr lang="en-US" dirty="0"/>
          </a:p>
        </p:txBody>
      </p:sp>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8128" y="2057400"/>
            <a:ext cx="7457672" cy="4661045"/>
          </a:xfrm>
          <a:prstGeom prst="rect">
            <a:avLst/>
          </a:prstGeom>
        </p:spPr>
      </p:pic>
      <p:pic>
        <p:nvPicPr>
          <p:cNvPr id="11" name="Picture 10">
            <a:extLst>
              <a:ext uri="{FF2B5EF4-FFF2-40B4-BE49-F238E27FC236}">
                <a16:creationId xmlns:a16="http://schemas.microsoft.com/office/drawing/2014/main" id="{F6B7A4F8-AF4A-1B46-8428-0F1551FE609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29755" y="2513083"/>
            <a:ext cx="3251200" cy="3251200"/>
          </a:xfrm>
          <a:prstGeom prst="rect">
            <a:avLst/>
          </a:prstGeom>
        </p:spPr>
      </p:pic>
      <p:sp>
        <p:nvSpPr>
          <p:cNvPr id="12" name="Rectangle 11">
            <a:extLst>
              <a:ext uri="{FF2B5EF4-FFF2-40B4-BE49-F238E27FC236}">
                <a16:creationId xmlns:a16="http://schemas.microsoft.com/office/drawing/2014/main" id="{25E4BB03-2F3D-604A-A391-EF7A04A459F3}"/>
              </a:ext>
            </a:extLst>
          </p:cNvPr>
          <p:cNvSpPr/>
          <p:nvPr/>
        </p:nvSpPr>
        <p:spPr>
          <a:xfrm>
            <a:off x="7765576" y="6324600"/>
            <a:ext cx="300251" cy="4577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a:extLst>
              <a:ext uri="{FF2B5EF4-FFF2-40B4-BE49-F238E27FC236}">
                <a16:creationId xmlns:a16="http://schemas.microsoft.com/office/drawing/2014/main" id="{0936CDE9-58DA-BE4E-8D0A-43C2ABE36909}"/>
              </a:ext>
            </a:extLst>
          </p:cNvPr>
          <p:cNvCxnSpPr/>
          <p:nvPr/>
        </p:nvCxnSpPr>
        <p:spPr>
          <a:xfrm>
            <a:off x="7902054" y="5573214"/>
            <a:ext cx="0" cy="73698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90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72</a:t>
            </a:fld>
            <a:endParaRPr lang="en-US" dirty="0"/>
          </a:p>
        </p:txBody>
      </p:sp>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3072" y="2057400"/>
            <a:ext cx="7457672" cy="4661045"/>
          </a:xfrm>
          <a:prstGeom prst="rect">
            <a:avLst/>
          </a:prstGeom>
        </p:spPr>
      </p:pic>
      <p:pic>
        <p:nvPicPr>
          <p:cNvPr id="5" name="Graphic 4" descr="Cursor with solid fill">
            <a:extLst>
              <a:ext uri="{FF2B5EF4-FFF2-40B4-BE49-F238E27FC236}">
                <a16:creationId xmlns:a16="http://schemas.microsoft.com/office/drawing/2014/main" id="{A6DF5B4A-97A9-1F41-8C5F-7E9CDF88ACB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805689" y="3626891"/>
            <a:ext cx="511792" cy="511792"/>
          </a:xfrm>
          <a:prstGeom prst="rect">
            <a:avLst/>
          </a:prstGeom>
        </p:spPr>
      </p:pic>
    </p:spTree>
    <p:extLst>
      <p:ext uri="{BB962C8B-B14F-4D97-AF65-F5344CB8AC3E}">
        <p14:creationId xmlns:p14="http://schemas.microsoft.com/office/powerpoint/2010/main" val="30156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4478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73</a:t>
            </a:fld>
            <a:endParaRPr lang="en-US" dirty="0"/>
          </a:p>
        </p:txBody>
      </p:sp>
      <p:pic>
        <p:nvPicPr>
          <p:cNvPr id="13" name="Picture 12">
            <a:extLst>
              <a:ext uri="{FF2B5EF4-FFF2-40B4-BE49-F238E27FC236}">
                <a16:creationId xmlns:a16="http://schemas.microsoft.com/office/drawing/2014/main" id="{65B49848-1C71-5C47-9F96-18F8F99C35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8200" y="2057400"/>
            <a:ext cx="7457672" cy="4661045"/>
          </a:xfrm>
          <a:prstGeom prst="rect">
            <a:avLst/>
          </a:prstGeom>
        </p:spPr>
      </p:pic>
      <p:pic>
        <p:nvPicPr>
          <p:cNvPr id="5" name="Graphic 4" descr="Cursor with solid fill">
            <a:extLst>
              <a:ext uri="{FF2B5EF4-FFF2-40B4-BE49-F238E27FC236}">
                <a16:creationId xmlns:a16="http://schemas.microsoft.com/office/drawing/2014/main" id="{A6DF5B4A-97A9-1F41-8C5F-7E9CDF88ACB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805689" y="6324600"/>
            <a:ext cx="511792" cy="511792"/>
          </a:xfrm>
          <a:prstGeom prst="rect">
            <a:avLst/>
          </a:prstGeom>
        </p:spPr>
      </p:pic>
      <p:cxnSp>
        <p:nvCxnSpPr>
          <p:cNvPr id="7" name="Straight Arrow Connector 6">
            <a:extLst>
              <a:ext uri="{FF2B5EF4-FFF2-40B4-BE49-F238E27FC236}">
                <a16:creationId xmlns:a16="http://schemas.microsoft.com/office/drawing/2014/main" id="{8F2E4F2C-69ED-7E47-A0FE-B5C56CDA2FC1}"/>
              </a:ext>
            </a:extLst>
          </p:cNvPr>
          <p:cNvCxnSpPr/>
          <p:nvPr/>
        </p:nvCxnSpPr>
        <p:spPr>
          <a:xfrm>
            <a:off x="7942997" y="3802380"/>
            <a:ext cx="0" cy="252222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57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74</a:t>
            </a:fld>
            <a:endParaRPr lang="en-US"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9" name="Rectangle 8">
            <a:extLst>
              <a:ext uri="{FF2B5EF4-FFF2-40B4-BE49-F238E27FC236}">
                <a16:creationId xmlns:a16="http://schemas.microsoft.com/office/drawing/2014/main" id="{2F615EE2-A8BA-7341-97F7-0FE4AF4FD2C6}"/>
              </a:ext>
            </a:extLst>
          </p:cNvPr>
          <p:cNvSpPr/>
          <p:nvPr/>
        </p:nvSpPr>
        <p:spPr>
          <a:xfrm>
            <a:off x="7751928" y="6223379"/>
            <a:ext cx="422808" cy="4299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74FD44C8-4B97-9D49-B05D-44EC24BC3E51}"/>
              </a:ext>
            </a:extLst>
          </p:cNvPr>
          <p:cNvCxnSpPr>
            <a:cxnSpLocks/>
          </p:cNvCxnSpPr>
          <p:nvPr/>
        </p:nvCxnSpPr>
        <p:spPr>
          <a:xfrm>
            <a:off x="7942997" y="5500048"/>
            <a:ext cx="0" cy="82455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864F5B7B-7D13-EA4A-B0A5-8F1A2199720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78533" y="2571069"/>
            <a:ext cx="3251200" cy="3251200"/>
          </a:xfrm>
          <a:prstGeom prst="rect">
            <a:avLst/>
          </a:prstGeom>
        </p:spPr>
      </p:pic>
    </p:spTree>
    <p:extLst>
      <p:ext uri="{BB962C8B-B14F-4D97-AF65-F5344CB8AC3E}">
        <p14:creationId xmlns:p14="http://schemas.microsoft.com/office/powerpoint/2010/main" val="299293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75</a:t>
            </a:fld>
            <a:endParaRPr lang="en-US"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10" name="Rectangle 9">
            <a:extLst>
              <a:ext uri="{FF2B5EF4-FFF2-40B4-BE49-F238E27FC236}">
                <a16:creationId xmlns:a16="http://schemas.microsoft.com/office/drawing/2014/main" id="{7F35F627-C723-6540-B087-FFEF08F88CE9}"/>
              </a:ext>
            </a:extLst>
          </p:cNvPr>
          <p:cNvSpPr/>
          <p:nvPr/>
        </p:nvSpPr>
        <p:spPr>
          <a:xfrm>
            <a:off x="7557964" y="2163997"/>
            <a:ext cx="720767" cy="5653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111F88AB-2DC5-2C47-81C8-81B72E6E870E}"/>
              </a:ext>
            </a:extLst>
          </p:cNvPr>
          <p:cNvCxnSpPr>
            <a:cxnSpLocks/>
          </p:cNvCxnSpPr>
          <p:nvPr/>
        </p:nvCxnSpPr>
        <p:spPr>
          <a:xfrm>
            <a:off x="6248400" y="2403764"/>
            <a:ext cx="1168124" cy="0"/>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833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76</a:t>
            </a:fld>
            <a:endParaRPr lang="en-US" dirty="0"/>
          </a:p>
        </p:txBody>
      </p:sp>
      <p:pic>
        <p:nvPicPr>
          <p:cNvPr id="8" name="Picture 7">
            <a:extLst>
              <a:ext uri="{FF2B5EF4-FFF2-40B4-BE49-F238E27FC236}">
                <a16:creationId xmlns:a16="http://schemas.microsoft.com/office/drawing/2014/main" id="{AC310A72-DA38-B44E-9419-E7021303E0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pic>
        <p:nvPicPr>
          <p:cNvPr id="5" name="Picture 4">
            <a:extLst>
              <a:ext uri="{FF2B5EF4-FFF2-40B4-BE49-F238E27FC236}">
                <a16:creationId xmlns:a16="http://schemas.microsoft.com/office/drawing/2014/main" id="{CDE3631B-45D0-5A44-BEED-43DD8145F7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14946" y="2484994"/>
            <a:ext cx="4910256" cy="3519566"/>
          </a:xfrm>
          <a:prstGeom prst="rect">
            <a:avLst/>
          </a:prstGeom>
        </p:spPr>
      </p:pic>
      <p:sp>
        <p:nvSpPr>
          <p:cNvPr id="11" name="Rectangle 10">
            <a:extLst>
              <a:ext uri="{FF2B5EF4-FFF2-40B4-BE49-F238E27FC236}">
                <a16:creationId xmlns:a16="http://schemas.microsoft.com/office/drawing/2014/main" id="{7ECB87FC-23B2-0141-B630-D38F079DCB0E}"/>
              </a:ext>
            </a:extLst>
          </p:cNvPr>
          <p:cNvSpPr/>
          <p:nvPr/>
        </p:nvSpPr>
        <p:spPr>
          <a:xfrm>
            <a:off x="4270074" y="2799410"/>
            <a:ext cx="720767" cy="56534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62C4A254-E274-E74A-8945-CCF1DFDFA0DC}"/>
              </a:ext>
            </a:extLst>
          </p:cNvPr>
          <p:cNvCxnSpPr>
            <a:cxnSpLocks/>
          </p:cNvCxnSpPr>
          <p:nvPr/>
        </p:nvCxnSpPr>
        <p:spPr>
          <a:xfrm>
            <a:off x="4990841" y="3353965"/>
            <a:ext cx="2921015" cy="3001669"/>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31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77</a:t>
            </a:fld>
            <a:endParaRPr lang="en-US" dirty="0"/>
          </a:p>
        </p:txBody>
      </p:sp>
      <p:pic>
        <p:nvPicPr>
          <p:cNvPr id="8" name="Picture 7">
            <a:extLst>
              <a:ext uri="{FF2B5EF4-FFF2-40B4-BE49-F238E27FC236}">
                <a16:creationId xmlns:a16="http://schemas.microsoft.com/office/drawing/2014/main" id="{AC310A72-DA38-B44E-9419-E7021303E0F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268" y="2019867"/>
            <a:ext cx="7413464" cy="4633415"/>
          </a:xfrm>
          <a:prstGeom prst="rect">
            <a:avLst/>
          </a:prstGeom>
        </p:spPr>
      </p:pic>
      <p:sp>
        <p:nvSpPr>
          <p:cNvPr id="9" name="Rectangle 8">
            <a:extLst>
              <a:ext uri="{FF2B5EF4-FFF2-40B4-BE49-F238E27FC236}">
                <a16:creationId xmlns:a16="http://schemas.microsoft.com/office/drawing/2014/main" id="{2F615EE2-A8BA-7341-97F7-0FE4AF4FD2C6}"/>
              </a:ext>
            </a:extLst>
          </p:cNvPr>
          <p:cNvSpPr/>
          <p:nvPr/>
        </p:nvSpPr>
        <p:spPr>
          <a:xfrm>
            <a:off x="7751928" y="6223379"/>
            <a:ext cx="422808" cy="429903"/>
          </a:xfrm>
          <a:prstGeom prst="rect">
            <a:avLst/>
          </a:prstGeom>
          <a:noFill/>
          <a:ln>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74FD44C8-4B97-9D49-B05D-44EC24BC3E51}"/>
              </a:ext>
            </a:extLst>
          </p:cNvPr>
          <p:cNvCxnSpPr>
            <a:cxnSpLocks/>
          </p:cNvCxnSpPr>
          <p:nvPr/>
        </p:nvCxnSpPr>
        <p:spPr>
          <a:xfrm>
            <a:off x="7942997" y="5500048"/>
            <a:ext cx="0" cy="824552"/>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DC656BC-86F3-8F4E-B0B8-18C5482EC2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79699" y="2845475"/>
            <a:ext cx="2454264" cy="2454264"/>
          </a:xfrm>
          <a:prstGeom prst="rect">
            <a:avLst/>
          </a:prstGeom>
        </p:spPr>
      </p:pic>
      <p:pic>
        <p:nvPicPr>
          <p:cNvPr id="5" name="Picture 4">
            <a:extLst>
              <a:ext uri="{FF2B5EF4-FFF2-40B4-BE49-F238E27FC236}">
                <a16:creationId xmlns:a16="http://schemas.microsoft.com/office/drawing/2014/main" id="{B276B6FB-924C-E045-AA56-20EA7C678C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9489" y="3000981"/>
            <a:ext cx="3440210" cy="2291138"/>
          </a:xfrm>
          <a:prstGeom prst="rect">
            <a:avLst/>
          </a:prstGeom>
        </p:spPr>
      </p:pic>
    </p:spTree>
    <p:extLst>
      <p:ext uri="{BB962C8B-B14F-4D97-AF65-F5344CB8AC3E}">
        <p14:creationId xmlns:p14="http://schemas.microsoft.com/office/powerpoint/2010/main" val="2239431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78</a:t>
            </a:fld>
            <a:endParaRPr lang="en-US" dirty="0"/>
          </a:p>
        </p:txBody>
      </p:sp>
      <p:pic>
        <p:nvPicPr>
          <p:cNvPr id="7" name="Picture 6">
            <a:extLst>
              <a:ext uri="{FF2B5EF4-FFF2-40B4-BE49-F238E27FC236}">
                <a16:creationId xmlns:a16="http://schemas.microsoft.com/office/drawing/2014/main" id="{513A1A1E-2002-B442-9C16-5C4263F97E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629" y="1999487"/>
            <a:ext cx="7511142" cy="4694464"/>
          </a:xfrm>
          <a:prstGeom prst="rect">
            <a:avLst/>
          </a:prstGeom>
        </p:spPr>
      </p:pic>
    </p:spTree>
    <p:extLst>
      <p:ext uri="{BB962C8B-B14F-4D97-AF65-F5344CB8AC3E}">
        <p14:creationId xmlns:p14="http://schemas.microsoft.com/office/powerpoint/2010/main" val="569932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79</a:t>
            </a:fld>
            <a:endParaRPr lang="en-US" dirty="0"/>
          </a:p>
        </p:txBody>
      </p:sp>
      <p:pic>
        <p:nvPicPr>
          <p:cNvPr id="7" name="Picture 6">
            <a:extLst>
              <a:ext uri="{FF2B5EF4-FFF2-40B4-BE49-F238E27FC236}">
                <a16:creationId xmlns:a16="http://schemas.microsoft.com/office/drawing/2014/main" id="{513A1A1E-2002-B442-9C16-5C4263F97E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629" y="1999487"/>
            <a:ext cx="7511142" cy="4694464"/>
          </a:xfrm>
          <a:prstGeom prst="rect">
            <a:avLst/>
          </a:prstGeom>
        </p:spPr>
      </p:pic>
      <p:pic>
        <p:nvPicPr>
          <p:cNvPr id="8" name="Graphic 7" descr="Cursor with solid fill">
            <a:extLst>
              <a:ext uri="{FF2B5EF4-FFF2-40B4-BE49-F238E27FC236}">
                <a16:creationId xmlns:a16="http://schemas.microsoft.com/office/drawing/2014/main" id="{1CAF746E-17D8-D44B-8BD4-00F06196385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244574" y="3290588"/>
            <a:ext cx="511792" cy="511792"/>
          </a:xfrm>
          <a:prstGeom prst="rect">
            <a:avLst/>
          </a:prstGeom>
        </p:spPr>
      </p:pic>
    </p:spTree>
    <p:extLst>
      <p:ext uri="{BB962C8B-B14F-4D97-AF65-F5344CB8AC3E}">
        <p14:creationId xmlns:p14="http://schemas.microsoft.com/office/powerpoint/2010/main" val="126378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76400"/>
            <a:ext cx="8229600" cy="4324350"/>
          </a:xfrm>
        </p:spPr>
        <p:txBody>
          <a:bodyPr/>
          <a:lstStyle/>
          <a:p>
            <a:pPr marL="635000" lvl="1" indent="-325438"/>
            <a:r>
              <a:rPr lang="en-US" sz="2400" b="1" dirty="0">
                <a:solidFill>
                  <a:schemeClr val="tx1"/>
                </a:solidFill>
              </a:rPr>
              <a:t>Operating System</a:t>
            </a:r>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Definition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n-US" dirty="0"/>
          </a:p>
        </p:txBody>
      </p:sp>
      <p:grpSp>
        <p:nvGrpSpPr>
          <p:cNvPr id="5" name="Group 4">
            <a:extLst>
              <a:ext uri="{FF2B5EF4-FFF2-40B4-BE49-F238E27FC236}">
                <a16:creationId xmlns:a16="http://schemas.microsoft.com/office/drawing/2014/main" id="{771E86F6-D857-A041-AF11-AFBC5DE5856F}"/>
              </a:ext>
            </a:extLst>
          </p:cNvPr>
          <p:cNvGrpSpPr/>
          <p:nvPr/>
        </p:nvGrpSpPr>
        <p:grpSpPr>
          <a:xfrm>
            <a:off x="1271847" y="2362200"/>
            <a:ext cx="6600306" cy="4125191"/>
            <a:chOff x="1271847" y="2199409"/>
            <a:chExt cx="6600306" cy="4125191"/>
          </a:xfrm>
        </p:grpSpPr>
        <p:pic>
          <p:nvPicPr>
            <p:cNvPr id="11" name="Picture 10" descr="Mac OS destip with the About this Mac dialog box open. This example shows that the computer is running macOS Big Sur.">
              <a:extLst>
                <a:ext uri="{FF2B5EF4-FFF2-40B4-BE49-F238E27FC236}">
                  <a16:creationId xmlns:a16="http://schemas.microsoft.com/office/drawing/2014/main" id="{C663E9CE-96D7-524A-B217-08593A7B43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1847" y="2199409"/>
              <a:ext cx="6600306" cy="4125191"/>
            </a:xfrm>
            <a:prstGeom prst="rect">
              <a:avLst/>
            </a:prstGeom>
          </p:spPr>
        </p:pic>
        <p:sp>
          <p:nvSpPr>
            <p:cNvPr id="12" name="Rectangle 11">
              <a:extLst>
                <a:ext uri="{FF2B5EF4-FFF2-40B4-BE49-F238E27FC236}">
                  <a16:creationId xmlns:a16="http://schemas.microsoft.com/office/drawing/2014/main" id="{3763E665-2024-8040-84C2-A06594CA19F7}"/>
                </a:ext>
              </a:extLst>
            </p:cNvPr>
            <p:cNvSpPr/>
            <p:nvPr/>
          </p:nvSpPr>
          <p:spPr>
            <a:xfrm>
              <a:off x="3200400" y="2930769"/>
              <a:ext cx="2719754" cy="153039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6345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80</a:t>
            </a:fld>
            <a:endParaRPr lang="en-US" dirty="0"/>
          </a:p>
        </p:txBody>
      </p:sp>
      <p:pic>
        <p:nvPicPr>
          <p:cNvPr id="5" name="Picture 4">
            <a:extLst>
              <a:ext uri="{FF2B5EF4-FFF2-40B4-BE49-F238E27FC236}">
                <a16:creationId xmlns:a16="http://schemas.microsoft.com/office/drawing/2014/main" id="{3C63CA98-C7FD-A04D-A804-BB56791367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400" y="2057400"/>
            <a:ext cx="7413173" cy="4633233"/>
          </a:xfrm>
          <a:prstGeom prst="rect">
            <a:avLst/>
          </a:prstGeom>
        </p:spPr>
      </p:pic>
      <p:pic>
        <p:nvPicPr>
          <p:cNvPr id="8" name="Graphic 7" descr="Cursor with solid fill">
            <a:extLst>
              <a:ext uri="{FF2B5EF4-FFF2-40B4-BE49-F238E27FC236}">
                <a16:creationId xmlns:a16="http://schemas.microsoft.com/office/drawing/2014/main" id="{1CAF746E-17D8-D44B-8BD4-00F06196385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918840" y="3802380"/>
            <a:ext cx="511792" cy="511792"/>
          </a:xfrm>
          <a:prstGeom prst="rect">
            <a:avLst/>
          </a:prstGeom>
        </p:spPr>
      </p:pic>
    </p:spTree>
    <p:extLst>
      <p:ext uri="{BB962C8B-B14F-4D97-AF65-F5344CB8AC3E}">
        <p14:creationId xmlns:p14="http://schemas.microsoft.com/office/powerpoint/2010/main" val="1713292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81</a:t>
            </a:fld>
            <a:endParaRPr lang="en-US" dirty="0"/>
          </a:p>
        </p:txBody>
      </p:sp>
      <p:pic>
        <p:nvPicPr>
          <p:cNvPr id="7" name="Picture 6">
            <a:extLst>
              <a:ext uri="{FF2B5EF4-FFF2-40B4-BE49-F238E27FC236}">
                <a16:creationId xmlns:a16="http://schemas.microsoft.com/office/drawing/2014/main" id="{16952BEA-4871-D44D-9FF8-737E881A3E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0946" y="2038513"/>
            <a:ext cx="7282107" cy="4551317"/>
          </a:xfrm>
          <a:prstGeom prst="rect">
            <a:avLst/>
          </a:prstGeom>
        </p:spPr>
      </p:pic>
      <p:sp>
        <p:nvSpPr>
          <p:cNvPr id="9" name="Rectangle 8">
            <a:extLst>
              <a:ext uri="{FF2B5EF4-FFF2-40B4-BE49-F238E27FC236}">
                <a16:creationId xmlns:a16="http://schemas.microsoft.com/office/drawing/2014/main" id="{9362C1C4-58AF-2848-9EAB-110226469304}"/>
              </a:ext>
            </a:extLst>
          </p:cNvPr>
          <p:cNvSpPr/>
          <p:nvPr/>
        </p:nvSpPr>
        <p:spPr>
          <a:xfrm>
            <a:off x="6596743" y="2841172"/>
            <a:ext cx="283029" cy="23948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71992CFC-D52B-C64F-8934-D317A97AB9F6}"/>
              </a:ext>
            </a:extLst>
          </p:cNvPr>
          <p:cNvCxnSpPr>
            <a:cxnSpLocks/>
          </p:cNvCxnSpPr>
          <p:nvPr/>
        </p:nvCxnSpPr>
        <p:spPr>
          <a:xfrm flipV="1">
            <a:off x="6738257" y="3102430"/>
            <a:ext cx="0" cy="740228"/>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301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82</a:t>
            </a:fld>
            <a:endParaRPr lang="en-US" dirty="0"/>
          </a:p>
        </p:txBody>
      </p:sp>
      <p:grpSp>
        <p:nvGrpSpPr>
          <p:cNvPr id="8" name="Group 7">
            <a:extLst>
              <a:ext uri="{FF2B5EF4-FFF2-40B4-BE49-F238E27FC236}">
                <a16:creationId xmlns:a16="http://schemas.microsoft.com/office/drawing/2014/main" id="{832C27B9-9807-AF4E-98F6-315314A996C0}"/>
              </a:ext>
            </a:extLst>
          </p:cNvPr>
          <p:cNvGrpSpPr/>
          <p:nvPr/>
        </p:nvGrpSpPr>
        <p:grpSpPr>
          <a:xfrm>
            <a:off x="807720" y="2066284"/>
            <a:ext cx="7367016" cy="4604385"/>
            <a:chOff x="807720" y="2066284"/>
            <a:chExt cx="7367016" cy="4604385"/>
          </a:xfrm>
        </p:grpSpPr>
        <p:pic>
          <p:nvPicPr>
            <p:cNvPr id="5" name="Picture 4">
              <a:extLst>
                <a:ext uri="{FF2B5EF4-FFF2-40B4-BE49-F238E27FC236}">
                  <a16:creationId xmlns:a16="http://schemas.microsoft.com/office/drawing/2014/main" id="{1356ECCF-7969-724A-813A-E09F385402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7720" y="2066284"/>
              <a:ext cx="7367016" cy="4604385"/>
            </a:xfrm>
            <a:prstGeom prst="rect">
              <a:avLst/>
            </a:prstGeom>
          </p:spPr>
        </p:pic>
        <p:sp>
          <p:nvSpPr>
            <p:cNvPr id="9" name="Rectangle 8">
              <a:extLst>
                <a:ext uri="{FF2B5EF4-FFF2-40B4-BE49-F238E27FC236}">
                  <a16:creationId xmlns:a16="http://schemas.microsoft.com/office/drawing/2014/main" id="{9362C1C4-58AF-2848-9EAB-110226469304}"/>
                </a:ext>
              </a:extLst>
            </p:cNvPr>
            <p:cNvSpPr/>
            <p:nvPr/>
          </p:nvSpPr>
          <p:spPr>
            <a:xfrm>
              <a:off x="4491228" y="3856809"/>
              <a:ext cx="625058" cy="22533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068001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524000"/>
            <a:ext cx="8229600" cy="4324350"/>
          </a:xfrm>
        </p:spPr>
        <p:txBody>
          <a:bodyPr/>
          <a:lstStyle/>
          <a:p>
            <a:r>
              <a:rPr lang="en-US" b="1" dirty="0">
                <a:solidFill>
                  <a:schemeClr val="tx1"/>
                </a:solidFill>
              </a:rPr>
              <a:t>Deleting a File</a:t>
            </a:r>
          </a:p>
          <a:p>
            <a:pPr marL="82296"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Deleting Files (continued)</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83</a:t>
            </a:fld>
            <a:endParaRPr lang="en-US" dirty="0"/>
          </a:p>
        </p:txBody>
      </p:sp>
      <p:pic>
        <p:nvPicPr>
          <p:cNvPr id="10" name="Picture 9">
            <a:extLst>
              <a:ext uri="{FF2B5EF4-FFF2-40B4-BE49-F238E27FC236}">
                <a16:creationId xmlns:a16="http://schemas.microsoft.com/office/drawing/2014/main" id="{A480738C-D8F9-6648-9AFB-DF0623CA92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6519" y="2121326"/>
            <a:ext cx="7457672" cy="4661045"/>
          </a:xfrm>
          <a:prstGeom prst="rect">
            <a:avLst/>
          </a:prstGeom>
        </p:spPr>
      </p:pic>
      <p:sp>
        <p:nvSpPr>
          <p:cNvPr id="4" name="Rectangle 3">
            <a:extLst>
              <a:ext uri="{FF2B5EF4-FFF2-40B4-BE49-F238E27FC236}">
                <a16:creationId xmlns:a16="http://schemas.microsoft.com/office/drawing/2014/main" id="{316B5A2E-BF4A-8D4D-B1F5-1E8A692128B9}"/>
              </a:ext>
            </a:extLst>
          </p:cNvPr>
          <p:cNvSpPr/>
          <p:nvPr/>
        </p:nvSpPr>
        <p:spPr>
          <a:xfrm>
            <a:off x="7739743" y="6400800"/>
            <a:ext cx="348343" cy="33745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E47D5CC3-B60E-F64F-8E61-F7967A7D57B7}"/>
              </a:ext>
            </a:extLst>
          </p:cNvPr>
          <p:cNvCxnSpPr/>
          <p:nvPr/>
        </p:nvCxnSpPr>
        <p:spPr>
          <a:xfrm>
            <a:off x="7870372" y="5676465"/>
            <a:ext cx="0" cy="642257"/>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8918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n-US" sz="4800" dirty="0"/>
              <a:t>Activity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84</a:t>
            </a:fld>
            <a:endParaRPr lang="en-US" dirty="0"/>
          </a:p>
        </p:txBody>
      </p:sp>
    </p:spTree>
    <p:extLst>
      <p:ext uri="{BB962C8B-B14F-4D97-AF65-F5344CB8AC3E}">
        <p14:creationId xmlns:p14="http://schemas.microsoft.com/office/powerpoint/2010/main" val="140880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Activity 4: Deleting Files</a:t>
            </a:r>
          </a:p>
        </p:txBody>
      </p:sp>
      <p:sp>
        <p:nvSpPr>
          <p:cNvPr id="6" name="Slide Number Placeholder 5">
            <a:extLst>
              <a:ext uri="{FF2B5EF4-FFF2-40B4-BE49-F238E27FC236}">
                <a16:creationId xmlns:a16="http://schemas.microsoft.com/office/drawing/2014/main" id="{E1A021E9-C6D5-574D-9B43-1583254E03DC}"/>
              </a:ext>
            </a:extLst>
          </p:cNvPr>
          <p:cNvSpPr>
            <a:spLocks noGrp="1"/>
          </p:cNvSpPr>
          <p:nvPr>
            <p:ph type="sldNum" sz="quarter" idx="12"/>
          </p:nvPr>
        </p:nvSpPr>
        <p:spPr/>
        <p:txBody>
          <a:bodyPr/>
          <a:lstStyle/>
          <a:p>
            <a:fld id="{D852D4E8-E283-404D-80D7-3AF63315721A}" type="slidenum">
              <a:rPr lang="en-US" smtClean="0"/>
              <a:t>85</a:t>
            </a:fld>
            <a:endParaRPr lang="en-US" dirty="0"/>
          </a:p>
        </p:txBody>
      </p:sp>
      <p:sp>
        <p:nvSpPr>
          <p:cNvPr id="15" name="Content Placeholder 1">
            <a:extLst>
              <a:ext uri="{FF2B5EF4-FFF2-40B4-BE49-F238E27FC236}">
                <a16:creationId xmlns:a16="http://schemas.microsoft.com/office/drawing/2014/main" id="{6BB202A4-08FB-9E4B-A3CA-D7FABF3CF7A0}"/>
              </a:ext>
            </a:extLst>
          </p:cNvPr>
          <p:cNvSpPr>
            <a:spLocks noGrp="1"/>
          </p:cNvSpPr>
          <p:nvPr>
            <p:ph idx="1"/>
          </p:nvPr>
        </p:nvSpPr>
        <p:spPr>
          <a:xfrm>
            <a:off x="457200" y="1639824"/>
            <a:ext cx="8229600" cy="4325112"/>
          </a:xfrm>
        </p:spPr>
        <p:txBody>
          <a:bodyPr>
            <a:normAutofit fontScale="62500" lnSpcReduction="20000"/>
          </a:bodyPr>
          <a:lstStyle/>
          <a:p>
            <a:pPr marL="82296" indent="0">
              <a:buNone/>
            </a:pPr>
            <a:r>
              <a:rPr lang="en-US" sz="3000" dirty="0">
                <a:solidFill>
                  <a:schemeClr val="tx1"/>
                </a:solidFill>
              </a:rPr>
              <a:t>Use the computer desktop to answer the following questions. </a:t>
            </a:r>
          </a:p>
          <a:p>
            <a:pPr marL="82296" indent="0">
              <a:buNone/>
            </a:pPr>
            <a:r>
              <a:rPr lang="en-US" sz="3000" dirty="0">
                <a:solidFill>
                  <a:schemeClr val="tx1"/>
                </a:solidFill>
              </a:rPr>
              <a:t> </a:t>
            </a:r>
          </a:p>
          <a:p>
            <a:pPr marL="82296" indent="0">
              <a:buNone/>
            </a:pPr>
            <a:r>
              <a:rPr lang="en-US" sz="3000" dirty="0">
                <a:solidFill>
                  <a:schemeClr val="tx1"/>
                </a:solidFill>
              </a:rPr>
              <a:t>If you don’t have your own computer, follow along with the instructor. </a:t>
            </a:r>
          </a:p>
          <a:p>
            <a:pPr marL="82296" indent="0">
              <a:buNone/>
            </a:pPr>
            <a:r>
              <a:rPr lang="en-US" sz="3000" b="1" dirty="0">
                <a:solidFill>
                  <a:schemeClr val="tx1"/>
                </a:solidFill>
              </a:rPr>
              <a:t> </a:t>
            </a:r>
            <a:endParaRPr lang="en-US" sz="3000" dirty="0">
              <a:solidFill>
                <a:schemeClr val="tx1"/>
              </a:solidFill>
            </a:endParaRPr>
          </a:p>
          <a:p>
            <a:pPr marL="82296" lvl="0" indent="0">
              <a:buNone/>
            </a:pPr>
            <a:r>
              <a:rPr lang="en-US" sz="3000" dirty="0">
                <a:solidFill>
                  <a:schemeClr val="tx1"/>
                </a:solidFill>
              </a:rPr>
              <a:t>1. Move the file named </a:t>
            </a:r>
            <a:r>
              <a:rPr lang="en-US" sz="3000" dirty="0" err="1">
                <a:solidFill>
                  <a:schemeClr val="tx1"/>
                </a:solidFill>
              </a:rPr>
              <a:t>Hello.docx</a:t>
            </a:r>
            <a:r>
              <a:rPr lang="en-US" sz="3000" dirty="0">
                <a:solidFill>
                  <a:schemeClr val="tx1"/>
                </a:solidFill>
              </a:rPr>
              <a:t> on the Desktop to the Trash. </a:t>
            </a:r>
            <a:br>
              <a:rPr lang="en-US" sz="3000" dirty="0">
                <a:solidFill>
                  <a:schemeClr val="tx1"/>
                </a:solidFill>
              </a:rPr>
            </a:br>
            <a:endParaRPr lang="en-US" sz="3000" dirty="0">
              <a:solidFill>
                <a:schemeClr val="tx1"/>
              </a:solidFill>
            </a:endParaRPr>
          </a:p>
          <a:p>
            <a:pPr marL="82296" lvl="0" indent="0">
              <a:buNone/>
            </a:pPr>
            <a:r>
              <a:rPr lang="en-US" sz="3000" dirty="0">
                <a:solidFill>
                  <a:schemeClr val="tx1"/>
                </a:solidFill>
              </a:rPr>
              <a:t>2. Empty the Trash.</a:t>
            </a:r>
            <a:br>
              <a:rPr lang="en-US" sz="3000" dirty="0">
                <a:solidFill>
                  <a:schemeClr val="tx1"/>
                </a:solidFill>
              </a:rPr>
            </a:br>
            <a:endParaRPr lang="en-US" sz="3000" dirty="0">
              <a:solidFill>
                <a:schemeClr val="tx1"/>
              </a:solidFill>
            </a:endParaRPr>
          </a:p>
          <a:p>
            <a:pPr marL="82296" lvl="0" indent="0">
              <a:buNone/>
            </a:pP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398700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for Using a Mac</a:t>
            </a:r>
          </a:p>
        </p:txBody>
      </p:sp>
      <p:sp>
        <p:nvSpPr>
          <p:cNvPr id="7" name="Slide Number Placeholder 6">
            <a:extLst>
              <a:ext uri="{FF2B5EF4-FFF2-40B4-BE49-F238E27FC236}">
                <a16:creationId xmlns:a16="http://schemas.microsoft.com/office/drawing/2014/main" id="{21B70969-E879-0144-88AD-7C3890867213}"/>
              </a:ext>
            </a:extLst>
          </p:cNvPr>
          <p:cNvSpPr>
            <a:spLocks noGrp="1"/>
          </p:cNvSpPr>
          <p:nvPr>
            <p:ph type="sldNum" sz="quarter" idx="12"/>
          </p:nvPr>
        </p:nvSpPr>
        <p:spPr/>
        <p:txBody>
          <a:bodyPr/>
          <a:lstStyle/>
          <a:p>
            <a:fld id="{D852D4E8-E283-404D-80D7-3AF63315721A}" type="slidenum">
              <a:rPr lang="en-US" smtClean="0"/>
              <a:t>86</a:t>
            </a:fld>
            <a:endParaRPr lang="en-US" dirty="0"/>
          </a:p>
        </p:txBody>
      </p:sp>
      <p:grpSp>
        <p:nvGrpSpPr>
          <p:cNvPr id="4" name="Group 3">
            <a:extLst>
              <a:ext uri="{FF2B5EF4-FFF2-40B4-BE49-F238E27FC236}">
                <a16:creationId xmlns:a16="http://schemas.microsoft.com/office/drawing/2014/main" id="{0D3ED8D8-447F-BD48-A669-D647E313E4DE}"/>
              </a:ext>
            </a:extLst>
          </p:cNvPr>
          <p:cNvGrpSpPr/>
          <p:nvPr/>
        </p:nvGrpSpPr>
        <p:grpSpPr>
          <a:xfrm>
            <a:off x="988608" y="2359202"/>
            <a:ext cx="6478991" cy="631930"/>
            <a:chOff x="988609" y="2359202"/>
            <a:chExt cx="6030524" cy="631930"/>
          </a:xfrm>
        </p:grpSpPr>
        <p:pic>
          <p:nvPicPr>
            <p:cNvPr id="11" name="Picture 10">
              <a:extLst>
                <a:ext uri="{FF2B5EF4-FFF2-40B4-BE49-F238E27FC236}">
                  <a16:creationId xmlns:a16="http://schemas.microsoft.com/office/drawing/2014/main" id="{F8EA0A2D-D817-554F-8D5A-130BFE7202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8609" y="2391218"/>
              <a:ext cx="457200" cy="457200"/>
            </a:xfrm>
            <a:prstGeom prst="rect">
              <a:avLst/>
            </a:prstGeom>
          </p:spPr>
        </p:pic>
        <p:sp>
          <p:nvSpPr>
            <p:cNvPr id="13" name="Content Placeholder 1">
              <a:extLst>
                <a:ext uri="{FF2B5EF4-FFF2-40B4-BE49-F238E27FC236}">
                  <a16:creationId xmlns:a16="http://schemas.microsoft.com/office/drawing/2014/main" id="{30D47FCA-8463-5347-ADAA-B8C66E91A2B8}"/>
                </a:ext>
              </a:extLst>
            </p:cNvPr>
            <p:cNvSpPr txBox="1">
              <a:spLocks/>
            </p:cNvSpPr>
            <p:nvPr/>
          </p:nvSpPr>
          <p:spPr>
            <a:xfrm>
              <a:off x="1380493" y="2359202"/>
              <a:ext cx="5638640"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The desktop and Dock are useful tools to access </a:t>
              </a:r>
              <a:br>
                <a:rPr lang="en-US" dirty="0">
                  <a:solidFill>
                    <a:schemeClr val="tx1"/>
                  </a:solidFill>
                  <a:latin typeface="+mn-lt"/>
                </a:rPr>
              </a:br>
              <a:r>
                <a:rPr lang="en-US" dirty="0">
                  <a:solidFill>
                    <a:schemeClr val="tx1"/>
                  </a:solidFill>
                  <a:latin typeface="+mn-lt"/>
                </a:rPr>
                <a:t>common applications and documents.</a:t>
              </a:r>
            </a:p>
          </p:txBody>
        </p:sp>
      </p:grpSp>
      <p:sp>
        <p:nvSpPr>
          <p:cNvPr id="15" name="Content Placeholder 1">
            <a:extLst>
              <a:ext uri="{FF2B5EF4-FFF2-40B4-BE49-F238E27FC236}">
                <a16:creationId xmlns:a16="http://schemas.microsoft.com/office/drawing/2014/main" id="{E03B3C22-703C-3948-92A7-9FD6DAEFBD30}"/>
              </a:ext>
            </a:extLst>
          </p:cNvPr>
          <p:cNvSpPr txBox="1">
            <a:spLocks/>
          </p:cNvSpPr>
          <p:nvPr/>
        </p:nvSpPr>
        <p:spPr>
          <a:xfrm>
            <a:off x="1416351" y="3330470"/>
            <a:ext cx="7795724" cy="631930"/>
          </a:xfrm>
          <a:prstGeom prst="rect">
            <a:avLst/>
          </a:prstGeom>
        </p:spPr>
        <p:txBody>
          <a:bodyPr vert="horz">
            <a:normAutofit fontScale="925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n-US" sz="2300" dirty="0">
                <a:solidFill>
                  <a:schemeClr val="tx1"/>
                </a:solidFill>
                <a:latin typeface="+mn-lt"/>
              </a:rPr>
              <a:t>The launchpad allows you to see all applications on your computer. </a:t>
            </a:r>
          </a:p>
          <a:p>
            <a:pPr marL="699516" lvl="3" indent="0">
              <a:buFont typeface="Wingdings 2" panose="05020102010507070707" pitchFamily="18" charset="2"/>
              <a:buNone/>
            </a:pPr>
            <a:endParaRPr lang="en-US" sz="2100" dirty="0">
              <a:solidFill>
                <a:schemeClr val="tx1"/>
              </a:solidFill>
            </a:endParaRPr>
          </a:p>
        </p:txBody>
      </p:sp>
      <p:pic>
        <p:nvPicPr>
          <p:cNvPr id="16" name="Picture 15">
            <a:extLst>
              <a:ext uri="{FF2B5EF4-FFF2-40B4-BE49-F238E27FC236}">
                <a16:creationId xmlns:a16="http://schemas.microsoft.com/office/drawing/2014/main" id="{759CC353-F10A-F640-B185-005805939BB7}"/>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007747" y="3276600"/>
            <a:ext cx="457200" cy="457200"/>
          </a:xfrm>
          <a:prstGeom prst="rect">
            <a:avLst/>
          </a:prstGeom>
        </p:spPr>
      </p:pic>
      <p:sp>
        <p:nvSpPr>
          <p:cNvPr id="17" name="Content Placeholder 1">
            <a:extLst>
              <a:ext uri="{FF2B5EF4-FFF2-40B4-BE49-F238E27FC236}">
                <a16:creationId xmlns:a16="http://schemas.microsoft.com/office/drawing/2014/main" id="{3E91CC7A-3212-DA49-BE88-023BE360E664}"/>
              </a:ext>
            </a:extLst>
          </p:cNvPr>
          <p:cNvSpPr txBox="1">
            <a:spLocks/>
          </p:cNvSpPr>
          <p:nvPr/>
        </p:nvSpPr>
        <p:spPr>
          <a:xfrm>
            <a:off x="1519124" y="4038600"/>
            <a:ext cx="7795724" cy="6319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buNone/>
            </a:pPr>
            <a:r>
              <a:rPr lang="en-US" dirty="0">
                <a:solidFill>
                  <a:schemeClr val="tx1"/>
                </a:solidFill>
                <a:latin typeface="+mn-lt"/>
              </a:rPr>
              <a:t>Folders help you organize files. </a:t>
            </a:r>
          </a:p>
          <a:p>
            <a:pPr marL="699516" lvl="3" indent="0">
              <a:buFont typeface="Wingdings 2" panose="05020102010507070707" pitchFamily="18" charset="2"/>
              <a:buNone/>
            </a:pPr>
            <a:endParaRPr lang="en-US" sz="2100" dirty="0">
              <a:solidFill>
                <a:schemeClr val="tx1"/>
              </a:solidFill>
            </a:endParaRPr>
          </a:p>
        </p:txBody>
      </p:sp>
      <p:pic>
        <p:nvPicPr>
          <p:cNvPr id="18" name="Picture 17">
            <a:extLst>
              <a:ext uri="{FF2B5EF4-FFF2-40B4-BE49-F238E27FC236}">
                <a16:creationId xmlns:a16="http://schemas.microsoft.com/office/drawing/2014/main" id="{1768F23D-BA30-FB4A-9423-B587823BDC0E}"/>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3409" y="4038600"/>
            <a:ext cx="457200" cy="457200"/>
          </a:xfrm>
          <a:prstGeom prst="rect">
            <a:avLst/>
          </a:prstGeom>
        </p:spPr>
      </p:pic>
      <p:sp>
        <p:nvSpPr>
          <p:cNvPr id="19" name="Content Placeholder 1">
            <a:extLst>
              <a:ext uri="{FF2B5EF4-FFF2-40B4-BE49-F238E27FC236}">
                <a16:creationId xmlns:a16="http://schemas.microsoft.com/office/drawing/2014/main" id="{4B6B8B11-B863-8645-9901-EDB738C86C46}"/>
              </a:ext>
            </a:extLst>
          </p:cNvPr>
          <p:cNvSpPr txBox="1">
            <a:spLocks/>
          </p:cNvSpPr>
          <p:nvPr/>
        </p:nvSpPr>
        <p:spPr>
          <a:xfrm>
            <a:off x="1434923" y="4745753"/>
            <a:ext cx="7795724" cy="74064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dirty="0">
                <a:solidFill>
                  <a:schemeClr val="tx1"/>
                </a:solidFill>
                <a:latin typeface="+mn-lt"/>
              </a:rPr>
              <a:t>The search box and Siri allow you to quickly locate folders and documents.</a:t>
            </a:r>
          </a:p>
        </p:txBody>
      </p:sp>
      <p:pic>
        <p:nvPicPr>
          <p:cNvPr id="20" name="Picture 19">
            <a:extLst>
              <a:ext uri="{FF2B5EF4-FFF2-40B4-BE49-F238E27FC236}">
                <a16:creationId xmlns:a16="http://schemas.microsoft.com/office/drawing/2014/main" id="{B45026D5-66D4-9E4F-AF54-D962CBB1DB1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92611" y="4876800"/>
            <a:ext cx="457200" cy="457200"/>
          </a:xfrm>
          <a:prstGeom prst="rect">
            <a:avLst/>
          </a:prstGeom>
        </p:spPr>
      </p:pic>
      <p:pic>
        <p:nvPicPr>
          <p:cNvPr id="14" name="Picture 13">
            <a:extLst>
              <a:ext uri="{FF2B5EF4-FFF2-40B4-BE49-F238E27FC236}">
                <a16:creationId xmlns:a16="http://schemas.microsoft.com/office/drawing/2014/main" id="{1FD5606A-E56A-214D-88F1-FD5630F4D4C7}"/>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030524" y="457200"/>
            <a:ext cx="2685109" cy="2194560"/>
          </a:xfrm>
          <a:prstGeom prst="rect">
            <a:avLst/>
          </a:prstGeom>
        </p:spPr>
      </p:pic>
      <p:pic>
        <p:nvPicPr>
          <p:cNvPr id="22" name="Picture 21">
            <a:extLst>
              <a:ext uri="{FF2B5EF4-FFF2-40B4-BE49-F238E27FC236}">
                <a16:creationId xmlns:a16="http://schemas.microsoft.com/office/drawing/2014/main" id="{1C4DFCAE-2B53-C14A-AFE5-E73CBE0A50E1}"/>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987647" y="5638800"/>
            <a:ext cx="457200" cy="457200"/>
          </a:xfrm>
          <a:prstGeom prst="rect">
            <a:avLst/>
          </a:prstGeom>
        </p:spPr>
      </p:pic>
      <p:sp>
        <p:nvSpPr>
          <p:cNvPr id="23" name="Content Placeholder 1">
            <a:extLst>
              <a:ext uri="{FF2B5EF4-FFF2-40B4-BE49-F238E27FC236}">
                <a16:creationId xmlns:a16="http://schemas.microsoft.com/office/drawing/2014/main" id="{D3890233-AAA9-B842-964D-CE667E97823D}"/>
              </a:ext>
            </a:extLst>
          </p:cNvPr>
          <p:cNvSpPr txBox="1">
            <a:spLocks/>
          </p:cNvSpPr>
          <p:nvPr/>
        </p:nvSpPr>
        <p:spPr>
          <a:xfrm>
            <a:off x="1442768" y="5540270"/>
            <a:ext cx="7795724" cy="6319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lvl="0" indent="0">
              <a:buNone/>
            </a:pPr>
            <a:r>
              <a:rPr lang="en-US" dirty="0">
                <a:solidFill>
                  <a:schemeClr val="tx1"/>
                </a:solidFill>
                <a:latin typeface="+mn-lt"/>
              </a:rPr>
              <a:t>Documents can be restored from the Trash only if nobody has emptied it.</a:t>
            </a:r>
          </a:p>
        </p:txBody>
      </p:sp>
    </p:spTree>
    <p:extLst>
      <p:ext uri="{BB962C8B-B14F-4D97-AF65-F5344CB8AC3E}">
        <p14:creationId xmlns:p14="http://schemas.microsoft.com/office/powerpoint/2010/main" val="404389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r>
              <a:rPr lang="en-US" sz="4800" dirty="0"/>
              <a:t>Activity #5</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87</a:t>
            </a:fld>
            <a:endParaRPr lang="en-US" dirty="0"/>
          </a:p>
        </p:txBody>
      </p:sp>
      <p:sp>
        <p:nvSpPr>
          <p:cNvPr id="11" name="Title 1">
            <a:extLst>
              <a:ext uri="{FF2B5EF4-FFF2-40B4-BE49-F238E27FC236}">
                <a16:creationId xmlns:a16="http://schemas.microsoft.com/office/drawing/2014/main" id="{5061ED29-D369-E24B-9317-72E41EC433D8}"/>
              </a:ext>
            </a:extLst>
          </p:cNvPr>
          <p:cNvSpPr txBox="1">
            <a:spLocks/>
          </p:cNvSpPr>
          <p:nvPr/>
        </p:nvSpPr>
        <p:spPr>
          <a:xfrm>
            <a:off x="457200" y="3787141"/>
            <a:ext cx="8183880" cy="105156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sz="2100" dirty="0">
                <a:hlinkClick r:id="rId3"/>
              </a:rPr>
              <a:t>Open Using a Mac Practice Module</a:t>
            </a:r>
            <a:endParaRPr lang="en-US" sz="2100" dirty="0"/>
          </a:p>
        </p:txBody>
      </p:sp>
    </p:spTree>
    <p:extLst>
      <p:ext uri="{BB962C8B-B14F-4D97-AF65-F5344CB8AC3E}">
        <p14:creationId xmlns:p14="http://schemas.microsoft.com/office/powerpoint/2010/main" val="31595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88</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757018"/>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rPr>
              <a:t>If you want to open an application on the desktop, what do  you need to do?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EB52D79D-6AD1-EE49-9F8D-2EFA3A3283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7779" y="2283385"/>
            <a:ext cx="5710576" cy="3657600"/>
          </a:xfrm>
          <a:prstGeom prst="rect">
            <a:avLst/>
          </a:prstGeom>
        </p:spPr>
      </p:pic>
    </p:spTree>
    <p:extLst>
      <p:ext uri="{BB962C8B-B14F-4D97-AF65-F5344CB8AC3E}">
        <p14:creationId xmlns:p14="http://schemas.microsoft.com/office/powerpoint/2010/main" val="340770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89</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rPr>
              <a:t>If you want to minimize the window currently open on your screen, what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11" name="Picture 10">
            <a:extLst>
              <a:ext uri="{FF2B5EF4-FFF2-40B4-BE49-F238E27FC236}">
                <a16:creationId xmlns:a16="http://schemas.microsoft.com/office/drawing/2014/main" id="{BB3A8A38-59BD-3649-A3D0-C469AA77E92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660" y="1825852"/>
            <a:ext cx="7182678" cy="4931391"/>
          </a:xfrm>
          <a:prstGeom prst="rect">
            <a:avLst/>
          </a:prstGeom>
        </p:spPr>
      </p:pic>
    </p:spTree>
    <p:extLst>
      <p:ext uri="{BB962C8B-B14F-4D97-AF65-F5344CB8AC3E}">
        <p14:creationId xmlns:p14="http://schemas.microsoft.com/office/powerpoint/2010/main" val="330594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Working from the Desktop</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9</a:t>
            </a:fld>
            <a:endParaRPr lang="en-US" dirty="0"/>
          </a:p>
        </p:txBody>
      </p:sp>
      <p:pic>
        <p:nvPicPr>
          <p:cNvPr id="7" name="Picture 6" descr="Mac OS Desktop">
            <a:extLst>
              <a:ext uri="{FF2B5EF4-FFF2-40B4-BE49-F238E27FC236}">
                <a16:creationId xmlns:a16="http://schemas.microsoft.com/office/drawing/2014/main" id="{3C7328EB-490D-FC43-8A7D-65D98DDBBE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0766" y="1905000"/>
            <a:ext cx="6555971" cy="4097482"/>
          </a:xfrm>
          <a:prstGeom prst="rect">
            <a:avLst/>
          </a:prstGeom>
        </p:spPr>
      </p:pic>
    </p:spTree>
    <p:extLst>
      <p:ext uri="{BB962C8B-B14F-4D97-AF65-F5344CB8AC3E}">
        <p14:creationId xmlns:p14="http://schemas.microsoft.com/office/powerpoint/2010/main" val="353023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90</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rPr>
              <a:t>If you want to close the window, what icon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a:extLst>
              <a:ext uri="{FF2B5EF4-FFF2-40B4-BE49-F238E27FC236}">
                <a16:creationId xmlns:a16="http://schemas.microsoft.com/office/drawing/2014/main" id="{F8EB582A-A1AB-5D48-9DE5-FF6106F4C41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80660" y="1825852"/>
            <a:ext cx="7182678" cy="4931391"/>
          </a:xfrm>
          <a:prstGeom prst="rect">
            <a:avLst/>
          </a:prstGeom>
        </p:spPr>
      </p:pic>
    </p:spTree>
    <p:extLst>
      <p:ext uri="{BB962C8B-B14F-4D97-AF65-F5344CB8AC3E}">
        <p14:creationId xmlns:p14="http://schemas.microsoft.com/office/powerpoint/2010/main" val="2590382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91</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rPr>
              <a:t>If you want to save a document, what would you click? </a:t>
            </a:r>
          </a:p>
          <a:p>
            <a:pPr marL="82296" indent="0" algn="ctr">
              <a:buNone/>
            </a:pP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D083419B-96B9-DC42-94D0-E07C6A90E74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10393" y="2076228"/>
            <a:ext cx="7323214" cy="3988575"/>
          </a:xfrm>
          <a:prstGeom prst="rect">
            <a:avLst/>
          </a:prstGeom>
        </p:spPr>
      </p:pic>
    </p:spTree>
    <p:extLst>
      <p:ext uri="{BB962C8B-B14F-4D97-AF65-F5344CB8AC3E}">
        <p14:creationId xmlns:p14="http://schemas.microsoft.com/office/powerpoint/2010/main" val="119230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92</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806824"/>
            <a:ext cx="8048303" cy="880419"/>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dirty="0">
                <a:solidFill>
                  <a:schemeClr val="bg1"/>
                </a:solidFill>
              </a:rPr>
              <a:t>If you accidentally deleted a file, where can you find and retrieve it? </a:t>
            </a:r>
            <a:endParaRPr lang="en-US" dirty="0">
              <a:solidFill>
                <a:schemeClr val="bg1"/>
              </a:solidFill>
            </a:endParaRPr>
          </a:p>
          <a:p>
            <a:pPr marL="82296" indent="0" algn="ctr">
              <a:buNone/>
            </a:pPr>
            <a:r>
              <a:rPr lang="en-US" b="1" dirty="0">
                <a:solidFill>
                  <a:schemeClr val="bg1"/>
                </a:solidFill>
              </a:rPr>
              <a:t> </a:t>
            </a:r>
            <a:endParaRPr lang="en-US" dirty="0">
              <a:solidFill>
                <a:schemeClr val="bg1"/>
              </a:solidFill>
            </a:endParaRP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9" name="Picture 8">
            <a:extLst>
              <a:ext uri="{FF2B5EF4-FFF2-40B4-BE49-F238E27FC236}">
                <a16:creationId xmlns:a16="http://schemas.microsoft.com/office/drawing/2014/main" id="{2DD03CC0-2835-BC4D-84F6-E723A2C8C8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6558" y="1839683"/>
            <a:ext cx="7730884" cy="4831803"/>
          </a:xfrm>
          <a:prstGeom prst="rect">
            <a:avLst/>
          </a:prstGeom>
        </p:spPr>
      </p:pic>
    </p:spTree>
    <p:extLst>
      <p:ext uri="{BB962C8B-B14F-4D97-AF65-F5344CB8AC3E}">
        <p14:creationId xmlns:p14="http://schemas.microsoft.com/office/powerpoint/2010/main" val="38053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n-US" dirty="0">
                <a:solidFill>
                  <a:schemeClr val="tx1"/>
                </a:solidFill>
              </a:rPr>
              <a:t>Today you have learned:</a:t>
            </a:r>
            <a:br>
              <a:rPr lang="en-US" dirty="0">
                <a:solidFill>
                  <a:schemeClr val="tx1"/>
                </a:solidFill>
              </a:rPr>
            </a:br>
            <a:endParaRPr lang="en-US" dirty="0">
              <a:solidFill>
                <a:schemeClr val="tx1"/>
              </a:solidFill>
            </a:endParaRPr>
          </a:p>
          <a:p>
            <a:r>
              <a:rPr lang="en-US" dirty="0">
                <a:solidFill>
                  <a:schemeClr val="tx1"/>
                </a:solidFill>
              </a:rPr>
              <a:t>What an operating system is</a:t>
            </a:r>
          </a:p>
          <a:p>
            <a:r>
              <a:rPr lang="en-US" dirty="0">
                <a:solidFill>
                  <a:schemeClr val="tx1"/>
                </a:solidFill>
              </a:rPr>
              <a:t>The skills you need to use macOS 11, including:</a:t>
            </a:r>
          </a:p>
          <a:p>
            <a:pPr lvl="1"/>
            <a:r>
              <a:rPr lang="en-US" dirty="0">
                <a:solidFill>
                  <a:schemeClr val="tx1"/>
                </a:solidFill>
              </a:rPr>
              <a:t>Navigating the desktop</a:t>
            </a:r>
          </a:p>
          <a:p>
            <a:pPr lvl="1"/>
            <a:r>
              <a:rPr lang="en-US" dirty="0">
                <a:solidFill>
                  <a:schemeClr val="tx1"/>
                </a:solidFill>
              </a:rPr>
              <a:t>Finding and organizing files and folders</a:t>
            </a:r>
          </a:p>
          <a:p>
            <a:pPr lvl="1"/>
            <a:r>
              <a:rPr lang="en-US" dirty="0">
                <a:solidFill>
                  <a:schemeClr val="tx1"/>
                </a:solidFill>
              </a:rPr>
              <a:t>Managing the windows of an application</a:t>
            </a:r>
          </a:p>
          <a:p>
            <a:pPr lvl="1"/>
            <a:r>
              <a:rPr lang="en-US" dirty="0">
                <a:solidFill>
                  <a:schemeClr val="tx1"/>
                </a:solidFill>
              </a:rPr>
              <a:t>Saving and closing files</a:t>
            </a:r>
          </a:p>
          <a:p>
            <a:pPr lvl="1"/>
            <a:r>
              <a:rPr lang="en-US" dirty="0">
                <a:solidFill>
                  <a:schemeClr val="tx1"/>
                </a:solidFill>
              </a:rPr>
              <a:t>Deleting files</a:t>
            </a:r>
          </a:p>
          <a:p>
            <a:r>
              <a:rPr lang="en-US" dirty="0">
                <a:solidFill>
                  <a:schemeClr val="tx1"/>
                </a:solidFill>
              </a:rPr>
              <a:t>Tips for using macOS 11</a:t>
            </a:r>
          </a:p>
          <a:p>
            <a:pPr lvl="1"/>
            <a:endParaRPr lang="en-US" sz="2000" dirty="0">
              <a:solidFill>
                <a:schemeClr val="tx1"/>
              </a:solidFill>
            </a:endParaRPr>
          </a:p>
          <a:p>
            <a:pPr lvl="1"/>
            <a:endParaRPr lang="en-US" sz="2000" dirty="0">
              <a:solidFill>
                <a:schemeClr val="tx1"/>
              </a:solidFill>
            </a:endParaRP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93</a:t>
            </a:fld>
            <a:endParaRPr lang="en-US"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Autofit/>
          </a:bodyPr>
          <a:lstStyle/>
          <a:p>
            <a:pPr algn="ctr"/>
            <a:br>
              <a:rPr lang="en-US" sz="2800" dirty="0"/>
            </a:br>
            <a:r>
              <a:rPr lang="en-US" sz="2800" dirty="0"/>
              <a:t>Today’s training is provided by AT&amp;T </a:t>
            </a:r>
            <a:br>
              <a:rPr lang="en-US" sz="2800" dirty="0"/>
            </a:br>
            <a:r>
              <a:rPr lang="en-US" sz="2800" dirty="0"/>
              <a:t>and the Public Library Association. </a:t>
            </a:r>
            <a:br>
              <a:rPr lang="en-US" sz="2800" dirty="0"/>
            </a:br>
            <a:br>
              <a:rPr lang="en-US" sz="2800" dirty="0"/>
            </a:br>
            <a:r>
              <a:rPr lang="en-US" sz="2800" dirty="0"/>
              <a:t>Visit &lt;insert libraries URL here&gt; and </a:t>
            </a:r>
            <a:r>
              <a:rPr lang="en-US" sz="2800" dirty="0">
                <a:hlinkClick r:id="rId3"/>
              </a:rPr>
              <a:t>https://www.digitallearn.org</a:t>
            </a:r>
            <a:br>
              <a:rPr lang="en-US" sz="2800" dirty="0"/>
            </a:br>
            <a:r>
              <a:rPr lang="en-US" sz="2800" dirty="0"/>
              <a:t>for more courses and to build confidence using technology.</a:t>
            </a:r>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94</a:t>
            </a:fld>
            <a:endParaRPr lang="en-US" dirty="0"/>
          </a:p>
        </p:txBody>
      </p:sp>
      <p:sp>
        <p:nvSpPr>
          <p:cNvPr id="9" name="Rectangle 8">
            <a:extLst>
              <a:ext uri="{FF2B5EF4-FFF2-40B4-BE49-F238E27FC236}">
                <a16:creationId xmlns:a16="http://schemas.microsoft.com/office/drawing/2014/main" id="{1095A7D4-82D3-1234-9619-A07CFAD34551}"/>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pic>
        <p:nvPicPr>
          <p:cNvPr id="10" name="Picture 9" descr="https://www.digitallearn.org">
            <a:extLst>
              <a:ext uri="{FF2B5EF4-FFF2-40B4-BE49-F238E27FC236}">
                <a16:creationId xmlns:a16="http://schemas.microsoft.com/office/drawing/2014/main" id="{C8502F95-4709-3FAC-69BB-44498C09F9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n-US" sz="2000" b="1" dirty="0"/>
              <a:t>THANK YOU FOR COMING!</a:t>
            </a:r>
          </a:p>
          <a:p>
            <a:endParaRPr lang="en-US"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p:txBody>
          <a:bodyPr/>
          <a:lstStyle/>
          <a:p>
            <a:r>
              <a:rPr lang="en-US" dirty="0"/>
              <a:t>Questions?</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95</a:t>
            </a:fld>
            <a:endParaRPr lang="en-US" dirty="0"/>
          </a:p>
        </p:txBody>
      </p:sp>
      <p:sp>
        <p:nvSpPr>
          <p:cNvPr id="11" name="Rectangle 10">
            <a:extLst>
              <a:ext uri="{FF2B5EF4-FFF2-40B4-BE49-F238E27FC236}">
                <a16:creationId xmlns:a16="http://schemas.microsoft.com/office/drawing/2014/main" id="{EFCEB7A7-1255-C7CF-BA0B-1FE85C7BED20}"/>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Public Library Association.</a:t>
            </a:r>
          </a:p>
        </p:txBody>
      </p:sp>
      <p:pic>
        <p:nvPicPr>
          <p:cNvPr id="12" name="Picture 11" descr="https://www.digitallearn.org">
            <a:extLst>
              <a:ext uri="{FF2B5EF4-FFF2-40B4-BE49-F238E27FC236}">
                <a16:creationId xmlns:a16="http://schemas.microsoft.com/office/drawing/2014/main" id="{8B800C50-DE31-DDB0-D3E7-C8C010EB33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3  -  Compatibility Mode" id="{F2F110EE-308B-B640-A35E-D9D321BAB136}" vid="{0E3DBFCB-E701-4E49-B101-61AF67B10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80</TotalTime>
  <Words>9025</Words>
  <Application>Microsoft Macintosh PowerPoint</Application>
  <PresentationFormat>On-screen Show (4:3)</PresentationFormat>
  <Paragraphs>1162</Paragraphs>
  <Slides>95</Slides>
  <Notes>95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95</vt:i4>
      </vt:variant>
    </vt:vector>
  </HeadingPairs>
  <TitlesOfParts>
    <vt:vector size="103" baseType="lpstr">
      <vt:lpstr>Arial</vt:lpstr>
      <vt:lpstr>ATT Aleck Sans</vt:lpstr>
      <vt:lpstr>Calibri</vt:lpstr>
      <vt:lpstr>Georgia</vt:lpstr>
      <vt:lpstr>Segoe UI</vt:lpstr>
      <vt:lpstr>Segoe UI Semibold</vt:lpstr>
      <vt:lpstr>Wingdings 2</vt:lpstr>
      <vt:lpstr>New TechEd Theme - Basic PowerPoint</vt:lpstr>
      <vt:lpstr> Computer Basics (macOS 11)</vt:lpstr>
      <vt:lpstr>Today’s Agenda </vt:lpstr>
      <vt:lpstr>PowerPoint Presentation</vt:lpstr>
      <vt:lpstr>Definition</vt:lpstr>
      <vt:lpstr>Definition (continued)</vt:lpstr>
      <vt:lpstr>Definition (continued)</vt:lpstr>
      <vt:lpstr>Definition (continued)</vt:lpstr>
      <vt:lpstr>Definition (continued)</vt:lpstr>
      <vt:lpstr>Working from the Desktop</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Working from the Desktop (continued)</vt:lpstr>
      <vt:lpstr>Activity #1</vt:lpstr>
      <vt:lpstr>ACTIVITY #1: Working from the Desktop</vt:lpstr>
      <vt:lpstr>Files and Folders</vt:lpstr>
      <vt:lpstr>Files and Folders</vt:lpstr>
      <vt:lpstr>Files and Folders</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Activity #2</vt:lpstr>
      <vt:lpstr>ACTIVITY #2: Working with Files </vt:lpstr>
      <vt:lpstr>Saving and Closing Files</vt:lpstr>
      <vt:lpstr>Saving and Closing Files (continued)</vt:lpstr>
      <vt:lpstr>Files and Folders</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Files and Folders (continued)</vt:lpstr>
      <vt:lpstr>Activity #3</vt:lpstr>
      <vt:lpstr>Activity 3: Saving a File</vt:lpstr>
      <vt:lpstr>Deleting Files</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Deleting Files (continued)</vt:lpstr>
      <vt:lpstr>Activity #4</vt:lpstr>
      <vt:lpstr>Activity 4: Deleting Files</vt:lpstr>
      <vt:lpstr>Tips for Using a Mac</vt:lpstr>
      <vt:lpstr>Activity #5</vt:lpstr>
      <vt:lpstr>PowerPoint Presentation</vt:lpstr>
      <vt:lpstr>PowerPoint Presentation</vt:lpstr>
      <vt:lpstr>PowerPoint Presentation</vt:lpstr>
      <vt:lpstr>PowerPoint Presentation</vt:lpstr>
      <vt:lpstr>PowerPoint Presentation</vt:lpstr>
      <vt:lpstr>Congratulations! </vt:lpstr>
      <vt:lpstr> Today’s training is provided by AT&amp;T  and the Public Library Association.   Visit &lt;insert libraries URL here&gt; and https://www.digitallearn.org for more courses and to build confidence using technology.</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Computer Basics (macOS 11)</dc:title>
  <dc:creator>Michelle Frisque</dc:creator>
  <cp:lastModifiedBy>Michelle Frisque</cp:lastModifiedBy>
  <cp:revision>4</cp:revision>
  <cp:lastPrinted>2015-09-24T16:40:02Z</cp:lastPrinted>
  <dcterms:created xsi:type="dcterms:W3CDTF">2022-06-14T02:10:37Z</dcterms:created>
  <dcterms:modified xsi:type="dcterms:W3CDTF">2022-06-14T03:34:06Z</dcterms:modified>
</cp:coreProperties>
</file>