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41"/>
  </p:notesMasterIdLst>
  <p:sldIdLst>
    <p:sldId id="256" r:id="rId3"/>
    <p:sldId id="329" r:id="rId4"/>
    <p:sldId id="270" r:id="rId5"/>
    <p:sldId id="323" r:id="rId6"/>
    <p:sldId id="330" r:id="rId7"/>
    <p:sldId id="321" r:id="rId8"/>
    <p:sldId id="322" r:id="rId9"/>
    <p:sldId id="327" r:id="rId10"/>
    <p:sldId id="332" r:id="rId11"/>
    <p:sldId id="334" r:id="rId12"/>
    <p:sldId id="286" r:id="rId13"/>
    <p:sldId id="320" r:id="rId14"/>
    <p:sldId id="290" r:id="rId15"/>
    <p:sldId id="288" r:id="rId16"/>
    <p:sldId id="289" r:id="rId17"/>
    <p:sldId id="308" r:id="rId18"/>
    <p:sldId id="291" r:id="rId19"/>
    <p:sldId id="325" r:id="rId20"/>
    <p:sldId id="335" r:id="rId21"/>
    <p:sldId id="293" r:id="rId22"/>
    <p:sldId id="324" r:id="rId23"/>
    <p:sldId id="280" r:id="rId24"/>
    <p:sldId id="295" r:id="rId25"/>
    <p:sldId id="296" r:id="rId26"/>
    <p:sldId id="281" r:id="rId27"/>
    <p:sldId id="298" r:id="rId28"/>
    <p:sldId id="299" r:id="rId29"/>
    <p:sldId id="300" r:id="rId30"/>
    <p:sldId id="309" r:id="rId31"/>
    <p:sldId id="312" r:id="rId32"/>
    <p:sldId id="336" r:id="rId33"/>
    <p:sldId id="311" r:id="rId34"/>
    <p:sldId id="283" r:id="rId35"/>
    <p:sldId id="303" r:id="rId36"/>
    <p:sldId id="313" r:id="rId37"/>
    <p:sldId id="284" r:id="rId38"/>
    <p:sldId id="304" r:id="rId39"/>
    <p:sldId id="279" r:id="rId40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81" autoAdjust="0"/>
    <p:restoredTop sz="91058" autoAdjust="0"/>
  </p:normalViewPr>
  <p:slideViewPr>
    <p:cSldViewPr>
      <p:cViewPr varScale="1">
        <p:scale>
          <a:sx n="82" d="100"/>
          <a:sy n="82" d="100"/>
        </p:scale>
        <p:origin x="171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3B0B8-E3D2-4223-B3B8-830A334A671B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82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892"/>
            <a:ext cx="548640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655D9-A360-4198-B486-7020BC1AC0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88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428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890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315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4745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8139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952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533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577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938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195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618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4477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944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950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1330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9559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7403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327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6381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485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2202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8714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2069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377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5936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9088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6993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995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9408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10865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60D0AFC-7D11-415C-8379-422D0C784613}" type="slidenum">
              <a:rPr lang="en-US" altLang="en-US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38</a:t>
            </a:fld>
            <a:endParaRPr lang="en-US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309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6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4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4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0" name="Rectangle 9"/>
          <p:cNvSpPr/>
          <p:nvPr/>
        </p:nvSpPr>
        <p:spPr>
          <a:xfrm>
            <a:off x="4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760">
                <a:solidFill>
                  <a:schemeClr val="bg1"/>
                </a:solidFill>
              </a:defRPr>
            </a:lvl1pPr>
          </a:lstStyle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7004" indent="0" algn="l">
              <a:buNone/>
              <a:defRPr sz="1013">
                <a:solidFill>
                  <a:schemeClr val="tx2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5"/>
            <a:ext cx="8458200" cy="1470025"/>
          </a:xfrm>
        </p:spPr>
        <p:txBody>
          <a:bodyPr anchor="b"/>
          <a:lstStyle>
            <a:lvl1pPr>
              <a:defRPr sz="1856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9058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57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9289" indent="0">
              <a:buNone/>
              <a:defRPr sz="886" b="0">
                <a:solidFill>
                  <a:schemeClr val="tx2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8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814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9872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180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8" y="2708519"/>
            <a:ext cx="4041775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9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688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950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688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3096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71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3"/>
            </a:lvl3pPr>
            <a:lvl4pPr>
              <a:defRPr sz="844"/>
            </a:lvl4pPr>
            <a:lvl5pPr>
              <a:defRPr sz="844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4"/>
            <a:ext cx="3383280" cy="4580573"/>
          </a:xfrm>
        </p:spPr>
        <p:txBody>
          <a:bodyPr/>
          <a:lstStyle>
            <a:lvl1pPr marL="3858" indent="0">
              <a:buNone/>
              <a:defRPr sz="591"/>
            </a:lvl1pPr>
            <a:lvl2pPr>
              <a:buNone/>
              <a:defRPr sz="506"/>
            </a:lvl2pPr>
            <a:lvl3pPr>
              <a:buNone/>
              <a:defRPr sz="422"/>
            </a:lvl3pPr>
            <a:lvl4pPr>
              <a:buNone/>
              <a:defRPr sz="380"/>
            </a:lvl4pPr>
            <a:lvl5pPr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76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5990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35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6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48"/>
            </a:lvl1pPr>
            <a:lvl2pPr>
              <a:buFontTx/>
              <a:buNone/>
              <a:defRPr sz="506"/>
            </a:lvl2pPr>
            <a:lvl3pPr>
              <a:buFontTx/>
              <a:buNone/>
              <a:defRPr sz="422"/>
            </a:lvl3pPr>
            <a:lvl4pPr>
              <a:buFontTx/>
              <a:buNone/>
              <a:defRPr sz="380"/>
            </a:lvl4pPr>
            <a:lvl5pPr>
              <a:buFontTx/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844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7313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5880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3085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23DCBCD1-5EA9-4C07-9124-EBC9A27B2EB7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B953AA9-1FB5-4785-B1CD-C2CEDB0A235E}" type="slidenum">
              <a:rPr lang="en-US" altLang="en-US" smtClean="0">
                <a:solidFill>
                  <a:prstClr val="white"/>
                </a:solidFill>
              </a:rPr>
              <a:pPr/>
              <a:t>‹#›</a:t>
            </a:fld>
            <a:endParaRPr lang="en-US" alt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1000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BA039F-FB08-4A1F-9E43-F5EB10C85665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37AE2-966E-4409-B2B7-73752EDEF66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22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0DFF47-8EDA-4B7F-9440-5994F0EBF58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D8A94-6870-46CD-9212-ADE004C545A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35969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E9B4EE-4F53-4DA3-88DB-4B9F7883D08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6E29-70EB-4961-9B43-524DDC2D0CD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158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9BB9C99-368E-4A51-A4E7-B9D18B51E875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99ACBD-A48D-4288-B26D-3FFA6A0E09B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509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417C76C5-C1C2-4F87-8B64-5CF9E71F6B61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AA799E5-9BEE-41A5-BA8C-73371A0ACACB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2072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128B47-2CCE-4542-9458-058E40134F5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60ADF-A0FD-4494-B576-A4606128B46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373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E57853-09DA-4262-A40F-A82F4DB8BB6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92113-D360-4C7B-A797-9C261A724D8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908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8AA65A-C248-4CBB-B45C-E21AB2CFBC4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5ACC2-7241-4E80-B7FB-4B959F02F5D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92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9FF2A6-8C86-437E-9A86-0C301053638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F6D23-D71A-4211-97B3-80711D83F120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448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19458B-59FA-4BCB-9224-4B56F5F40D2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11/6/2017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8125-BF77-46B3-A008-0CDE48D9CD4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455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6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0" name="Rectangle 29"/>
          <p:cNvSpPr/>
          <p:nvPr/>
        </p:nvSpPr>
        <p:spPr>
          <a:xfrm>
            <a:off x="4" y="308284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6" y="360254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4" y="440120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fld id="{2DC2274F-7835-40D1-AFAA-6E0AE0C7F22A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60">
                <a:solidFill>
                  <a:srgbClr val="FFFFFF"/>
                </a:solidFill>
              </a:defRPr>
            </a:lvl1pPr>
          </a:lstStyle>
          <a:p>
            <a:fld id="{BAE47FB3-DDD1-44C6-9ED9-05A51BC1A8E0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56082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688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54305" indent="-108014" algn="l" rtl="0" eaLnBrk="1" latinLnBrk="0" hangingPunct="1">
        <a:spcBef>
          <a:spcPts val="127"/>
        </a:spcBef>
        <a:buClr>
          <a:schemeClr val="accent3"/>
        </a:buClr>
        <a:buFont typeface="Georgia"/>
        <a:buChar char="•"/>
        <a:defRPr kumimoji="0" sz="1181" kern="1200">
          <a:solidFill>
            <a:schemeClr val="tx2"/>
          </a:solidFill>
          <a:latin typeface="+mn-lt"/>
          <a:ea typeface="+mn-ea"/>
          <a:cs typeface="+mn-cs"/>
        </a:defRPr>
      </a:lvl1pPr>
      <a:lvl2pPr marL="277749" indent="-104156" algn="l" rtl="0" eaLnBrk="1" latinLnBrk="0" hangingPunct="1">
        <a:spcBef>
          <a:spcPts val="127"/>
        </a:spcBef>
        <a:buClr>
          <a:schemeClr val="accent2"/>
        </a:buClr>
        <a:buFont typeface="Georgia"/>
        <a:buChar char="▫"/>
        <a:defRPr kumimoji="0" sz="1097" kern="1200">
          <a:solidFill>
            <a:schemeClr val="tx2"/>
          </a:solidFill>
          <a:latin typeface="+mn-lt"/>
          <a:ea typeface="+mn-ea"/>
          <a:cs typeface="+mn-cs"/>
        </a:defRPr>
      </a:lvl2pPr>
      <a:lvl3pPr marL="389621" indent="-9258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3pPr>
      <a:lvl4pPr marL="497634" indent="-84868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929" kern="1200">
          <a:solidFill>
            <a:schemeClr val="tx2"/>
          </a:solidFill>
          <a:latin typeface="+mn-lt"/>
          <a:ea typeface="+mn-ea"/>
          <a:cs typeface="+mn-cs"/>
        </a:defRPr>
      </a:lvl4pPr>
      <a:lvl5pPr marL="58635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5pPr>
      <a:lvl6pPr marL="678942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6pPr>
      <a:lvl7pPr marL="771525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75" kern="1200">
          <a:solidFill>
            <a:schemeClr val="tx2"/>
          </a:solidFill>
          <a:latin typeface="+mn-lt"/>
          <a:ea typeface="+mn-ea"/>
          <a:cs typeface="+mn-cs"/>
        </a:defRPr>
      </a:lvl7pPr>
      <a:lvl8pPr marL="856393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8pPr>
      <a:lvl9pPr marL="94511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591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16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42D32F-7077-4315-8BAA-B43EFC521191}" type="datetimeFigureOut">
              <a:rPr lang="en-US" smtClean="0">
                <a:solidFill>
                  <a:srgbClr val="1BB2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11/6/2017</a:t>
            </a:fld>
            <a:endParaRPr lang="en-US">
              <a:solidFill>
                <a:srgbClr val="1BB2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1BB2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B970DD-1DCB-4988-8714-40102C9BCDEF}" type="slidenum"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9434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outervision.com/power-supply-calculator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760"/>
            <a:ext cx="5410200" cy="1828800"/>
          </a:xfrm>
        </p:spPr>
        <p:txBody>
          <a:bodyPr>
            <a:normAutofit/>
          </a:bodyPr>
          <a:lstStyle/>
          <a:p>
            <a:pPr algn="r"/>
            <a:r>
              <a:rPr lang="en-US" sz="2400" dirty="0"/>
              <a:t>Name</a:t>
            </a:r>
          </a:p>
          <a:p>
            <a:pPr algn="r"/>
            <a:r>
              <a:rPr lang="en-US" sz="2400" dirty="0"/>
              <a:t>Title</a:t>
            </a:r>
          </a:p>
          <a:p>
            <a:pPr algn="r"/>
            <a:r>
              <a:rPr 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295400"/>
            <a:ext cx="8686800" cy="2586360"/>
          </a:xfrm>
        </p:spPr>
        <p:txBody>
          <a:bodyPr>
            <a:normAutofit/>
          </a:bodyPr>
          <a:lstStyle/>
          <a:p>
            <a:r>
              <a:rPr lang="en-US" sz="4800" dirty="0"/>
              <a:t>Build Your Own Desktop PC – </a:t>
            </a:r>
            <a:br>
              <a:rPr lang="en-US" sz="4800"/>
            </a:br>
            <a:r>
              <a:rPr lang="en-US" sz="4800"/>
              <a:t>Part 1</a:t>
            </a:r>
            <a:endParaRPr lang="en-US" sz="4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743B43-6FDB-460A-B46B-5F2E46C2F6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645B00D-A66B-4F5E-BF0F-B000B7EC5F99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9348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458201" cy="5257800"/>
          </a:xfrm>
        </p:spPr>
        <p:txBody>
          <a:bodyPr/>
          <a:lstStyle/>
          <a:p>
            <a:pPr marL="27432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What do you want from your PC?</a:t>
            </a:r>
          </a:p>
          <a:p>
            <a:pPr marL="27432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Computer parts</a:t>
            </a:r>
          </a:p>
          <a:p>
            <a:pPr marL="27432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Operating system</a:t>
            </a:r>
          </a:p>
          <a:p>
            <a:pPr marL="27432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Peripherals</a:t>
            </a:r>
          </a:p>
          <a:p>
            <a:pPr marL="27432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Purchasing</a:t>
            </a:r>
          </a:p>
          <a:p>
            <a:pPr marL="27432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Trusted Brands</a:t>
            </a:r>
          </a:p>
          <a:p>
            <a:pPr marL="27432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Buying Used</a:t>
            </a: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  <a:p>
            <a:pPr marL="708660" indent="-342900">
              <a:buClr>
                <a:schemeClr val="bg2">
                  <a:lumMod val="25000"/>
                </a:schemeClr>
              </a:buClr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03152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2209800"/>
            <a:ext cx="65280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What Do You Want From Your PC?</a:t>
            </a:r>
          </a:p>
        </p:txBody>
      </p:sp>
    </p:spTree>
    <p:extLst>
      <p:ext uri="{BB962C8B-B14F-4D97-AF65-F5344CB8AC3E}">
        <p14:creationId xmlns:p14="http://schemas.microsoft.com/office/powerpoint/2010/main" val="427457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Price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Size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Intended use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Speed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Performance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Noise levels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3600" dirty="0"/>
              <a:t>Things to Consider</a:t>
            </a:r>
          </a:p>
        </p:txBody>
      </p:sp>
    </p:spTree>
    <p:extLst>
      <p:ext uri="{BB962C8B-B14F-4D97-AF65-F5344CB8AC3E}">
        <p14:creationId xmlns:p14="http://schemas.microsoft.com/office/powerpoint/2010/main" val="293176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u="sng" dirty="0">
                <a:solidFill>
                  <a:schemeClr val="tx1"/>
                </a:solidFill>
              </a:rPr>
              <a:t>Light users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Internet browsing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Video watching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Light photo editing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u="sng" dirty="0">
                <a:solidFill>
                  <a:schemeClr val="tx1"/>
                </a:solidFill>
              </a:rPr>
              <a:t>Moderate Users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Play older/less graphically intensive video games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Light photo/video editing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Views 4K videos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Runs high resolution and/or multiple displays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u="sng" dirty="0">
                <a:solidFill>
                  <a:schemeClr val="tx1"/>
                </a:solidFill>
              </a:rPr>
              <a:t>Power User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Play latest video games at max settings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Heavy video/photo editing and/or </a:t>
            </a:r>
            <a:r>
              <a:rPr lang="en-US" sz="2632" dirty="0" err="1">
                <a:solidFill>
                  <a:schemeClr val="tx1"/>
                </a:solidFill>
              </a:rPr>
              <a:t>autoCAD</a:t>
            </a:r>
            <a:endParaRPr lang="en-US" sz="2632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3600" dirty="0"/>
              <a:t>Typical User Profiles</a:t>
            </a:r>
          </a:p>
        </p:txBody>
      </p:sp>
    </p:spTree>
    <p:extLst>
      <p:ext uri="{BB962C8B-B14F-4D97-AF65-F5344CB8AC3E}">
        <p14:creationId xmlns:p14="http://schemas.microsoft.com/office/powerpoint/2010/main" val="74325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Computer Parts</a:t>
            </a:r>
          </a:p>
        </p:txBody>
      </p:sp>
    </p:spTree>
    <p:extLst>
      <p:ext uri="{BB962C8B-B14F-4D97-AF65-F5344CB8AC3E}">
        <p14:creationId xmlns:p14="http://schemas.microsoft.com/office/powerpoint/2010/main" val="401224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959" y="2315476"/>
            <a:ext cx="3352800" cy="4120818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Sizes: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Mini-ITX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Micro-ATX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ATX Mid Tower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ATX Full tower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ATX Super Tower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Price Range: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$20-350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Computer Case</a:t>
            </a:r>
            <a:endParaRPr lang="en-US" sz="3200" dirty="0"/>
          </a:p>
        </p:txBody>
      </p:sp>
      <p:pic>
        <p:nvPicPr>
          <p:cNvPr id="1026" name="Picture 2" descr="http://www.buildcomputers.net/images/computer-case-siz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759" y="2435793"/>
            <a:ext cx="5334000" cy="4000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1512841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27"/>
              </a:spcBef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</a:rPr>
              <a:t>The case houses all the parts to create the PC Tower</a:t>
            </a:r>
          </a:p>
        </p:txBody>
      </p:sp>
    </p:spTree>
    <p:extLst>
      <p:ext uri="{BB962C8B-B14F-4D97-AF65-F5344CB8AC3E}">
        <p14:creationId xmlns:p14="http://schemas.microsoft.com/office/powerpoint/2010/main" val="109649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Mineral_Oil_Submerged_Computer_1.jpg (1000×750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895600"/>
            <a:ext cx="3811949" cy="2858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37" y="1600200"/>
            <a:ext cx="8826511" cy="12192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Save money by using an old computer case or get creative and build your own!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Computer Case</a:t>
            </a:r>
            <a:endParaRPr lang="en-US" sz="3200" dirty="0"/>
          </a:p>
        </p:txBody>
      </p:sp>
      <p:pic>
        <p:nvPicPr>
          <p:cNvPr id="2052" name="Picture 4" descr="82233577.jpg (400×299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657600"/>
            <a:ext cx="3810000" cy="2847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2054" name="Picture 6" descr="https://41.media.tumblr.com/tumblr_m7392bQRO41rzi2i7o1_4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670928"/>
            <a:ext cx="2626694" cy="2553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79317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2971800"/>
            <a:ext cx="4439520" cy="33207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37" y="1600200"/>
            <a:ext cx="8826511" cy="914399"/>
          </a:xfrm>
        </p:spPr>
        <p:txBody>
          <a:bodyPr>
            <a:normAutofit lnSpcReduction="10000"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After my laptop case was destroyed I used the parts to create a Lego Desktop!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Computer Case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276"/>
          <a:stretch/>
        </p:blipFill>
        <p:spPr>
          <a:xfrm>
            <a:off x="551213" y="2574780"/>
            <a:ext cx="3128941" cy="3962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0722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12954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400" dirty="0">
                <a:solidFill>
                  <a:schemeClr val="tx1"/>
                </a:solidFill>
              </a:rPr>
              <a:t>The main chip on your computer that runs programs and apps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CPU = Central Processing Unit / APU = Accelerated Processing Unit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APU = A CPU with graphics included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CPUs &amp; APUs</a:t>
            </a:r>
            <a:endParaRPr lang="en-US" sz="3200" dirty="0"/>
          </a:p>
        </p:txBody>
      </p:sp>
      <p:pic>
        <p:nvPicPr>
          <p:cNvPr id="3074" name="Picture 2" descr="http://images.anandtech.com/doci/6985/DT_Haswell_i7_FB_678x4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737939"/>
            <a:ext cx="2590800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media.bestofmicro.com/J/D/446521/gallery/CPU-00_w_6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1" y="4803561"/>
            <a:ext cx="2819400" cy="168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857105"/>
              </p:ext>
            </p:extLst>
          </p:nvPr>
        </p:nvGraphicFramePr>
        <p:xfrm>
          <a:off x="440310" y="2924666"/>
          <a:ext cx="8187180" cy="1618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6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6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9484"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Light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Moderate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Power</a:t>
                      </a:r>
                      <a:r>
                        <a:rPr lang="en-US" baseline="0" dirty="0"/>
                        <a:t> User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9484"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/>
                        <a:t>Passmark</a:t>
                      </a:r>
                      <a:r>
                        <a:rPr lang="en-US" sz="1800" baseline="0" dirty="0"/>
                        <a:t> Score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APU: 3000+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APU/CPU: 5000+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APU/CPU: 8000+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484"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Price</a:t>
                      </a:r>
                      <a:r>
                        <a:rPr lang="en-US" sz="1800" baseline="0" dirty="0"/>
                        <a:t> Range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$55-$100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$110-$180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$200-$1000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973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The mainboard that connects all your components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Does your motherboard support your CPU?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Match brands: Intel or AMD supported motherboard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Match motherboard with CPU socket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Choose a Motherboard that will fit in your case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548" dirty="0">
                <a:solidFill>
                  <a:schemeClr val="tx1"/>
                </a:solidFill>
              </a:rPr>
              <a:t>Light user: $35-$60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548" dirty="0">
                <a:solidFill>
                  <a:schemeClr val="tx1"/>
                </a:solidFill>
              </a:rPr>
              <a:t>Moderate user: $80-$120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548" dirty="0">
                <a:solidFill>
                  <a:schemeClr val="tx1"/>
                </a:solidFill>
              </a:rPr>
              <a:t>Power user: $120-$350</a:t>
            </a:r>
          </a:p>
          <a:p>
            <a:pPr marL="692516" lvl="2" indent="-457200"/>
            <a:endParaRPr lang="en-US" sz="2632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Motherboard</a:t>
            </a:r>
            <a:endParaRPr lang="en-US" sz="3200" dirty="0"/>
          </a:p>
        </p:txBody>
      </p:sp>
      <p:pic>
        <p:nvPicPr>
          <p:cNvPr id="4098" name="Picture 2" descr="https://s2.graphiq.com/sites/default/files/5030/media/images/_428673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381500"/>
            <a:ext cx="3713687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31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Purchase a board based off features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Higher Price = more features (not equal to quality or performance)</a:t>
            </a: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Features to consider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632" dirty="0">
                <a:solidFill>
                  <a:schemeClr val="tx1"/>
                </a:solidFill>
              </a:rPr>
              <a:t>Ram support (speed, # of slots, and Max ram)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632" dirty="0">
                <a:solidFill>
                  <a:schemeClr val="tx1"/>
                </a:solidFill>
              </a:rPr>
              <a:t># of Sata slots</a:t>
            </a:r>
          </a:p>
          <a:p>
            <a:pPr marL="692516" lvl="2" indent="-457200"/>
            <a:r>
              <a:rPr lang="en-US" sz="2464" dirty="0">
                <a:solidFill>
                  <a:schemeClr val="tx1"/>
                </a:solidFill>
              </a:rPr>
              <a:t>Sata connects hard drives and DVD/Blu-ray drives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632" dirty="0">
                <a:solidFill>
                  <a:schemeClr val="tx1"/>
                </a:solidFill>
              </a:rPr>
              <a:t>Onboard video support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632" dirty="0">
                <a:solidFill>
                  <a:schemeClr val="tx1"/>
                </a:solidFill>
              </a:rPr>
              <a:t># of ports (usb, audio, HDMI, etc.)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632" dirty="0">
                <a:solidFill>
                  <a:schemeClr val="tx1"/>
                </a:solidFill>
              </a:rPr>
              <a:t># of PCI/PCI express slots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632" dirty="0">
                <a:solidFill>
                  <a:schemeClr val="tx1"/>
                </a:solidFill>
              </a:rPr>
              <a:t># of fan connectors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632" dirty="0">
                <a:solidFill>
                  <a:schemeClr val="tx1"/>
                </a:solidFill>
              </a:rPr>
              <a:t>Wireless internet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Motherboard Features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1955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955" y="2628400"/>
            <a:ext cx="5473046" cy="18674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GPU=Graphics Processing Unit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Workstation GPU is for video editing, 3d rendering, and scientific data crunching.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GPU</a:t>
            </a:r>
            <a:endParaRPr lang="en-US" sz="3200" dirty="0"/>
          </a:p>
        </p:txBody>
      </p:sp>
      <p:pic>
        <p:nvPicPr>
          <p:cNvPr id="5122" name="Picture 2" descr="card-329267_960_720.jpg (960×720)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1" y="2038348"/>
            <a:ext cx="2971800" cy="222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1442610"/>
            <a:ext cx="853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27"/>
              </a:spcBef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</a:rPr>
              <a:t>The graphics card is what creates and allows images to be displayed on the screen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463162"/>
              </p:ext>
            </p:extLst>
          </p:nvPr>
        </p:nvGraphicFramePr>
        <p:xfrm>
          <a:off x="402210" y="4572000"/>
          <a:ext cx="8187180" cy="1719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6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6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9484"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Light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Moderate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Power</a:t>
                      </a:r>
                      <a:r>
                        <a:rPr lang="en-US" baseline="0" dirty="0"/>
                        <a:t> User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9484">
                <a:tc>
                  <a:txBody>
                    <a:bodyPr/>
                    <a:lstStyle/>
                    <a:p>
                      <a:pPr algn="l"/>
                      <a:r>
                        <a:rPr lang="en-US" sz="1800" dirty="0" err="1"/>
                        <a:t>Passmark</a:t>
                      </a:r>
                      <a:r>
                        <a:rPr lang="en-US" sz="1800" baseline="0" dirty="0"/>
                        <a:t> Score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No</a:t>
                      </a:r>
                      <a:r>
                        <a:rPr lang="en-US" sz="1800" baseline="0" dirty="0"/>
                        <a:t> GPU (APU will handle graphics)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GPU: 4000+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GPU: 7000+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484"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Price</a:t>
                      </a:r>
                      <a:r>
                        <a:rPr lang="en-US" sz="1800" baseline="0" dirty="0"/>
                        <a:t> Range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$120-$200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$250-$1000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082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667000"/>
            <a:ext cx="8382000" cy="3902484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RAM = Random Access Memory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Size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716" dirty="0">
                <a:solidFill>
                  <a:schemeClr val="tx1"/>
                </a:solidFill>
              </a:rPr>
              <a:t>Minimum: 4 GB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716" dirty="0">
                <a:solidFill>
                  <a:schemeClr val="tx1"/>
                </a:solidFill>
              </a:rPr>
              <a:t>Recommended: 8 GB+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Price Range: $5-$10 per GB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Must be compatible with your motherboard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DDR3 vs DDR4</a:t>
            </a:r>
          </a:p>
          <a:p>
            <a:pPr marL="692516" lvl="2" indent="-457200"/>
            <a:r>
              <a:rPr lang="en-US" sz="2232" dirty="0">
                <a:solidFill>
                  <a:schemeClr val="tx1"/>
                </a:solidFill>
              </a:rPr>
              <a:t>DDR 4 is the new standard, making it faster &amp; expensive</a:t>
            </a:r>
          </a:p>
          <a:p>
            <a:pPr marL="692516" lvl="2" indent="-457200"/>
            <a:r>
              <a:rPr lang="en-US" sz="2232" dirty="0">
                <a:solidFill>
                  <a:schemeClr val="tx1"/>
                </a:solidFill>
              </a:rPr>
              <a:t>DDR 4 will only help APU performance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RAM</a:t>
            </a:r>
          </a:p>
        </p:txBody>
      </p:sp>
      <p:pic>
        <p:nvPicPr>
          <p:cNvPr id="8196" name="Picture 4" descr="29855.JPG (300×300)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05999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1510432"/>
            <a:ext cx="8229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27"/>
              </a:spcBef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</a:rPr>
              <a:t>The memory stick used to run all of your programs and apps (It does not save files)</a:t>
            </a:r>
          </a:p>
        </p:txBody>
      </p:sp>
    </p:spTree>
    <p:extLst>
      <p:ext uri="{BB962C8B-B14F-4D97-AF65-F5344CB8AC3E}">
        <p14:creationId xmlns:p14="http://schemas.microsoft.com/office/powerpoint/2010/main" val="173456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590800"/>
            <a:ext cx="8229600" cy="1808439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Types of Hard drives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SSD drives (fastest)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Hybrid drives (fast with high storage)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Mechanical hard drive (slowest highest storage)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Hard Drive(s)</a:t>
            </a:r>
          </a:p>
        </p:txBody>
      </p:sp>
      <p:pic>
        <p:nvPicPr>
          <p:cNvPr id="9218" name="Picture 2" descr="Hard_disk_Western_Digital_WD740_1_(dark1).jpg (1600×1206)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1367">
            <a:off x="5963425" y="1805315"/>
            <a:ext cx="2743200" cy="206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1524000"/>
            <a:ext cx="876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27"/>
              </a:spcBef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</a:rPr>
              <a:t>Saves your files, programs, and apps to the computer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733703"/>
              </p:ext>
            </p:extLst>
          </p:nvPr>
        </p:nvGraphicFramePr>
        <p:xfrm>
          <a:off x="762000" y="4759002"/>
          <a:ext cx="716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7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7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SSD HD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Mechanical HD </a:t>
                      </a:r>
                      <a:r>
                        <a:rPr lang="en-US" baseline="0" dirty="0"/>
                        <a:t>User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Capacity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120GB-240</a:t>
                      </a:r>
                      <a:r>
                        <a:rPr lang="en-US" baseline="0" dirty="0"/>
                        <a:t> GB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500GB-2TB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Price 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$45-$120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$40-$150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166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229600" cy="47244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Get a Blu-Ray or DVD drive based on use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716" dirty="0">
                <a:solidFill>
                  <a:schemeClr val="tx1"/>
                </a:solidFill>
              </a:rPr>
              <a:t>DVD: $20</a:t>
            </a:r>
          </a:p>
          <a:p>
            <a:pPr marL="694944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716" dirty="0">
                <a:solidFill>
                  <a:schemeClr val="tx1"/>
                </a:solidFill>
              </a:rPr>
              <a:t>Blu-ray: $50-200</a:t>
            </a:r>
          </a:p>
          <a:p>
            <a:pPr marL="457200" lvl="0" indent="-45720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</a:rPr>
              <a:t>If you do not use discs (for software or videos) forgo an optical drive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Optical Drives</a:t>
            </a:r>
            <a:endParaRPr lang="en-US" sz="3200" dirty="0"/>
          </a:p>
        </p:txBody>
      </p:sp>
      <p:pic>
        <p:nvPicPr>
          <p:cNvPr id="10242" name="Picture 2" descr="DVD_Drives_1.jpg (599×480)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37" b="2830"/>
          <a:stretch/>
        </p:blipFill>
        <p:spPr bwMode="auto">
          <a:xfrm rot="1365746">
            <a:off x="4417608" y="3533054"/>
            <a:ext cx="3928099" cy="314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04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5257800"/>
          </a:xfrm>
        </p:spPr>
        <p:txBody>
          <a:bodyPr>
            <a:normAutofit/>
          </a:bodyPr>
          <a:lstStyle/>
          <a:p>
            <a:pPr marL="0" lvl="2" indent="0">
              <a:buNone/>
            </a:pPr>
            <a:r>
              <a:rPr lang="en-US" sz="2632" dirty="0">
                <a:solidFill>
                  <a:schemeClr val="tx1"/>
                </a:solidFill>
              </a:rPr>
              <a:t>Fans keep the parts cool to prevent overheating/damage</a:t>
            </a:r>
          </a:p>
          <a:p>
            <a:pPr marL="457200" lvl="2" indent="-457200">
              <a:buFont typeface="Georgia"/>
              <a:buChar char="•"/>
            </a:pPr>
            <a:r>
              <a:rPr lang="en-US" sz="2632" dirty="0">
                <a:solidFill>
                  <a:schemeClr val="tx1"/>
                </a:solidFill>
              </a:rPr>
              <a:t>Cases often come with one fan installed, which is enough for a light user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Two or more for moderate and power users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For quiet fans look for 17dB or less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Make sure your case supports the size of your fan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120mm, and 92mm are the most common sizes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Price Range: $6-$40 per fan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Cooling Fans</a:t>
            </a:r>
            <a:endParaRPr lang="en-US" sz="3200" dirty="0"/>
          </a:p>
        </p:txBody>
      </p:sp>
      <p:pic>
        <p:nvPicPr>
          <p:cNvPr id="11266" name="Picture 2" descr="640px-80mm_fan.jpg (640×360)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89" y="4448299"/>
            <a:ext cx="4283911" cy="2409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4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Cooling Fans</a:t>
            </a:r>
          </a:p>
        </p:txBody>
      </p:sp>
      <p:pic>
        <p:nvPicPr>
          <p:cNvPr id="1026" name="Picture 2" descr="http://www.extremetech.com/wp-content/uploads/2012/05/Air-flow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52600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11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839200" cy="2319646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PSU powers all of your components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PSU = Power Supply Unit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Use a PSU calculator to determine exact wattage needs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  <a:hlinkClick r:id="rId3"/>
              </a:rPr>
              <a:t>http://outervision.com/power-supply-calculator</a:t>
            </a:r>
            <a:endParaRPr lang="en-US" sz="2632" dirty="0">
              <a:solidFill>
                <a:schemeClr val="tx1"/>
              </a:solidFill>
            </a:endParaRPr>
          </a:p>
          <a:p>
            <a:pPr marL="692516" lvl="2" indent="-457200"/>
            <a:endParaRPr lang="en-US" sz="2632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PSU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076218"/>
              </p:ext>
            </p:extLst>
          </p:nvPr>
        </p:nvGraphicFramePr>
        <p:xfrm>
          <a:off x="228600" y="4148446"/>
          <a:ext cx="8763000" cy="1676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90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0206">
                <a:tc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Light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Moderate User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Power</a:t>
                      </a:r>
                      <a:r>
                        <a:rPr lang="en-US" baseline="0" dirty="0"/>
                        <a:t> User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831"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Watts</a:t>
                      </a:r>
                      <a:endParaRPr lang="en-US" sz="18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300-350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400-500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600+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9362"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Price</a:t>
                      </a:r>
                      <a:r>
                        <a:rPr lang="en-US" sz="1800" baseline="0" dirty="0"/>
                        <a:t> Range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$25-$40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$40-$50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$60-$400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595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48768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If you are buying a graphics card make sure your 12-volt rail has enough Amps to power it.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PSU</a:t>
            </a:r>
          </a:p>
        </p:txBody>
      </p:sp>
      <p:pic>
        <p:nvPicPr>
          <p:cNvPr id="2050" name="Picture 2" descr="http://images.bjorn3d.com/Material/revimages/psu/Seasonic_X-750/Specs.png?a38a9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564574"/>
            <a:ext cx="3959187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571506" y="6116287"/>
            <a:ext cx="3501987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571506" y="4800600"/>
            <a:ext cx="3501987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283" y="3812722"/>
            <a:ext cx="3649434" cy="243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41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Bare Bones Computer</a:t>
            </a:r>
            <a:endParaRPr lang="en-US" sz="7200" dirty="0"/>
          </a:p>
        </p:txBody>
      </p:sp>
      <p:pic>
        <p:nvPicPr>
          <p:cNvPr id="1026" name="Picture 2" descr="http://blog.neweraelectronics.com/wp-content/uploads/2012/09/Barebone-Syste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1447800"/>
            <a:ext cx="4449288" cy="444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4800600" cy="5211288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Comes with a case, fan, motherboard, and power supply pre installed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Good base start for a first time builder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Barebones are often very small cases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77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Operating Systems</a:t>
            </a:r>
          </a:p>
        </p:txBody>
      </p:sp>
    </p:spTree>
    <p:extLst>
      <p:ext uri="{BB962C8B-B14F-4D97-AF65-F5344CB8AC3E}">
        <p14:creationId xmlns:p14="http://schemas.microsoft.com/office/powerpoint/2010/main" val="132778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Windows 7 security updates until 1/14/20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Windows 8 security updates until 1/10/23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Windows 10 security updates until 10/14/25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Windows 10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Longer support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Better software compatibility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Supports Direct X 12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Multiple Desktops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Light-Moderate users: Windows 10 home $100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Power User: Windows 10 Pro $140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Windows</a:t>
            </a:r>
            <a:endParaRPr lang="en-US" sz="3200" dirty="0"/>
          </a:p>
        </p:txBody>
      </p:sp>
      <p:pic>
        <p:nvPicPr>
          <p:cNvPr id="1026" name="Picture 2" descr="Image result for windows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895600"/>
            <a:ext cx="3514206" cy="153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82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Pros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Free alternative to Windows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Easy to install and get started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Usually recognizes hardware and runs great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Cons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Poor software support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Harder to use for those new to computers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Best Linux OS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Ubuntu, Mint, Lumbuntu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OS X (Apple/MAC)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Can not legally install on a home built computer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Linux</a:t>
            </a:r>
            <a:endParaRPr lang="en-US" sz="3200" dirty="0"/>
          </a:p>
        </p:txBody>
      </p:sp>
      <p:pic>
        <p:nvPicPr>
          <p:cNvPr id="2052" name="Picture 4" descr="Image result for linux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609600"/>
            <a:ext cx="1939763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ubunt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724400"/>
            <a:ext cx="1832329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74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Peripherals</a:t>
            </a:r>
          </a:p>
        </p:txBody>
      </p:sp>
    </p:spTree>
    <p:extLst>
      <p:ext uri="{BB962C8B-B14F-4D97-AF65-F5344CB8AC3E}">
        <p14:creationId xmlns:p14="http://schemas.microsoft.com/office/powerpoint/2010/main" val="131074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TV vs Monitor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TV = cheaper, larger and has speakers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Monitor better image quality (on average)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Things to consider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Video input compatibility 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Refresh rate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Contrast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Size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Resolution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LCD vs LED vs IPS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Light to Moderate User: $80-150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Power User: $200-1000</a:t>
            </a:r>
          </a:p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Display</a:t>
            </a:r>
            <a:endParaRPr lang="en-US" sz="3200" dirty="0"/>
          </a:p>
        </p:txBody>
      </p:sp>
      <p:pic>
        <p:nvPicPr>
          <p:cNvPr id="3074" name="Picture 2" descr="Image result for computer monitor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181" y="3200400"/>
            <a:ext cx="3219019" cy="260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75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Comfort is key!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Things to consider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Wired vs wireless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Keyboard Number pad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Types of keyboard</a:t>
            </a:r>
          </a:p>
          <a:p>
            <a:pPr marL="694944" lvl="4" indent="-457200"/>
            <a:r>
              <a:rPr lang="en-US" sz="2463" dirty="0">
                <a:solidFill>
                  <a:schemeClr val="tx1"/>
                </a:solidFill>
              </a:rPr>
              <a:t>Standard dome</a:t>
            </a:r>
          </a:p>
          <a:p>
            <a:pPr marL="694944" lvl="4" indent="-457200"/>
            <a:r>
              <a:rPr lang="en-US" sz="2463" dirty="0">
                <a:solidFill>
                  <a:schemeClr val="tx1"/>
                </a:solidFill>
              </a:rPr>
              <a:t>Low Profile keys</a:t>
            </a:r>
          </a:p>
          <a:p>
            <a:pPr marL="694944" lvl="4" indent="-457200"/>
            <a:r>
              <a:rPr lang="en-US" sz="2463" dirty="0">
                <a:solidFill>
                  <a:schemeClr val="tx1"/>
                </a:solidFill>
              </a:rPr>
              <a:t>Mechanical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Light User: $30-40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Moderate User: $40-60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Power User: $80-300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Keyboard &amp; Mouse</a:t>
            </a:r>
          </a:p>
        </p:txBody>
      </p:sp>
      <p:pic>
        <p:nvPicPr>
          <p:cNvPr id="4102" name="Picture 6" descr="Image result for wireless keybo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525598"/>
            <a:ext cx="4520812" cy="392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wireless mou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723" y="1447800"/>
            <a:ext cx="2096566" cy="173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97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105400"/>
          </a:xfrm>
        </p:spPr>
        <p:txBody>
          <a:bodyPr numCol="2"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Best Speaker Brands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Bose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Creative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Logitech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Polk Audio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Harman </a:t>
            </a:r>
            <a:r>
              <a:rPr lang="en-US" sz="2800" dirty="0" err="1">
                <a:solidFill>
                  <a:schemeClr val="tx1"/>
                </a:solidFill>
              </a:rPr>
              <a:t>Kardon</a:t>
            </a: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Best Mic Brands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Blue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Audio </a:t>
            </a:r>
            <a:r>
              <a:rPr lang="en-US" sz="2800" dirty="0" err="1">
                <a:solidFill>
                  <a:schemeClr val="tx1"/>
                </a:solidFill>
              </a:rPr>
              <a:t>Technica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Sony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Best Headset Brands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 err="1">
                <a:solidFill>
                  <a:schemeClr val="tx1"/>
                </a:solidFill>
              </a:rPr>
              <a:t>Sennheizer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Razer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Logitech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Steel Series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Light user: $25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Moderate user: $50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Power user: $100+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Sound</a:t>
            </a:r>
            <a:endParaRPr lang="en-US" sz="3200" dirty="0"/>
          </a:p>
        </p:txBody>
      </p:sp>
      <p:pic>
        <p:nvPicPr>
          <p:cNvPr id="5122" name="Picture 2" descr="Image result for computer speaker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133600"/>
            <a:ext cx="1828800" cy="198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computer headset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57400"/>
            <a:ext cx="1661142" cy="173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54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Purchasing</a:t>
            </a:r>
          </a:p>
        </p:txBody>
      </p:sp>
    </p:spTree>
    <p:extLst>
      <p:ext uri="{BB962C8B-B14F-4D97-AF65-F5344CB8AC3E}">
        <p14:creationId xmlns:p14="http://schemas.microsoft.com/office/powerpoint/2010/main" val="361431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Location: 3300 Finley Road </a:t>
            </a: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chemeClr val="tx1"/>
                </a:solidFill>
              </a:rPr>
              <a:t>     Downers Grove, IL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Price Match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Friendly knowledgeable staff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Products out to see and test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Massive selection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 Person: Fry’s Electronics</a:t>
            </a:r>
          </a:p>
        </p:txBody>
      </p:sp>
      <p:pic>
        <p:nvPicPr>
          <p:cNvPr id="3074" name="Picture 2" descr="http://images.frys.com/art/storemaps/images/dwnrsgrv_pic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828800"/>
            <a:ext cx="33528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43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4724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Location: 80 East Ogden Avenue Westmont, IL 60559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Price Match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Friendly knowledgeable staff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Products out to see and test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Massive selection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 Person: Micro Center</a:t>
            </a:r>
          </a:p>
        </p:txBody>
      </p:sp>
      <p:pic>
        <p:nvPicPr>
          <p:cNvPr id="1028" name="Picture 4" descr="http://media.jrn.com/images/wnt_microcente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62200"/>
            <a:ext cx="4353189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67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0292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Newegg/Amazon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Great reviews for all items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Great customer service and return policies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Fast shipping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Lower or no Taxes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Lower Prices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Online</a:t>
            </a:r>
          </a:p>
        </p:txBody>
      </p:sp>
    </p:spTree>
    <p:extLst>
      <p:ext uri="{BB962C8B-B14F-4D97-AF65-F5344CB8AC3E}">
        <p14:creationId xmlns:p14="http://schemas.microsoft.com/office/powerpoint/2010/main" val="98254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Trusted Brands</a:t>
            </a:r>
          </a:p>
        </p:txBody>
      </p:sp>
    </p:spTree>
    <p:extLst>
      <p:ext uri="{BB962C8B-B14F-4D97-AF65-F5344CB8AC3E}">
        <p14:creationId xmlns:p14="http://schemas.microsoft.com/office/powerpoint/2010/main" val="336244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839200" cy="5257800"/>
          </a:xfrm>
        </p:spPr>
        <p:txBody>
          <a:bodyPr numCol="2"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Asus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Gigabyte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MSI</a:t>
            </a:r>
            <a:r>
              <a:rPr lang="en-US" sz="2800" dirty="0">
                <a:solidFill>
                  <a:srgbClr val="FF0000"/>
                </a:solidFill>
              </a:rPr>
              <a:t> *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Kingston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Corsair</a:t>
            </a:r>
            <a:r>
              <a:rPr lang="en-US" sz="2800" dirty="0">
                <a:solidFill>
                  <a:srgbClr val="FF0000"/>
                </a:solidFill>
              </a:rPr>
              <a:t> *</a:t>
            </a: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Clr>
                <a:schemeClr val="accent1"/>
              </a:buClr>
              <a:buNone/>
            </a:pPr>
            <a:r>
              <a:rPr lang="en-US" sz="2800" dirty="0">
                <a:solidFill>
                  <a:srgbClr val="FF0000"/>
                </a:solidFill>
              </a:rPr>
              <a:t>*</a:t>
            </a:r>
            <a:r>
              <a:rPr lang="en-US" sz="2800" dirty="0">
                <a:solidFill>
                  <a:schemeClr val="tx1"/>
                </a:solidFill>
              </a:rPr>
              <a:t>Favorite brands I’ve used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 err="1">
                <a:solidFill>
                  <a:schemeClr val="tx1"/>
                </a:solidFill>
              </a:rPr>
              <a:t>Adata</a:t>
            </a:r>
            <a:r>
              <a:rPr lang="en-US" sz="2800" dirty="0">
                <a:solidFill>
                  <a:srgbClr val="FF0000"/>
                </a:solidFill>
              </a:rPr>
              <a:t> *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Western Digital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EVGA</a:t>
            </a:r>
            <a:r>
              <a:rPr lang="en-US" sz="2800" dirty="0">
                <a:solidFill>
                  <a:srgbClr val="FF0000"/>
                </a:solidFill>
              </a:rPr>
              <a:t> *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XFX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 err="1">
                <a:solidFill>
                  <a:schemeClr val="tx1"/>
                </a:solidFill>
              </a:rPr>
              <a:t>Zotac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Trusted Brands</a:t>
            </a:r>
          </a:p>
        </p:txBody>
      </p:sp>
    </p:spTree>
    <p:extLst>
      <p:ext uri="{BB962C8B-B14F-4D97-AF65-F5344CB8AC3E}">
        <p14:creationId xmlns:p14="http://schemas.microsoft.com/office/powerpoint/2010/main" val="263266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229600" cy="47244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Patriot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(ECS)Elite-Group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 err="1">
                <a:solidFill>
                  <a:schemeClr val="tx1"/>
                </a:solidFill>
              </a:rPr>
              <a:t>Biostar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 err="1">
                <a:solidFill>
                  <a:schemeClr val="tx1"/>
                </a:solidFill>
              </a:rPr>
              <a:t>Lepar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 err="1">
                <a:solidFill>
                  <a:schemeClr val="tx1"/>
                </a:solidFill>
              </a:rPr>
              <a:t>Logisys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Super Talent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Or anything you never heard of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Less Reliable Brands</a:t>
            </a:r>
          </a:p>
        </p:txBody>
      </p:sp>
    </p:spTree>
    <p:extLst>
      <p:ext uri="{BB962C8B-B14F-4D97-AF65-F5344CB8AC3E}">
        <p14:creationId xmlns:p14="http://schemas.microsoft.com/office/powerpoint/2010/main" val="259457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Buying Used</a:t>
            </a:r>
          </a:p>
        </p:txBody>
      </p:sp>
    </p:spTree>
    <p:extLst>
      <p:ext uri="{BB962C8B-B14F-4D97-AF65-F5344CB8AC3E}">
        <p14:creationId xmlns:p14="http://schemas.microsoft.com/office/powerpoint/2010/main" val="272975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</a:rPr>
              <a:t>Craigslist/eBay/Amazon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Computer parts average roughly 5 years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Look for warranty refurbished parts on Newegg.com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rgbClr val="FF0000"/>
                </a:solidFill>
              </a:rPr>
              <a:t>Do not buy used hard drives!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Best items to look for used (lasts more than 5 years)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Monitor/TV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RAM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Keyboard, mouse, and other peripherals</a:t>
            </a:r>
          </a:p>
          <a:p>
            <a:pPr marL="692516" lvl="2" indent="-457200"/>
            <a:r>
              <a:rPr lang="en-US" sz="2632" dirty="0">
                <a:solidFill>
                  <a:schemeClr val="tx1"/>
                </a:solidFill>
              </a:rPr>
              <a:t>Computer case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Buying Used</a:t>
            </a:r>
          </a:p>
        </p:txBody>
      </p:sp>
    </p:spTree>
    <p:extLst>
      <p:ext uri="{BB962C8B-B14F-4D97-AF65-F5344CB8AC3E}">
        <p14:creationId xmlns:p14="http://schemas.microsoft.com/office/powerpoint/2010/main" val="187297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198" y="2514600"/>
            <a:ext cx="8183563" cy="3810000"/>
          </a:xfrm>
        </p:spPr>
        <p:txBody>
          <a:bodyPr>
            <a:normAutofit fontScale="92500"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THANKS FOR COMING!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latin typeface="+mj-lt"/>
              </a:rPr>
              <a:t>Remember to come next week when we disassemble and reassemble computers!  </a:t>
            </a:r>
          </a:p>
          <a:p>
            <a:pPr marL="502920" indent="-457200" algn="ctr">
              <a:buClr>
                <a:srgbClr val="934747"/>
              </a:buClr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502920" indent="-457200">
              <a:buClr>
                <a:schemeClr val="accent1"/>
              </a:buClr>
            </a:pPr>
            <a:r>
              <a:rPr lang="en-US" sz="2800" b="1" dirty="0">
                <a:solidFill>
                  <a:schemeClr val="tx1"/>
                </a:solidFill>
                <a:latin typeface="+mj-lt"/>
              </a:rPr>
              <a:t>Wear clothes you don’t mind getting a bit dusty</a:t>
            </a:r>
          </a:p>
          <a:p>
            <a:pPr marL="502920" indent="-457200">
              <a:buClr>
                <a:schemeClr val="accent1"/>
              </a:buClr>
            </a:pPr>
            <a:r>
              <a:rPr lang="en-US" sz="2800" b="1" dirty="0">
                <a:solidFill>
                  <a:schemeClr val="tx1"/>
                </a:solidFill>
                <a:latin typeface="+mj-lt"/>
              </a:rPr>
              <a:t>Computers and tools will be provided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3079" y="1143000"/>
            <a:ext cx="2971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>
                <a:cs typeface="Courier New" panose="02070309020205020404" pitchFamily="49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94212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Newest PPT theme</Template>
  <TotalTime>4105</TotalTime>
  <Words>1327</Words>
  <Application>Microsoft Office PowerPoint</Application>
  <PresentationFormat>On-screen Show (4:3)</PresentationFormat>
  <Paragraphs>371</Paragraphs>
  <Slides>38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50" baseType="lpstr">
      <vt:lpstr>Arial</vt:lpstr>
      <vt:lpstr>Calibri</vt:lpstr>
      <vt:lpstr>Courier New</vt:lpstr>
      <vt:lpstr>Georgia</vt:lpstr>
      <vt:lpstr>Lato</vt:lpstr>
      <vt:lpstr>Segoe UI</vt:lpstr>
      <vt:lpstr>Segoe UI Semibold</vt:lpstr>
      <vt:lpstr>Times New Roman</vt:lpstr>
      <vt:lpstr>Wingdings</vt:lpstr>
      <vt:lpstr>Wingdings 2</vt:lpstr>
      <vt:lpstr>Newest PPT theme</vt:lpstr>
      <vt:lpstr>Theme - Standard PowerPoint 1</vt:lpstr>
      <vt:lpstr>Build Your Own Desktop PC –  Part 1</vt:lpstr>
      <vt:lpstr>Agenda</vt:lpstr>
      <vt:lpstr>PowerPoint Presentation</vt:lpstr>
      <vt:lpstr>Things to Consider</vt:lpstr>
      <vt:lpstr>Typical User Profiles</vt:lpstr>
      <vt:lpstr>Searching through ads</vt:lpstr>
      <vt:lpstr>Computer Case</vt:lpstr>
      <vt:lpstr>Computer Case</vt:lpstr>
      <vt:lpstr>Computer Case</vt:lpstr>
      <vt:lpstr>CPUs &amp; APUs</vt:lpstr>
      <vt:lpstr>Motherboard</vt:lpstr>
      <vt:lpstr>Motherboard Features</vt:lpstr>
      <vt:lpstr>GPU</vt:lpstr>
      <vt:lpstr>RAM</vt:lpstr>
      <vt:lpstr>Hard Drive(s)</vt:lpstr>
      <vt:lpstr>Optical Drives</vt:lpstr>
      <vt:lpstr>Cooling Fans</vt:lpstr>
      <vt:lpstr>Cooling Fans</vt:lpstr>
      <vt:lpstr>PSU</vt:lpstr>
      <vt:lpstr>PSU</vt:lpstr>
      <vt:lpstr>Bare Bones Computer</vt:lpstr>
      <vt:lpstr>Searching through ads</vt:lpstr>
      <vt:lpstr>Windows</vt:lpstr>
      <vt:lpstr>Linux</vt:lpstr>
      <vt:lpstr>Searching through ads</vt:lpstr>
      <vt:lpstr>Display</vt:lpstr>
      <vt:lpstr>Keyboard &amp; Mouse</vt:lpstr>
      <vt:lpstr>Sound</vt:lpstr>
      <vt:lpstr>Searching through ads</vt:lpstr>
      <vt:lpstr>In Person: Fry’s Electronics</vt:lpstr>
      <vt:lpstr>In Person: Micro Center</vt:lpstr>
      <vt:lpstr>Online</vt:lpstr>
      <vt:lpstr>Searching through ads</vt:lpstr>
      <vt:lpstr>Trusted Brands</vt:lpstr>
      <vt:lpstr>Less Reliable Brands</vt:lpstr>
      <vt:lpstr>Searching through ads</vt:lpstr>
      <vt:lpstr>Buying Used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Change Me</dc:creator>
  <cp:lastModifiedBy>Nellie Barrett</cp:lastModifiedBy>
  <cp:revision>218</cp:revision>
  <cp:lastPrinted>2015-06-03T17:20:27Z</cp:lastPrinted>
  <dcterms:created xsi:type="dcterms:W3CDTF">2015-03-24T18:34:41Z</dcterms:created>
  <dcterms:modified xsi:type="dcterms:W3CDTF">2017-11-06T22:15:42Z</dcterms:modified>
</cp:coreProperties>
</file>