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7"/>
  </p:notesMasterIdLst>
  <p:sldIdLst>
    <p:sldId id="256" r:id="rId2"/>
    <p:sldId id="259" r:id="rId3"/>
    <p:sldId id="324" r:id="rId4"/>
    <p:sldId id="369" r:id="rId5"/>
    <p:sldId id="370" r:id="rId6"/>
    <p:sldId id="272" r:id="rId7"/>
    <p:sldId id="325" r:id="rId8"/>
    <p:sldId id="361" r:id="rId9"/>
    <p:sldId id="365" r:id="rId10"/>
    <p:sldId id="371" r:id="rId11"/>
    <p:sldId id="372" r:id="rId12"/>
    <p:sldId id="373" r:id="rId13"/>
    <p:sldId id="367" r:id="rId14"/>
    <p:sldId id="375" r:id="rId15"/>
    <p:sldId id="26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8549"/>
    <a:srgbClr val="934747"/>
    <a:srgbClr val="A8C398"/>
    <a:srgbClr val="709658"/>
    <a:srgbClr val="B17462"/>
    <a:srgbClr val="3575B1"/>
    <a:srgbClr val="E0AA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528" autoAdjust="0"/>
  </p:normalViewPr>
  <p:slideViewPr>
    <p:cSldViewPr>
      <p:cViewPr varScale="1">
        <p:scale>
          <a:sx n="69" d="100"/>
          <a:sy n="69" d="100"/>
        </p:scale>
        <p:origin x="185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6274E6-11E4-4311-8A7A-AD7313E849C7}" type="doc">
      <dgm:prSet loTypeId="urn:microsoft.com/office/officeart/2018/5/layout/IconCircleLabelList" loCatId="icon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30B47E9-43D6-473F-BDEE-7D6FED1BD153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600" cap="none" baseline="0" dirty="0">
              <a:latin typeface="Segoe UI" panose="020B0502040204020203" pitchFamily="34" charset="0"/>
              <a:cs typeface="Segoe UI" panose="020B0502040204020203" pitchFamily="34" charset="0"/>
            </a:rPr>
            <a:t>Thanking the interviewer(s)</a:t>
          </a:r>
        </a:p>
      </dgm:t>
    </dgm:pt>
    <dgm:pt modelId="{FEDA3E05-C870-4614-A301-083764E55D23}" type="parTrans" cxnId="{37AC9DDD-875A-44AF-AEFE-06641088471E}">
      <dgm:prSet/>
      <dgm:spPr/>
      <dgm:t>
        <a:bodyPr/>
        <a:lstStyle/>
        <a:p>
          <a:endParaRPr lang="en-US" sz="2600"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EAD216C1-B867-44E8-BDBF-2ABC453A731A}" type="sibTrans" cxnId="{37AC9DDD-875A-44AF-AEFE-06641088471E}">
      <dgm:prSet/>
      <dgm:spPr/>
      <dgm:t>
        <a:bodyPr/>
        <a:lstStyle/>
        <a:p>
          <a:endParaRPr lang="en-US" sz="2600"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62D7FE87-CA78-46DC-9643-CE0B3F5DE058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600" cap="none" baseline="0" dirty="0">
              <a:latin typeface="Segoe UI" panose="020B0502040204020203" pitchFamily="34" charset="0"/>
              <a:cs typeface="Segoe UI" panose="020B0502040204020203" pitchFamily="34" charset="0"/>
            </a:rPr>
            <a:t>Potential Lack of Feedback </a:t>
          </a:r>
        </a:p>
      </dgm:t>
    </dgm:pt>
    <dgm:pt modelId="{C478B02B-9426-41CE-8A20-532E217FAC7D}" type="parTrans" cxnId="{3C4EBF75-4216-446E-8F7B-31B7962BCB71}">
      <dgm:prSet/>
      <dgm:spPr/>
      <dgm:t>
        <a:bodyPr/>
        <a:lstStyle/>
        <a:p>
          <a:endParaRPr lang="en-US" sz="2600"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C9F38D18-99C5-4724-B5C3-181DFEFD2584}" type="sibTrans" cxnId="{3C4EBF75-4216-446E-8F7B-31B7962BCB71}">
      <dgm:prSet/>
      <dgm:spPr/>
      <dgm:t>
        <a:bodyPr/>
        <a:lstStyle/>
        <a:p>
          <a:endParaRPr lang="en-US" sz="2600"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5C92C68A-6CD3-4625-B531-B3FF3545A627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600" cap="none" baseline="0" dirty="0">
              <a:latin typeface="Segoe UI" panose="020B0502040204020203" pitchFamily="34" charset="0"/>
              <a:cs typeface="Segoe UI" panose="020B0502040204020203" pitchFamily="34" charset="0"/>
            </a:rPr>
            <a:t>Next Steps</a:t>
          </a:r>
        </a:p>
      </dgm:t>
    </dgm:pt>
    <dgm:pt modelId="{ED802E2E-8177-4A54-BC3D-7EB7F64D1729}" type="parTrans" cxnId="{0E3FC855-F6AB-473A-BA28-D092F2D3780D}">
      <dgm:prSet/>
      <dgm:spPr/>
      <dgm:t>
        <a:bodyPr/>
        <a:lstStyle/>
        <a:p>
          <a:endParaRPr lang="en-US" sz="2600"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6DF337D3-63B8-4321-BAA2-22B574567E1A}" type="sibTrans" cxnId="{0E3FC855-F6AB-473A-BA28-D092F2D3780D}">
      <dgm:prSet/>
      <dgm:spPr/>
      <dgm:t>
        <a:bodyPr/>
        <a:lstStyle/>
        <a:p>
          <a:endParaRPr lang="en-US" sz="2600"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22C2C68B-B320-4EF0-B33D-6DF2AB84F523}" type="pres">
      <dgm:prSet presAssocID="{3D6274E6-11E4-4311-8A7A-AD7313E849C7}" presName="root" presStyleCnt="0">
        <dgm:presLayoutVars>
          <dgm:dir/>
          <dgm:resizeHandles val="exact"/>
        </dgm:presLayoutVars>
      </dgm:prSet>
      <dgm:spPr/>
    </dgm:pt>
    <dgm:pt modelId="{419D2B8C-1168-4CA7-8E49-0A18B70E31D1}" type="pres">
      <dgm:prSet presAssocID="{A30B47E9-43D6-473F-BDEE-7D6FED1BD153}" presName="compNode" presStyleCnt="0"/>
      <dgm:spPr/>
    </dgm:pt>
    <dgm:pt modelId="{6A524E56-1FC0-44C6-946B-A20EE2364119}" type="pres">
      <dgm:prSet presAssocID="{A30B47E9-43D6-473F-BDEE-7D6FED1BD153}" presName="iconBgRect" presStyleLbl="bgShp" presStyleIdx="0" presStyleCnt="3"/>
      <dgm:spPr/>
    </dgm:pt>
    <dgm:pt modelId="{A6020B1F-F635-479A-8D17-C0B83134E59C}" type="pres">
      <dgm:prSet presAssocID="{A30B47E9-43D6-473F-BDEE-7D6FED1BD15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F1E4A9BF-A9E3-4238-9207-421306C0B983}" type="pres">
      <dgm:prSet presAssocID="{A30B47E9-43D6-473F-BDEE-7D6FED1BD153}" presName="spaceRect" presStyleCnt="0"/>
      <dgm:spPr/>
    </dgm:pt>
    <dgm:pt modelId="{5DEB70DF-CE01-40FD-864F-AEAF3A4BEAD5}" type="pres">
      <dgm:prSet presAssocID="{A30B47E9-43D6-473F-BDEE-7D6FED1BD153}" presName="textRect" presStyleLbl="revTx" presStyleIdx="0" presStyleCnt="3">
        <dgm:presLayoutVars>
          <dgm:chMax val="1"/>
          <dgm:chPref val="1"/>
        </dgm:presLayoutVars>
      </dgm:prSet>
      <dgm:spPr/>
    </dgm:pt>
    <dgm:pt modelId="{64AC69E5-D415-49C5-9DBA-D46179AA2362}" type="pres">
      <dgm:prSet presAssocID="{EAD216C1-B867-44E8-BDBF-2ABC453A731A}" presName="sibTrans" presStyleCnt="0"/>
      <dgm:spPr/>
    </dgm:pt>
    <dgm:pt modelId="{18972359-05E3-4A86-AA92-7AB15494A599}" type="pres">
      <dgm:prSet presAssocID="{62D7FE87-CA78-46DC-9643-CE0B3F5DE058}" presName="compNode" presStyleCnt="0"/>
      <dgm:spPr/>
    </dgm:pt>
    <dgm:pt modelId="{26511987-6023-474F-99BB-4BA55352BE7E}" type="pres">
      <dgm:prSet presAssocID="{62D7FE87-CA78-46DC-9643-CE0B3F5DE058}" presName="iconBgRect" presStyleLbl="bgShp" presStyleIdx="1" presStyleCnt="3"/>
      <dgm:spPr/>
    </dgm:pt>
    <dgm:pt modelId="{FA6C5504-E46F-4FD1-BDCD-37D4D63849AB}" type="pres">
      <dgm:prSet presAssocID="{62D7FE87-CA78-46DC-9643-CE0B3F5DE058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2A02D04C-A2B6-4BCD-BE10-CAB32E6E0C3E}" type="pres">
      <dgm:prSet presAssocID="{62D7FE87-CA78-46DC-9643-CE0B3F5DE058}" presName="spaceRect" presStyleCnt="0"/>
      <dgm:spPr/>
    </dgm:pt>
    <dgm:pt modelId="{12BFCB50-1D3D-4C49-9B4F-006E768F3046}" type="pres">
      <dgm:prSet presAssocID="{62D7FE87-CA78-46DC-9643-CE0B3F5DE058}" presName="textRect" presStyleLbl="revTx" presStyleIdx="1" presStyleCnt="3">
        <dgm:presLayoutVars>
          <dgm:chMax val="1"/>
          <dgm:chPref val="1"/>
        </dgm:presLayoutVars>
      </dgm:prSet>
      <dgm:spPr/>
    </dgm:pt>
    <dgm:pt modelId="{54F22E2B-8804-4AC1-9D8D-1BC5C7B90764}" type="pres">
      <dgm:prSet presAssocID="{C9F38D18-99C5-4724-B5C3-181DFEFD2584}" presName="sibTrans" presStyleCnt="0"/>
      <dgm:spPr/>
    </dgm:pt>
    <dgm:pt modelId="{37420085-214D-408A-9F53-E0E8CF1C9016}" type="pres">
      <dgm:prSet presAssocID="{5C92C68A-6CD3-4625-B531-B3FF3545A627}" presName="compNode" presStyleCnt="0"/>
      <dgm:spPr/>
    </dgm:pt>
    <dgm:pt modelId="{A8EB3C2A-24C7-4674-9AF6-A8A94CC0521C}" type="pres">
      <dgm:prSet presAssocID="{5C92C68A-6CD3-4625-B531-B3FF3545A627}" presName="iconBgRect" presStyleLbl="bgShp" presStyleIdx="2" presStyleCnt="3"/>
      <dgm:spPr/>
    </dgm:pt>
    <dgm:pt modelId="{17EBC2B5-02FD-4846-8654-8B73013EE192}" type="pres">
      <dgm:prSet presAssocID="{5C92C68A-6CD3-4625-B531-B3FF3545A627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hoe footprints"/>
        </a:ext>
      </dgm:extLst>
    </dgm:pt>
    <dgm:pt modelId="{124E05EA-B52C-46DB-ABFD-6BA883CC6CDA}" type="pres">
      <dgm:prSet presAssocID="{5C92C68A-6CD3-4625-B531-B3FF3545A627}" presName="spaceRect" presStyleCnt="0"/>
      <dgm:spPr/>
    </dgm:pt>
    <dgm:pt modelId="{E90BB352-9DEA-4064-BE88-CEE9BFB2B81F}" type="pres">
      <dgm:prSet presAssocID="{5C92C68A-6CD3-4625-B531-B3FF3545A627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3C4EBF75-4216-446E-8F7B-31B7962BCB71}" srcId="{3D6274E6-11E4-4311-8A7A-AD7313E849C7}" destId="{62D7FE87-CA78-46DC-9643-CE0B3F5DE058}" srcOrd="1" destOrd="0" parTransId="{C478B02B-9426-41CE-8A20-532E217FAC7D}" sibTransId="{C9F38D18-99C5-4724-B5C3-181DFEFD2584}"/>
    <dgm:cxn modelId="{0E3FC855-F6AB-473A-BA28-D092F2D3780D}" srcId="{3D6274E6-11E4-4311-8A7A-AD7313E849C7}" destId="{5C92C68A-6CD3-4625-B531-B3FF3545A627}" srcOrd="2" destOrd="0" parTransId="{ED802E2E-8177-4A54-BC3D-7EB7F64D1729}" sibTransId="{6DF337D3-63B8-4321-BAA2-22B574567E1A}"/>
    <dgm:cxn modelId="{2E9A8990-D60E-4B23-B8EC-F508667412AE}" type="presOf" srcId="{5C92C68A-6CD3-4625-B531-B3FF3545A627}" destId="{E90BB352-9DEA-4064-BE88-CEE9BFB2B81F}" srcOrd="0" destOrd="0" presId="urn:microsoft.com/office/officeart/2018/5/layout/IconCircleLabelList"/>
    <dgm:cxn modelId="{F05C1EBC-4B23-4ABD-8EBF-A4E1A1A906BF}" type="presOf" srcId="{A30B47E9-43D6-473F-BDEE-7D6FED1BD153}" destId="{5DEB70DF-CE01-40FD-864F-AEAF3A4BEAD5}" srcOrd="0" destOrd="0" presId="urn:microsoft.com/office/officeart/2018/5/layout/IconCircleLabelList"/>
    <dgm:cxn modelId="{EEE301D1-5AA6-4B27-BDA1-CA5F5EFC5399}" type="presOf" srcId="{3D6274E6-11E4-4311-8A7A-AD7313E849C7}" destId="{22C2C68B-B320-4EF0-B33D-6DF2AB84F523}" srcOrd="0" destOrd="0" presId="urn:microsoft.com/office/officeart/2018/5/layout/IconCircleLabelList"/>
    <dgm:cxn modelId="{673CCBD1-2A01-4F86-843C-91811E4BEDBF}" type="presOf" srcId="{62D7FE87-CA78-46DC-9643-CE0B3F5DE058}" destId="{12BFCB50-1D3D-4C49-9B4F-006E768F3046}" srcOrd="0" destOrd="0" presId="urn:microsoft.com/office/officeart/2018/5/layout/IconCircleLabelList"/>
    <dgm:cxn modelId="{37AC9DDD-875A-44AF-AEFE-06641088471E}" srcId="{3D6274E6-11E4-4311-8A7A-AD7313E849C7}" destId="{A30B47E9-43D6-473F-BDEE-7D6FED1BD153}" srcOrd="0" destOrd="0" parTransId="{FEDA3E05-C870-4614-A301-083764E55D23}" sibTransId="{EAD216C1-B867-44E8-BDBF-2ABC453A731A}"/>
    <dgm:cxn modelId="{B6DF4ECD-08FB-4E9E-A1AE-D21549453A82}" type="presParOf" srcId="{22C2C68B-B320-4EF0-B33D-6DF2AB84F523}" destId="{419D2B8C-1168-4CA7-8E49-0A18B70E31D1}" srcOrd="0" destOrd="0" presId="urn:microsoft.com/office/officeart/2018/5/layout/IconCircleLabelList"/>
    <dgm:cxn modelId="{D93C95E8-73B0-4C5E-B9CA-B151B6F0FCE8}" type="presParOf" srcId="{419D2B8C-1168-4CA7-8E49-0A18B70E31D1}" destId="{6A524E56-1FC0-44C6-946B-A20EE2364119}" srcOrd="0" destOrd="0" presId="urn:microsoft.com/office/officeart/2018/5/layout/IconCircleLabelList"/>
    <dgm:cxn modelId="{100B7FA2-7867-41C0-978A-C376CD78BF45}" type="presParOf" srcId="{419D2B8C-1168-4CA7-8E49-0A18B70E31D1}" destId="{A6020B1F-F635-479A-8D17-C0B83134E59C}" srcOrd="1" destOrd="0" presId="urn:microsoft.com/office/officeart/2018/5/layout/IconCircleLabelList"/>
    <dgm:cxn modelId="{DC23C2BF-90B5-49BD-B050-280515798FEC}" type="presParOf" srcId="{419D2B8C-1168-4CA7-8E49-0A18B70E31D1}" destId="{F1E4A9BF-A9E3-4238-9207-421306C0B983}" srcOrd="2" destOrd="0" presId="urn:microsoft.com/office/officeart/2018/5/layout/IconCircleLabelList"/>
    <dgm:cxn modelId="{1B766576-D808-4F26-8482-BF14DF125FB9}" type="presParOf" srcId="{419D2B8C-1168-4CA7-8E49-0A18B70E31D1}" destId="{5DEB70DF-CE01-40FD-864F-AEAF3A4BEAD5}" srcOrd="3" destOrd="0" presId="urn:microsoft.com/office/officeart/2018/5/layout/IconCircleLabelList"/>
    <dgm:cxn modelId="{08F7F680-41F3-499A-8215-D8FD50A8DC0C}" type="presParOf" srcId="{22C2C68B-B320-4EF0-B33D-6DF2AB84F523}" destId="{64AC69E5-D415-49C5-9DBA-D46179AA2362}" srcOrd="1" destOrd="0" presId="urn:microsoft.com/office/officeart/2018/5/layout/IconCircleLabelList"/>
    <dgm:cxn modelId="{2F44DFF5-9485-491F-9674-A8091C4E2DD9}" type="presParOf" srcId="{22C2C68B-B320-4EF0-B33D-6DF2AB84F523}" destId="{18972359-05E3-4A86-AA92-7AB15494A599}" srcOrd="2" destOrd="0" presId="urn:microsoft.com/office/officeart/2018/5/layout/IconCircleLabelList"/>
    <dgm:cxn modelId="{C7710EDB-639B-4AC3-89EE-08241312F6A9}" type="presParOf" srcId="{18972359-05E3-4A86-AA92-7AB15494A599}" destId="{26511987-6023-474F-99BB-4BA55352BE7E}" srcOrd="0" destOrd="0" presId="urn:microsoft.com/office/officeart/2018/5/layout/IconCircleLabelList"/>
    <dgm:cxn modelId="{7937159F-5108-4464-ACAD-8BADD882380D}" type="presParOf" srcId="{18972359-05E3-4A86-AA92-7AB15494A599}" destId="{FA6C5504-E46F-4FD1-BDCD-37D4D63849AB}" srcOrd="1" destOrd="0" presId="urn:microsoft.com/office/officeart/2018/5/layout/IconCircleLabelList"/>
    <dgm:cxn modelId="{15ECB4E5-CE0D-4529-ACCB-C1BE284C50AC}" type="presParOf" srcId="{18972359-05E3-4A86-AA92-7AB15494A599}" destId="{2A02D04C-A2B6-4BCD-BE10-CAB32E6E0C3E}" srcOrd="2" destOrd="0" presId="urn:microsoft.com/office/officeart/2018/5/layout/IconCircleLabelList"/>
    <dgm:cxn modelId="{86879A59-0EA9-4582-8FB1-96AEC5972BAA}" type="presParOf" srcId="{18972359-05E3-4A86-AA92-7AB15494A599}" destId="{12BFCB50-1D3D-4C49-9B4F-006E768F3046}" srcOrd="3" destOrd="0" presId="urn:microsoft.com/office/officeart/2018/5/layout/IconCircleLabelList"/>
    <dgm:cxn modelId="{20341948-8A8C-4602-9664-4EC30649FCBF}" type="presParOf" srcId="{22C2C68B-B320-4EF0-B33D-6DF2AB84F523}" destId="{54F22E2B-8804-4AC1-9D8D-1BC5C7B90764}" srcOrd="3" destOrd="0" presId="urn:microsoft.com/office/officeart/2018/5/layout/IconCircleLabelList"/>
    <dgm:cxn modelId="{19420B36-ED7B-4435-AB9A-039E151DC032}" type="presParOf" srcId="{22C2C68B-B320-4EF0-B33D-6DF2AB84F523}" destId="{37420085-214D-408A-9F53-E0E8CF1C9016}" srcOrd="4" destOrd="0" presId="urn:microsoft.com/office/officeart/2018/5/layout/IconCircleLabelList"/>
    <dgm:cxn modelId="{668C3C6A-091B-46E5-87ED-7B39CFE3D5A5}" type="presParOf" srcId="{37420085-214D-408A-9F53-E0E8CF1C9016}" destId="{A8EB3C2A-24C7-4674-9AF6-A8A94CC0521C}" srcOrd="0" destOrd="0" presId="urn:microsoft.com/office/officeart/2018/5/layout/IconCircleLabelList"/>
    <dgm:cxn modelId="{2778122A-1D04-4DA5-87CD-E061B557EF19}" type="presParOf" srcId="{37420085-214D-408A-9F53-E0E8CF1C9016}" destId="{17EBC2B5-02FD-4846-8654-8B73013EE192}" srcOrd="1" destOrd="0" presId="urn:microsoft.com/office/officeart/2018/5/layout/IconCircleLabelList"/>
    <dgm:cxn modelId="{BA121368-24D9-4145-9A49-DCA325049854}" type="presParOf" srcId="{37420085-214D-408A-9F53-E0E8CF1C9016}" destId="{124E05EA-B52C-46DB-ABFD-6BA883CC6CDA}" srcOrd="2" destOrd="0" presId="urn:microsoft.com/office/officeart/2018/5/layout/IconCircleLabelList"/>
    <dgm:cxn modelId="{6CEFF0BE-540D-446C-AF9C-4D9C3D9FB4D3}" type="presParOf" srcId="{37420085-214D-408A-9F53-E0E8CF1C9016}" destId="{E90BB352-9DEA-4064-BE88-CEE9BFB2B81F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524E56-1FC0-44C6-946B-A20EE2364119}">
      <dsp:nvSpPr>
        <dsp:cNvPr id="0" name=""/>
        <dsp:cNvSpPr/>
      </dsp:nvSpPr>
      <dsp:spPr>
        <a:xfrm>
          <a:off x="562767" y="776255"/>
          <a:ext cx="1544062" cy="1544062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020B1F-F635-479A-8D17-C0B83134E59C}">
      <dsp:nvSpPr>
        <dsp:cNvPr id="0" name=""/>
        <dsp:cNvSpPr/>
      </dsp:nvSpPr>
      <dsp:spPr>
        <a:xfrm>
          <a:off x="891829" y="1105318"/>
          <a:ext cx="885937" cy="88593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EB70DF-CE01-40FD-864F-AEAF3A4BEAD5}">
      <dsp:nvSpPr>
        <dsp:cNvPr id="0" name=""/>
        <dsp:cNvSpPr/>
      </dsp:nvSpPr>
      <dsp:spPr>
        <a:xfrm>
          <a:off x="69173" y="2801256"/>
          <a:ext cx="2531250" cy="90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600" kern="1200" cap="none" baseline="0" dirty="0">
              <a:latin typeface="Segoe UI" panose="020B0502040204020203" pitchFamily="34" charset="0"/>
              <a:cs typeface="Segoe UI" panose="020B0502040204020203" pitchFamily="34" charset="0"/>
            </a:rPr>
            <a:t>Thanking the interviewer(s)</a:t>
          </a:r>
        </a:p>
      </dsp:txBody>
      <dsp:txXfrm>
        <a:off x="69173" y="2801256"/>
        <a:ext cx="2531250" cy="900000"/>
      </dsp:txXfrm>
    </dsp:sp>
    <dsp:sp modelId="{26511987-6023-474F-99BB-4BA55352BE7E}">
      <dsp:nvSpPr>
        <dsp:cNvPr id="0" name=""/>
        <dsp:cNvSpPr/>
      </dsp:nvSpPr>
      <dsp:spPr>
        <a:xfrm>
          <a:off x="3536985" y="776255"/>
          <a:ext cx="1544062" cy="1544062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A6C5504-E46F-4FD1-BDCD-37D4D63849AB}">
      <dsp:nvSpPr>
        <dsp:cNvPr id="0" name=""/>
        <dsp:cNvSpPr/>
      </dsp:nvSpPr>
      <dsp:spPr>
        <a:xfrm>
          <a:off x="3866048" y="1105318"/>
          <a:ext cx="885937" cy="88593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BFCB50-1D3D-4C49-9B4F-006E768F3046}">
      <dsp:nvSpPr>
        <dsp:cNvPr id="0" name=""/>
        <dsp:cNvSpPr/>
      </dsp:nvSpPr>
      <dsp:spPr>
        <a:xfrm>
          <a:off x="3043392" y="2801256"/>
          <a:ext cx="2531250" cy="90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600" kern="1200" cap="none" baseline="0" dirty="0">
              <a:latin typeface="Segoe UI" panose="020B0502040204020203" pitchFamily="34" charset="0"/>
              <a:cs typeface="Segoe UI" panose="020B0502040204020203" pitchFamily="34" charset="0"/>
            </a:rPr>
            <a:t>Potential Lack of Feedback </a:t>
          </a:r>
        </a:p>
      </dsp:txBody>
      <dsp:txXfrm>
        <a:off x="3043392" y="2801256"/>
        <a:ext cx="2531250" cy="900000"/>
      </dsp:txXfrm>
    </dsp:sp>
    <dsp:sp modelId="{A8EB3C2A-24C7-4674-9AF6-A8A94CC0521C}">
      <dsp:nvSpPr>
        <dsp:cNvPr id="0" name=""/>
        <dsp:cNvSpPr/>
      </dsp:nvSpPr>
      <dsp:spPr>
        <a:xfrm>
          <a:off x="6511204" y="776255"/>
          <a:ext cx="1544062" cy="1544062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7EBC2B5-02FD-4846-8654-8B73013EE192}">
      <dsp:nvSpPr>
        <dsp:cNvPr id="0" name=""/>
        <dsp:cNvSpPr/>
      </dsp:nvSpPr>
      <dsp:spPr>
        <a:xfrm>
          <a:off x="6840267" y="1105318"/>
          <a:ext cx="885937" cy="88593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90BB352-9DEA-4064-BE88-CEE9BFB2B81F}">
      <dsp:nvSpPr>
        <dsp:cNvPr id="0" name=""/>
        <dsp:cNvSpPr/>
      </dsp:nvSpPr>
      <dsp:spPr>
        <a:xfrm>
          <a:off x="6017610" y="2801256"/>
          <a:ext cx="2531250" cy="90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600" kern="1200" cap="none" baseline="0" dirty="0">
              <a:latin typeface="Segoe UI" panose="020B0502040204020203" pitchFamily="34" charset="0"/>
              <a:cs typeface="Segoe UI" panose="020B0502040204020203" pitchFamily="34" charset="0"/>
            </a:rPr>
            <a:t>Next Steps</a:t>
          </a:r>
        </a:p>
      </dsp:txBody>
      <dsp:txXfrm>
        <a:off x="6017610" y="2801256"/>
        <a:ext cx="2531250" cy="90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97E7E-AA80-4EF1-83F1-D6DD1DCE7E45}" type="datetimeFigureOut">
              <a:rPr lang="en-US" smtClean="0"/>
              <a:t>8/18/2020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A0E2B4-7EE4-4883-8768-CD337D989D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342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tfoodscareers.com/behavioral-interviews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areersblog.enterprise.co.uk/tips-on-using-the-star-technique-to-answer-job-interview-questions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304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9879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0013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191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0743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8486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71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71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22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3245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6672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4286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1080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Image credit: </a:t>
            </a:r>
            <a:r>
              <a:rPr lang="en-US" dirty="0">
                <a:hlinkClick r:id="rId3"/>
              </a:rPr>
              <a:t>https://dotfoodscareers.com/behavioral-interviews/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5135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 credit: </a:t>
            </a:r>
            <a:r>
              <a:rPr lang="en-US" dirty="0">
                <a:hlinkClick r:id="rId3"/>
              </a:rPr>
              <a:t>https://careersblog.enterprise.co.uk/tips-on-using-the-star-technique-to-answer-job-interview-questions/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370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3" y="381000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1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1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0" name="Rectangle 9"/>
          <p:cNvSpPr/>
          <p:nvPr/>
        </p:nvSpPr>
        <p:spPr>
          <a:xfrm>
            <a:off x="1" y="3675529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508C843-6E67-4A97-A29F-F71F41844CEE}" type="datetimeFigureOut">
              <a:rPr lang="en-US" smtClean="0"/>
              <a:t>8/18/2020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350">
                <a:solidFill>
                  <a:schemeClr val="bg1"/>
                </a:solidFill>
              </a:defRPr>
            </a:lvl1pPr>
          </a:lstStyle>
          <a:p>
            <a:fld id="{EB8D04F6-AEC1-4939-8E7D-67D18480F1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48006" indent="0" algn="l">
              <a:buNone/>
              <a:defRPr sz="1800">
                <a:solidFill>
                  <a:schemeClr val="tx2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9"/>
            <a:ext cx="8458200" cy="1470025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814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8/18/2020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392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8/18/2020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0409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8/18/2020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7376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8/18/2020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34290" indent="0">
              <a:buNone/>
              <a:defRPr sz="1575" b="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3225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5573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8/18/2020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6"/>
            <a:ext cx="4038600" cy="4341875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6"/>
            <a:ext cx="4038600" cy="4341875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682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508C843-6E67-4A97-A29F-F71F41844CEE}" type="datetimeFigureOut">
              <a:rPr lang="en-US" smtClean="0"/>
              <a:t>8/18/2020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B8D04F6-AEC1-4939-8E7D-67D18480F1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5" y="2708519"/>
            <a:ext cx="4041775" cy="38862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6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34290" indent="0">
              <a:buNone/>
              <a:defRPr sz="1425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34290" indent="0">
              <a:buNone/>
              <a:defRPr sz="1425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3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8263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508C843-6E67-4A97-A29F-F71F41844CEE}" type="datetimeFigureOut">
              <a:rPr lang="en-US" smtClean="0"/>
              <a:t>8/18/2020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07936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8/18/2020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826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8/18/2020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8"/>
            <a:ext cx="5102352" cy="580508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8"/>
            <a:ext cx="3383280" cy="4580573"/>
          </a:xfrm>
        </p:spPr>
        <p:txBody>
          <a:bodyPr/>
          <a:lstStyle>
            <a:lvl1pPr marL="6858" indent="0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350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34668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8/18/2020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0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5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500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94222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0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0" name="Rectangle 29"/>
          <p:cNvSpPr/>
          <p:nvPr/>
        </p:nvSpPr>
        <p:spPr>
          <a:xfrm>
            <a:off x="1" y="308278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3" y="360248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1" y="440114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600">
                <a:solidFill>
                  <a:schemeClr val="accent2"/>
                </a:solidFill>
              </a:defRPr>
            </a:lvl1pPr>
          </a:lstStyle>
          <a:p>
            <a:fld id="{7508C843-6E67-4A97-A29F-F71F41844CEE}" type="datetimeFigureOut">
              <a:rPr lang="en-US" smtClean="0"/>
              <a:t>8/18/2020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6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350">
                <a:solidFill>
                  <a:srgbClr val="FFFFFF"/>
                </a:solidFill>
              </a:defRPr>
            </a:lvl1pPr>
          </a:lstStyle>
          <a:p>
            <a:fld id="{EB8D04F6-AEC1-4939-8E7D-67D18480F1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750153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192024" algn="l" rtl="0" eaLnBrk="1" latinLnBrk="0" hangingPunct="1">
        <a:spcBef>
          <a:spcPts val="225"/>
        </a:spcBef>
        <a:buClr>
          <a:schemeClr val="accent3"/>
        </a:buClr>
        <a:buFont typeface="Georgia"/>
        <a:buChar char="•"/>
        <a:defRPr kumimoji="0" sz="2100" kern="1200">
          <a:solidFill>
            <a:schemeClr val="tx2"/>
          </a:solidFill>
          <a:latin typeface="+mn-lt"/>
          <a:ea typeface="+mn-ea"/>
          <a:cs typeface="+mn-cs"/>
        </a:defRPr>
      </a:lvl1pPr>
      <a:lvl2pPr marL="493776" indent="-185166" algn="l" rtl="0" eaLnBrk="1" latinLnBrk="0" hangingPunct="1">
        <a:spcBef>
          <a:spcPts val="225"/>
        </a:spcBef>
        <a:buClr>
          <a:schemeClr val="accent2"/>
        </a:buClr>
        <a:buFont typeface="Georgia"/>
        <a:buChar char="▫"/>
        <a:defRPr kumimoji="0" sz="1950" kern="1200">
          <a:solidFill>
            <a:schemeClr val="tx2"/>
          </a:solidFill>
          <a:latin typeface="+mn-lt"/>
          <a:ea typeface="+mn-ea"/>
          <a:cs typeface="+mn-cs"/>
        </a:defRPr>
      </a:lvl2pPr>
      <a:lvl3pPr marL="692658" indent="-164592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884682" indent="-150876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650" kern="1200">
          <a:solidFill>
            <a:schemeClr val="tx2"/>
          </a:solidFill>
          <a:latin typeface="+mn-lt"/>
          <a:ea typeface="+mn-ea"/>
          <a:cs typeface="+mn-cs"/>
        </a:defRPr>
      </a:lvl4pPr>
      <a:lvl5pPr marL="1042416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1207008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6pPr>
      <a:lvl7pPr marL="1371600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1522476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8pPr>
      <a:lvl9pPr marL="1680210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05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ngimg.com/download/38182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1354" y="5110976"/>
            <a:ext cx="3743446" cy="914400"/>
          </a:xfrm>
        </p:spPr>
        <p:txBody>
          <a:bodyPr>
            <a:normAutofit/>
          </a:bodyPr>
          <a:lstStyle/>
          <a:p>
            <a:pPr algn="ctr"/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Alex Brotsos</a:t>
            </a:r>
          </a:p>
          <a:p>
            <a:pPr algn="ctr"/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Career Services Librarian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1600200"/>
            <a:ext cx="6553200" cy="2209800"/>
          </a:xfrm>
        </p:spPr>
        <p:txBody>
          <a:bodyPr>
            <a:normAutofit/>
          </a:bodyPr>
          <a:lstStyle/>
          <a:p>
            <a:r>
              <a:rPr lang="en-US" sz="4800" b="1" dirty="0">
                <a:effectLst/>
                <a:cs typeface="Courier New" panose="02070309020205020404" pitchFamily="49" charset="0"/>
              </a:rPr>
              <a:t>Acing Your Job Interview – Part 1</a:t>
            </a:r>
            <a:endParaRPr lang="en-US" sz="2800" b="1" i="1" dirty="0">
              <a:effectLst/>
              <a:cs typeface="Courier New" panose="02070309020205020404" pitchFamily="49" charset="0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45B589ED-A281-4294-BECF-49318F3F3A38}"/>
              </a:ext>
            </a:extLst>
          </p:cNvPr>
          <p:cNvSpPr txBox="1">
            <a:spLocks/>
          </p:cNvSpPr>
          <p:nvPr/>
        </p:nvSpPr>
        <p:spPr>
          <a:xfrm>
            <a:off x="4257554" y="5110976"/>
            <a:ext cx="2981446" cy="914400"/>
          </a:xfrm>
          <a:prstGeom prst="rect">
            <a:avLst/>
          </a:prstGeom>
        </p:spPr>
        <p:txBody>
          <a:bodyPr vert="horz">
            <a:noAutofit/>
          </a:bodyPr>
          <a:lstStyle>
            <a:lvl1pPr marL="48006" indent="0" algn="l" rtl="0" eaLnBrk="1" latinLnBrk="0" hangingPunct="1">
              <a:spcBef>
                <a:spcPts val="225"/>
              </a:spcBef>
              <a:buClr>
                <a:schemeClr val="accent3"/>
              </a:buClr>
              <a:buFont typeface="Georgia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1" latinLnBrk="0" hangingPunct="1">
              <a:spcBef>
                <a:spcPts val="225"/>
              </a:spcBef>
              <a:buClr>
                <a:schemeClr val="accent2"/>
              </a:buClr>
              <a:buFont typeface="Georgia"/>
              <a:buNone/>
              <a:defRPr kumimoji="0" sz="19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16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14500" indent="0" algn="ctr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57400" indent="0" algn="ctr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00300" indent="0" algn="ctr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0" algn="ctr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105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Phil Schmitt</a:t>
            </a:r>
          </a:p>
          <a:p>
            <a:pPr algn="ctr"/>
            <a:r>
              <a:rPr lang="en-US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Technology Trainer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B95B97-6CBA-47C9-BEE3-ECE6F3FF33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40" y="5181600"/>
            <a:ext cx="1234632" cy="146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52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“Selling” Yourself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6593425-2704-4C84-A760-04DF26DF5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600200"/>
            <a:ext cx="6019800" cy="22098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The Elevator Pitch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Meaningful language &amp; pauses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Humor?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66B9260-3460-4677-9172-70D2BA0DDD26}"/>
              </a:ext>
            </a:extLst>
          </p:cNvPr>
          <p:cNvGrpSpPr/>
          <p:nvPr/>
        </p:nvGrpSpPr>
        <p:grpSpPr>
          <a:xfrm>
            <a:off x="3276600" y="2832342"/>
            <a:ext cx="5613117" cy="4025658"/>
            <a:chOff x="3280149" y="2057400"/>
            <a:chExt cx="5613117" cy="402565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157D0B1-FBA2-477B-AF00-78C45A832D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0149" y="2057400"/>
              <a:ext cx="5613117" cy="4025658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5F5E111-9752-4731-8AE2-9B367BF8C1B9}"/>
                </a:ext>
              </a:extLst>
            </p:cNvPr>
            <p:cNvSpPr txBox="1"/>
            <p:nvPr/>
          </p:nvSpPr>
          <p:spPr>
            <a:xfrm>
              <a:off x="6248400" y="3700897"/>
              <a:ext cx="18288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3"/>
                  </a:solidFill>
                  <a:latin typeface="+mj-lt"/>
                </a:rPr>
                <a:t>WEAKNESSES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444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Clarifying Questions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6593425-2704-4C84-A760-04DF26DF5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600200"/>
            <a:ext cx="8517462" cy="4953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Related to the job, the organizational structure, the culture, a typical workday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What does the interviewer enjoy about working there? 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What questions do you have?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Can I take notes?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167E47-08A7-48A9-8054-44E9F507F3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 rot="20525128">
            <a:off x="4576605" y="3986086"/>
            <a:ext cx="4279973" cy="2543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73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id="{A24A557E-D433-4403-B44D-2A3C09D2DF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2123115"/>
              </p:ext>
            </p:extLst>
          </p:nvPr>
        </p:nvGraphicFramePr>
        <p:xfrm>
          <a:off x="262983" y="1905000"/>
          <a:ext cx="8618034" cy="4477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le 2">
            <a:extLst>
              <a:ext uri="{FF2B5EF4-FFF2-40B4-BE49-F238E27FC236}">
                <a16:creationId xmlns:a16="http://schemas.microsoft.com/office/drawing/2014/main" id="{F356DE6C-0F76-46D2-AA9A-7FEC231CB63A}"/>
              </a:ext>
            </a:extLst>
          </p:cNvPr>
          <p:cNvSpPr txBox="1">
            <a:spLocks/>
          </p:cNvSpPr>
          <p:nvPr/>
        </p:nvSpPr>
        <p:spPr>
          <a:xfrm>
            <a:off x="381000" y="6096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Wrapping It Up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640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2590800"/>
            <a:ext cx="7772400" cy="914400"/>
          </a:xfrm>
        </p:spPr>
        <p:txBody>
          <a:bodyPr/>
          <a:lstStyle/>
          <a:p>
            <a:pPr algn="ctr"/>
            <a:r>
              <a:rPr lang="en-US" sz="4800" dirty="0">
                <a:ln w="12700">
                  <a:noFill/>
                </a:ln>
                <a:solidFill>
                  <a:schemeClr val="accent2">
                    <a:lumMod val="75000"/>
                  </a:schemeClr>
                </a:solidFill>
              </a:rPr>
              <a:t>Post-Interview Tips</a:t>
            </a:r>
          </a:p>
        </p:txBody>
      </p:sp>
    </p:spTree>
    <p:extLst>
      <p:ext uri="{BB962C8B-B14F-4D97-AF65-F5344CB8AC3E}">
        <p14:creationId xmlns:p14="http://schemas.microsoft.com/office/powerpoint/2010/main" val="3318774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457200"/>
            <a:ext cx="8229600" cy="1066800"/>
          </a:xfrm>
        </p:spPr>
        <p:txBody>
          <a:bodyPr vert="horz" anchor="ctr">
            <a:normAutofit/>
          </a:bodyPr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Following Up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5739533-1CA1-4E9C-B413-055FF8F4CD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447800"/>
            <a:ext cx="8517462" cy="3048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Sending a thank you email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Revise any notes taken during the interview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Checking in when time has passed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If you don’t succeed…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627790-FB75-4299-855D-F892EAAEA53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32"/>
          <a:stretch/>
        </p:blipFill>
        <p:spPr>
          <a:xfrm>
            <a:off x="876300" y="3843695"/>
            <a:ext cx="7391400" cy="301430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/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71077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128155" y="2590800"/>
            <a:ext cx="8839200" cy="3886200"/>
          </a:xfrm>
        </p:spPr>
        <p:txBody>
          <a:bodyPr>
            <a:normAutofit/>
          </a:bodyPr>
          <a:lstStyle/>
          <a:p>
            <a:pPr marL="45720" indent="0" algn="ctr">
              <a:buClr>
                <a:srgbClr val="934747"/>
              </a:buClr>
              <a:buNone/>
            </a:pPr>
            <a:endParaRPr lang="en-US" sz="1200" b="1" dirty="0">
              <a:solidFill>
                <a:srgbClr val="934747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" indent="0" algn="ctr">
              <a:buClr>
                <a:srgbClr val="934747"/>
              </a:buClr>
              <a:buNone/>
            </a:pPr>
            <a:endParaRPr lang="en-US" sz="4000" b="1" u="sng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" indent="0" algn="ctr">
              <a:buClr>
                <a:srgbClr val="934747"/>
              </a:buClr>
              <a:buNone/>
            </a:pPr>
            <a:r>
              <a:rPr lang="en-US" sz="4000" u="sng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Next in the series: </a:t>
            </a:r>
          </a:p>
          <a:p>
            <a:pPr marL="45720" indent="0" algn="ctr">
              <a:buClr>
                <a:srgbClr val="934747"/>
              </a:buClr>
              <a:buNone/>
            </a:pPr>
            <a:r>
              <a:rPr lang="en-US" sz="4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Acing Your Job Interview – Part 2</a:t>
            </a: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>
              <a:solidFill>
                <a:srgbClr val="934747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815" y="144780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QUESTIONS?</a:t>
            </a:r>
            <a:endParaRPr lang="en-US" sz="5400" b="1" dirty="0">
              <a:solidFill>
                <a:schemeClr val="accent2">
                  <a:lumMod val="50000"/>
                </a:schemeClr>
              </a:solidFill>
              <a:effectLst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65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8183880" cy="4495800"/>
          </a:xfrm>
        </p:spPr>
        <p:txBody>
          <a:bodyPr>
            <a:normAutofit/>
          </a:bodyPr>
          <a:lstStyle/>
          <a:p>
            <a:pPr marL="228600" indent="-22860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Pre-Interview Work</a:t>
            </a:r>
          </a:p>
          <a:p>
            <a:pPr marL="228600" indent="-22860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Interview Strategies</a:t>
            </a:r>
          </a:p>
          <a:p>
            <a:pPr marL="228600" indent="-22860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Post-Interview Tips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492" y="609600"/>
            <a:ext cx="8183880" cy="105156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effectLst/>
                <a:cs typeface="Courier New" panose="02070309020205020404" pitchFamily="49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10102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685800" y="2752725"/>
            <a:ext cx="7772400" cy="752475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25" b="1" kern="1200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dirty="0">
                <a:ln w="12700">
                  <a:noFill/>
                </a:ln>
                <a:solidFill>
                  <a:schemeClr val="accent2">
                    <a:lumMod val="75000"/>
                  </a:schemeClr>
                </a:solidFill>
              </a:rPr>
              <a:t>Pre-Interview Work</a:t>
            </a:r>
          </a:p>
        </p:txBody>
      </p:sp>
    </p:spTree>
    <p:extLst>
      <p:ext uri="{BB962C8B-B14F-4D97-AF65-F5344CB8AC3E}">
        <p14:creationId xmlns:p14="http://schemas.microsoft.com/office/powerpoint/2010/main" val="2024306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822" y="1600200"/>
            <a:ext cx="8598977" cy="52578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Identify the interview style and who will be present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Look into the company</a:t>
            </a:r>
          </a:p>
          <a:p>
            <a:pPr lvl="1"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Reviews, recent news, goals/mission, staff, culture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Talk to your references &amp; contacts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Salary range</a:t>
            </a:r>
            <a:endParaRPr lang="en-US" sz="245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68823" y="533400"/>
            <a:ext cx="8353439" cy="914400"/>
          </a:xfrm>
        </p:spPr>
        <p:txBody>
          <a:bodyPr/>
          <a:lstStyle/>
          <a:p>
            <a:pPr eaLnBrk="1" hangingPunct="1"/>
            <a:r>
              <a:rPr lang="en-US" sz="4800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Do Your Research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34C5FC-C955-4F96-80B5-2F5C07E1966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21"/>
          <a:stretch/>
        </p:blipFill>
        <p:spPr>
          <a:xfrm>
            <a:off x="4774644" y="3886200"/>
            <a:ext cx="432475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23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8600" y="1600200"/>
            <a:ext cx="4952999" cy="4648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Print paper copies of your resume and review it</a:t>
            </a:r>
          </a:p>
          <a:p>
            <a:pPr lvl="1"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Be able to elaborate on skills &amp; accomplishments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List questions you want to ask the employer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Portfolio required?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endParaRPr lang="en-US" sz="23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lvl="1"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endParaRPr lang="en-US" sz="245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endParaRPr lang="en-US" sz="26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68823" y="533400"/>
            <a:ext cx="8353439" cy="914400"/>
          </a:xfrm>
        </p:spPr>
        <p:txBody>
          <a:bodyPr/>
          <a:lstStyle/>
          <a:p>
            <a:pPr eaLnBrk="1" hangingPunct="1"/>
            <a:r>
              <a:rPr lang="en-US" sz="4800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Write this Down…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E80233-AEF0-4ECE-807C-E579A0F0E1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" r="34585"/>
          <a:stretch/>
        </p:blipFill>
        <p:spPr>
          <a:xfrm>
            <a:off x="468823" y="1905000"/>
            <a:ext cx="3493577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708786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823" y="1600200"/>
            <a:ext cx="8353440" cy="4267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Select your outfit ahead of time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Map your route &amp; plan to arrive early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Determine what to bring with you (ex: notepad)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Practice interviewing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Interviews are a two-way street</a:t>
            </a:r>
            <a:endParaRPr lang="en-US" sz="23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68823" y="533400"/>
            <a:ext cx="8353439" cy="914400"/>
          </a:xfrm>
        </p:spPr>
        <p:txBody>
          <a:bodyPr/>
          <a:lstStyle/>
          <a:p>
            <a:pPr eaLnBrk="1" hangingPunct="1"/>
            <a:r>
              <a:rPr lang="en-US" sz="4800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Don’t forget….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67E10B-72A0-4C33-B29D-075323BEED3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7" r="4704" b="6666"/>
          <a:stretch/>
        </p:blipFill>
        <p:spPr>
          <a:xfrm>
            <a:off x="5161642" y="3657600"/>
            <a:ext cx="4134758" cy="3276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2438400"/>
            <a:ext cx="7772400" cy="990600"/>
          </a:xfrm>
        </p:spPr>
        <p:txBody>
          <a:bodyPr/>
          <a:lstStyle/>
          <a:p>
            <a:pPr algn="ctr"/>
            <a:r>
              <a:rPr lang="en-US" sz="4800" dirty="0">
                <a:ln w="12700">
                  <a:noFill/>
                </a:ln>
                <a:solidFill>
                  <a:schemeClr val="accent2">
                    <a:lumMod val="75000"/>
                  </a:schemeClr>
                </a:solidFill>
              </a:rPr>
              <a:t>Interview Strategies</a:t>
            </a:r>
          </a:p>
        </p:txBody>
      </p:sp>
    </p:spTree>
    <p:extLst>
      <p:ext uri="{BB962C8B-B14F-4D97-AF65-F5344CB8AC3E}">
        <p14:creationId xmlns:p14="http://schemas.microsoft.com/office/powerpoint/2010/main" val="283877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68823" y="533400"/>
            <a:ext cx="8353439" cy="914400"/>
          </a:xfrm>
        </p:spPr>
        <p:txBody>
          <a:bodyPr/>
          <a:lstStyle/>
          <a:p>
            <a:pPr eaLnBrk="1" hangingPunct="1"/>
            <a:r>
              <a:rPr lang="en-US" sz="4800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Behavioral Interviews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9DC0D7-E41A-46B6-99AA-578F07770A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905000"/>
            <a:ext cx="7566602" cy="407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43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STAR Method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208F60-EB1D-4387-B090-636E6F4939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" y="1981200"/>
            <a:ext cx="8039100" cy="45189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691883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 TechEd Theme - Basic PowerPoint">
  <a:themeElements>
    <a:clrScheme name="Custom 2">
      <a:dk1>
        <a:sysClr val="windowText" lastClr="000000"/>
      </a:dk1>
      <a:lt1>
        <a:sysClr val="window" lastClr="FFFFFF"/>
      </a:lt1>
      <a:dk2>
        <a:srgbClr val="038549"/>
      </a:dk2>
      <a:lt2>
        <a:srgbClr val="E2DFCC"/>
      </a:lt2>
      <a:accent1>
        <a:srgbClr val="038549"/>
      </a:accent1>
      <a:accent2>
        <a:srgbClr val="1BB26E"/>
      </a:accent2>
      <a:accent3>
        <a:srgbClr val="028C8A"/>
      </a:accent3>
      <a:accent4>
        <a:srgbClr val="44C1A3"/>
      </a:accent4>
      <a:accent5>
        <a:srgbClr val="4EB3CF"/>
      </a:accent5>
      <a:accent6>
        <a:srgbClr val="51C3F9"/>
      </a:accent6>
      <a:hlink>
        <a:srgbClr val="7F7F7F"/>
      </a:hlink>
      <a:folHlink>
        <a:srgbClr val="FFFFFF"/>
      </a:folHlink>
    </a:clrScheme>
    <a:fontScheme name="Custom 2">
      <a:majorFont>
        <a:latin typeface="Segoe UI Semibold"/>
        <a:ea typeface=""/>
        <a:cs typeface=""/>
      </a:majorFont>
      <a:minorFont>
        <a:latin typeface="Segoe UI Semi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TechEd Theme - Basic PowerPoint" id="{EBF6C87B-479B-45DF-BCDE-BC68215B5F4A}" vid="{AD3EDA62-2FAF-4269-A490-1D1DBF2FAC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279</Words>
  <Application>Microsoft Office PowerPoint</Application>
  <PresentationFormat>On-screen Show (4:3)</PresentationFormat>
  <Paragraphs>69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Georgia</vt:lpstr>
      <vt:lpstr>Segoe UI</vt:lpstr>
      <vt:lpstr>Segoe UI Semibold</vt:lpstr>
      <vt:lpstr>Segoe UI Semilight</vt:lpstr>
      <vt:lpstr>Wingdings 2</vt:lpstr>
      <vt:lpstr>New TechEd Theme - Basic PowerPoint</vt:lpstr>
      <vt:lpstr>Acing Your Job Interview – Part 1</vt:lpstr>
      <vt:lpstr>Agenda</vt:lpstr>
      <vt:lpstr>PowerPoint Presentation</vt:lpstr>
      <vt:lpstr>Do Your Research</vt:lpstr>
      <vt:lpstr>Write this Down…</vt:lpstr>
      <vt:lpstr>Don’t forget….</vt:lpstr>
      <vt:lpstr>Interview Strategies</vt:lpstr>
      <vt:lpstr>Behavioral Interviews</vt:lpstr>
      <vt:lpstr>STAR Method</vt:lpstr>
      <vt:lpstr>“Selling” Yourself</vt:lpstr>
      <vt:lpstr>Clarifying Questions</vt:lpstr>
      <vt:lpstr>PowerPoint Presentation</vt:lpstr>
      <vt:lpstr>Post-Interview Tips</vt:lpstr>
      <vt:lpstr>Following Up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Acing Your Job Interview – Part 1</dc:title>
  <dc:creator>Shana Lopez</dc:creator>
  <cp:lastModifiedBy>Shana Lopez</cp:lastModifiedBy>
  <cp:revision>10</cp:revision>
  <dcterms:created xsi:type="dcterms:W3CDTF">2020-07-17T15:37:07Z</dcterms:created>
  <dcterms:modified xsi:type="dcterms:W3CDTF">2020-08-18T19:39:54Z</dcterms:modified>
</cp:coreProperties>
</file>