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8"/>
  </p:notesMasterIdLst>
  <p:sldIdLst>
    <p:sldId id="256" r:id="rId2"/>
    <p:sldId id="259" r:id="rId3"/>
    <p:sldId id="324" r:id="rId4"/>
    <p:sldId id="369" r:id="rId5"/>
    <p:sldId id="376" r:id="rId6"/>
    <p:sldId id="377" r:id="rId7"/>
    <p:sldId id="378" r:id="rId8"/>
    <p:sldId id="379" r:id="rId9"/>
    <p:sldId id="380" r:id="rId10"/>
    <p:sldId id="381" r:id="rId11"/>
    <p:sldId id="325" r:id="rId12"/>
    <p:sldId id="371" r:id="rId13"/>
    <p:sldId id="365" r:id="rId14"/>
    <p:sldId id="361" r:id="rId15"/>
    <p:sldId id="383" r:id="rId16"/>
    <p:sldId id="26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8549"/>
    <a:srgbClr val="934747"/>
    <a:srgbClr val="A8C398"/>
    <a:srgbClr val="709658"/>
    <a:srgbClr val="B17462"/>
    <a:srgbClr val="3575B1"/>
    <a:srgbClr val="E0AA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528" autoAdjust="0"/>
  </p:normalViewPr>
  <p:slideViewPr>
    <p:cSldViewPr>
      <p:cViewPr varScale="1">
        <p:scale>
          <a:sx n="69" d="100"/>
          <a:sy n="69" d="100"/>
        </p:scale>
        <p:origin x="185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97E7E-AA80-4EF1-83F1-D6DD1DCE7E45}" type="datetimeFigureOut">
              <a:rPr lang="en-US" smtClean="0"/>
              <a:t>8/18/2020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A0E2B4-7EE4-4883-8768-CD337D989D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342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areersblog.enterprise.co.uk/tips-on-using-the-star-technique-to-answer-job-interview-questions/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304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290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1080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9879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Develop ready example to back up points on your resume</a:t>
            </a:r>
          </a:p>
          <a:p>
            <a:endParaRPr lang="en-US" dirty="0"/>
          </a:p>
          <a:p>
            <a:r>
              <a:rPr lang="en-US" dirty="0"/>
              <a:t>Image credit: </a:t>
            </a:r>
            <a:r>
              <a:rPr lang="en-US" dirty="0">
                <a:hlinkClick r:id="rId3"/>
              </a:rPr>
              <a:t>https://careersblog.enterprise.co.uk/tips-on-using-the-star-technique-to-answer-job-interview-questions/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3701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5135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4379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71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718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228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3245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8356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3413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8053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2159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273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3" y="381000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1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1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0" name="Rectangle 9"/>
          <p:cNvSpPr/>
          <p:nvPr/>
        </p:nvSpPr>
        <p:spPr>
          <a:xfrm>
            <a:off x="1" y="3675529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508C843-6E67-4A97-A29F-F71F41844CEE}" type="datetimeFigureOut">
              <a:rPr lang="en-US" smtClean="0"/>
              <a:t>8/18/2020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350">
                <a:solidFill>
                  <a:schemeClr val="bg1"/>
                </a:solidFill>
              </a:defRPr>
            </a:lvl1pPr>
          </a:lstStyle>
          <a:p>
            <a:fld id="{EB8D04F6-AEC1-4939-8E7D-67D18480F1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48006" indent="0" algn="l">
              <a:buNone/>
              <a:defRPr sz="1800">
                <a:solidFill>
                  <a:schemeClr val="tx2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9"/>
            <a:ext cx="8458200" cy="1470025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8140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8/18/2020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392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8/18/2020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0409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8/18/2020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73764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8/18/2020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34290" indent="0">
              <a:buNone/>
              <a:defRPr sz="1575" b="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3225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5573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8/18/2020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6"/>
            <a:ext cx="4038600" cy="4341875"/>
          </a:xfrm>
        </p:spPr>
        <p:txBody>
          <a:bodyPr/>
          <a:lstStyle>
            <a:lvl1pPr>
              <a:defRPr sz="1500"/>
            </a:lvl1pPr>
            <a:lvl2pPr>
              <a:defRPr sz="1425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6"/>
            <a:ext cx="4038600" cy="4341875"/>
          </a:xfrm>
        </p:spPr>
        <p:txBody>
          <a:bodyPr/>
          <a:lstStyle>
            <a:lvl1pPr>
              <a:defRPr sz="1500"/>
            </a:lvl1pPr>
            <a:lvl2pPr>
              <a:defRPr sz="1425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682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508C843-6E67-4A97-A29F-F71F41844CEE}" type="datetimeFigureOut">
              <a:rPr lang="en-US" smtClean="0"/>
              <a:t>8/18/2020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B8D04F6-AEC1-4939-8E7D-67D18480F1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5" y="2708519"/>
            <a:ext cx="4041775" cy="388620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6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34290" indent="0">
              <a:buNone/>
              <a:defRPr sz="1425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34290" indent="0">
              <a:buNone/>
              <a:defRPr sz="1425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3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8263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508C843-6E67-4A97-A29F-F71F41844CEE}" type="datetimeFigureOut">
              <a:rPr lang="en-US" smtClean="0"/>
              <a:t>8/18/2020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3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07936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8/18/2020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826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8/18/2020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8"/>
            <a:ext cx="5102352" cy="580508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8"/>
            <a:ext cx="3383280" cy="4580573"/>
          </a:xfrm>
        </p:spPr>
        <p:txBody>
          <a:bodyPr/>
          <a:lstStyle>
            <a:lvl1pPr marL="6858" indent="0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350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34668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8/18/2020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0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5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500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94222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0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0" name="Rectangle 29"/>
          <p:cNvSpPr/>
          <p:nvPr/>
        </p:nvSpPr>
        <p:spPr>
          <a:xfrm>
            <a:off x="1" y="308278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3" y="360248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1" y="440114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600">
                <a:solidFill>
                  <a:schemeClr val="accent2"/>
                </a:solidFill>
              </a:defRPr>
            </a:lvl1pPr>
          </a:lstStyle>
          <a:p>
            <a:fld id="{7508C843-6E67-4A97-A29F-F71F41844CEE}" type="datetimeFigureOut">
              <a:rPr lang="en-US" smtClean="0"/>
              <a:t>8/18/2020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6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350">
                <a:solidFill>
                  <a:srgbClr val="FFFFFF"/>
                </a:solidFill>
              </a:defRPr>
            </a:lvl1pPr>
          </a:lstStyle>
          <a:p>
            <a:fld id="{EB8D04F6-AEC1-4939-8E7D-67D18480F1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750153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192024" algn="l" rtl="0" eaLnBrk="1" latinLnBrk="0" hangingPunct="1">
        <a:spcBef>
          <a:spcPts val="225"/>
        </a:spcBef>
        <a:buClr>
          <a:schemeClr val="accent3"/>
        </a:buClr>
        <a:buFont typeface="Georgia"/>
        <a:buChar char="•"/>
        <a:defRPr kumimoji="0" sz="2100" kern="1200">
          <a:solidFill>
            <a:schemeClr val="tx2"/>
          </a:solidFill>
          <a:latin typeface="+mn-lt"/>
          <a:ea typeface="+mn-ea"/>
          <a:cs typeface="+mn-cs"/>
        </a:defRPr>
      </a:lvl1pPr>
      <a:lvl2pPr marL="493776" indent="-185166" algn="l" rtl="0" eaLnBrk="1" latinLnBrk="0" hangingPunct="1">
        <a:spcBef>
          <a:spcPts val="225"/>
        </a:spcBef>
        <a:buClr>
          <a:schemeClr val="accent2"/>
        </a:buClr>
        <a:buFont typeface="Georgia"/>
        <a:buChar char="▫"/>
        <a:defRPr kumimoji="0" sz="1950" kern="1200">
          <a:solidFill>
            <a:schemeClr val="tx2"/>
          </a:solidFill>
          <a:latin typeface="+mn-lt"/>
          <a:ea typeface="+mn-ea"/>
          <a:cs typeface="+mn-cs"/>
        </a:defRPr>
      </a:lvl2pPr>
      <a:lvl3pPr marL="692658" indent="-164592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884682" indent="-150876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650" kern="1200">
          <a:solidFill>
            <a:schemeClr val="tx2"/>
          </a:solidFill>
          <a:latin typeface="+mn-lt"/>
          <a:ea typeface="+mn-ea"/>
          <a:cs typeface="+mn-cs"/>
        </a:defRPr>
      </a:lvl4pPr>
      <a:lvl5pPr marL="1042416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5pPr>
      <a:lvl6pPr marL="1207008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6pPr>
      <a:lvl7pPr marL="1371600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1522476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8pPr>
      <a:lvl9pPr marL="1680210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05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eb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ailborden.info/learn/job-career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eb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eb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1354" y="5110976"/>
            <a:ext cx="3591046" cy="914400"/>
          </a:xfrm>
        </p:spPr>
        <p:txBody>
          <a:bodyPr>
            <a:normAutofit/>
          </a:bodyPr>
          <a:lstStyle/>
          <a:p>
            <a:pPr algn="ctr"/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Alex Brotsos</a:t>
            </a:r>
          </a:p>
          <a:p>
            <a:pPr algn="ctr"/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Career Services Librarian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1600200"/>
            <a:ext cx="6553200" cy="2209800"/>
          </a:xfrm>
        </p:spPr>
        <p:txBody>
          <a:bodyPr>
            <a:normAutofit/>
          </a:bodyPr>
          <a:lstStyle/>
          <a:p>
            <a:r>
              <a:rPr lang="en-US" sz="4800" b="1" dirty="0">
                <a:effectLst/>
                <a:cs typeface="Courier New" panose="02070309020205020404" pitchFamily="49" charset="0"/>
              </a:rPr>
              <a:t>Acing Your Job Interview – Part 2</a:t>
            </a:r>
            <a:endParaRPr lang="en-US" sz="2800" b="1" i="1" dirty="0">
              <a:effectLst/>
              <a:cs typeface="Courier New" panose="02070309020205020404" pitchFamily="49" charset="0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45B589ED-A281-4294-BECF-49318F3F3A38}"/>
              </a:ext>
            </a:extLst>
          </p:cNvPr>
          <p:cNvSpPr txBox="1">
            <a:spLocks/>
          </p:cNvSpPr>
          <p:nvPr/>
        </p:nvSpPr>
        <p:spPr>
          <a:xfrm>
            <a:off x="4343400" y="5110976"/>
            <a:ext cx="2981446" cy="914400"/>
          </a:xfrm>
          <a:prstGeom prst="rect">
            <a:avLst/>
          </a:prstGeom>
        </p:spPr>
        <p:txBody>
          <a:bodyPr vert="horz">
            <a:noAutofit/>
          </a:bodyPr>
          <a:lstStyle>
            <a:lvl1pPr marL="48006" indent="0" algn="l" rtl="0" eaLnBrk="1" latinLnBrk="0" hangingPunct="1">
              <a:spcBef>
                <a:spcPts val="225"/>
              </a:spcBef>
              <a:buClr>
                <a:schemeClr val="accent3"/>
              </a:buClr>
              <a:buFont typeface="Georgia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1" latinLnBrk="0" hangingPunct="1">
              <a:spcBef>
                <a:spcPts val="225"/>
              </a:spcBef>
              <a:buClr>
                <a:schemeClr val="accent2"/>
              </a:buClr>
              <a:buFont typeface="Georgia"/>
              <a:buNone/>
              <a:defRPr kumimoji="0" sz="19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0" algn="ctr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28700" indent="0" algn="ctr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None/>
              <a:defRPr kumimoji="0" sz="16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0" algn="ctr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None/>
              <a:defRPr kumimoji="0"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14500" indent="0" algn="ctr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None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57400" indent="0" algn="ctr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None/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00300" indent="0" algn="ctr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None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0" algn="ctr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None/>
              <a:defRPr kumimoji="0" sz="105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Phil Schmitt</a:t>
            </a:r>
          </a:p>
          <a:p>
            <a:pPr algn="ctr"/>
            <a:r>
              <a:rPr lang="en-US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Technology Trainer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B95B97-6CBA-47C9-BEE3-ECE6F3FF33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40" y="5181600"/>
            <a:ext cx="1234632" cy="146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522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521" y="1583472"/>
            <a:ext cx="8598977" cy="52578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4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Networking tactic used by job seeker to gain knowledge of industry and roles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4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Could lead to job shadowing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4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Not meant for asking about current open positions</a:t>
            </a:r>
          </a:p>
        </p:txBody>
      </p:sp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68823" y="533400"/>
            <a:ext cx="8353439" cy="914400"/>
          </a:xfrm>
        </p:spPr>
        <p:txBody>
          <a:bodyPr/>
          <a:lstStyle/>
          <a:p>
            <a:pPr eaLnBrk="1" hangingPunct="1"/>
            <a:r>
              <a:rPr lang="en-US" sz="4800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Informational Interviews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ABF5F8-B04F-43FB-9D30-1BCC43510C6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39"/>
          <a:stretch/>
        </p:blipFill>
        <p:spPr>
          <a:xfrm>
            <a:off x="2262354" y="4191000"/>
            <a:ext cx="4414325" cy="2666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056285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2438400"/>
            <a:ext cx="7772400" cy="1981200"/>
          </a:xfrm>
        </p:spPr>
        <p:txBody>
          <a:bodyPr/>
          <a:lstStyle/>
          <a:p>
            <a:pPr algn="ctr"/>
            <a:r>
              <a:rPr lang="en-US" sz="4800" dirty="0">
                <a:ln w="12700">
                  <a:noFill/>
                </a:ln>
                <a:solidFill>
                  <a:schemeClr val="accent2">
                    <a:lumMod val="75000"/>
                  </a:schemeClr>
                </a:solidFill>
              </a:rPr>
              <a:t>Marketing Yourself/Branding</a:t>
            </a:r>
          </a:p>
        </p:txBody>
      </p:sp>
    </p:spTree>
    <p:extLst>
      <p:ext uri="{BB962C8B-B14F-4D97-AF65-F5344CB8AC3E}">
        <p14:creationId xmlns:p14="http://schemas.microsoft.com/office/powerpoint/2010/main" val="283877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The Elevator Pitch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6593425-2704-4C84-A760-04DF26DF5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600199"/>
            <a:ext cx="6019800" cy="437852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30 Seconds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Who you are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What you do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What you’re looking for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 “hook”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 closing statement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endParaRPr lang="en-US" sz="26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AA4124-AED5-47AF-A249-3B7F25A803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421" y="1676400"/>
            <a:ext cx="4405579" cy="4302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44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STAR Method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208F60-EB1D-4387-B090-636E6F4939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" y="1981200"/>
            <a:ext cx="8039100" cy="45189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691883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68823" y="533400"/>
            <a:ext cx="8353439" cy="914400"/>
          </a:xfrm>
        </p:spPr>
        <p:txBody>
          <a:bodyPr/>
          <a:lstStyle/>
          <a:p>
            <a:pPr eaLnBrk="1" hangingPunct="1"/>
            <a:r>
              <a:rPr lang="en-US" sz="4800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How to Analogize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1C75583-DA91-4D72-9841-1C613F5C80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600199"/>
            <a:ext cx="8229600" cy="437852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If not familiar with a product/process, compare it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“I haven’t used ABC, but I have experience with XYZ and learned that while handling…”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endParaRPr lang="en-US" sz="26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endParaRPr lang="en-US" sz="26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F91815-75AC-49C4-916D-EEDDF671F80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07" b="16189"/>
          <a:stretch/>
        </p:blipFill>
        <p:spPr>
          <a:xfrm>
            <a:off x="1828800" y="3581400"/>
            <a:ext cx="5598858" cy="3269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43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68823" y="533400"/>
            <a:ext cx="8353439" cy="914400"/>
          </a:xfrm>
        </p:spPr>
        <p:txBody>
          <a:bodyPr/>
          <a:lstStyle/>
          <a:p>
            <a:pPr eaLnBrk="1" hangingPunct="1"/>
            <a:r>
              <a:rPr lang="en-US" sz="4800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Final Thoughts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1C75583-DA91-4D72-9841-1C613F5C80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600199"/>
            <a:ext cx="8229600" cy="437852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Interviews are a two-way street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endParaRPr lang="en-US" sz="26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0E8572-8D79-406F-AE44-3BC0CF7BFB3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8"/>
          <a:stretch/>
        </p:blipFill>
        <p:spPr>
          <a:xfrm>
            <a:off x="0" y="3733800"/>
            <a:ext cx="9143999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31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128155" y="2590800"/>
            <a:ext cx="8839200" cy="3886200"/>
          </a:xfrm>
        </p:spPr>
        <p:txBody>
          <a:bodyPr>
            <a:normAutofit/>
          </a:bodyPr>
          <a:lstStyle/>
          <a:p>
            <a:pPr marL="45720" indent="0" algn="ctr">
              <a:buClr>
                <a:srgbClr val="934747"/>
              </a:buClr>
              <a:buNone/>
            </a:pPr>
            <a:endParaRPr lang="en-US" sz="1200" b="1" dirty="0">
              <a:solidFill>
                <a:srgbClr val="934747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" indent="0" algn="ctr">
              <a:buClr>
                <a:srgbClr val="934747"/>
              </a:buClr>
              <a:buNone/>
            </a:pPr>
            <a:endParaRPr lang="en-US" sz="4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" indent="0" algn="ctr">
              <a:buClr>
                <a:srgbClr val="934747"/>
              </a:buClr>
              <a:buNone/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GBPL resources for job seekers:</a:t>
            </a:r>
            <a:r>
              <a:rPr lang="en-US" sz="4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3200" b="1" dirty="0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https://www.gailborden.info/learn/job-career</a:t>
            </a:r>
            <a:endParaRPr lang="en-US" sz="3200" b="1" dirty="0">
              <a:solidFill>
                <a:schemeClr val="accent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" indent="0" algn="ctr">
              <a:buClr>
                <a:srgbClr val="934747"/>
              </a:buClr>
              <a:buNone/>
            </a:pPr>
            <a:endParaRPr lang="en-US" sz="2800" b="1" dirty="0">
              <a:solidFill>
                <a:srgbClr val="934747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815" y="144780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QUESTIONS?</a:t>
            </a:r>
            <a:endParaRPr lang="en-US" sz="5400" b="1" dirty="0">
              <a:solidFill>
                <a:schemeClr val="accent2">
                  <a:lumMod val="50000"/>
                </a:schemeClr>
              </a:solidFill>
              <a:effectLst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65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8183880" cy="4495800"/>
          </a:xfrm>
        </p:spPr>
        <p:txBody>
          <a:bodyPr>
            <a:normAutofit/>
          </a:bodyPr>
          <a:lstStyle/>
          <a:p>
            <a:pPr marL="228600" indent="-22860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Interview Styles</a:t>
            </a:r>
          </a:p>
          <a:p>
            <a:pPr marL="228600" indent="-22860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Marketing Yourself/Branding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492" y="609600"/>
            <a:ext cx="8183880" cy="1051560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accent2">
                    <a:lumMod val="75000"/>
                  </a:schemeClr>
                </a:solidFill>
                <a:effectLst/>
                <a:cs typeface="Courier New" panose="02070309020205020404" pitchFamily="49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101027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685800" y="2752725"/>
            <a:ext cx="7772400" cy="752475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25" b="1" kern="1200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 dirty="0">
                <a:ln w="12700">
                  <a:noFill/>
                </a:ln>
                <a:solidFill>
                  <a:schemeClr val="accent2">
                    <a:lumMod val="75000"/>
                  </a:schemeClr>
                </a:solidFill>
              </a:rPr>
              <a:t>Interview Styles</a:t>
            </a:r>
          </a:p>
        </p:txBody>
      </p:sp>
    </p:spTree>
    <p:extLst>
      <p:ext uri="{BB962C8B-B14F-4D97-AF65-F5344CB8AC3E}">
        <p14:creationId xmlns:p14="http://schemas.microsoft.com/office/powerpoint/2010/main" val="2024306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53" y="1600200"/>
            <a:ext cx="8598977" cy="52578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4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Space considerations</a:t>
            </a:r>
          </a:p>
          <a:p>
            <a:pPr lvl="1"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3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Noise level</a:t>
            </a:r>
          </a:p>
          <a:p>
            <a:pPr lvl="1"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3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Internet connection</a:t>
            </a:r>
          </a:p>
          <a:p>
            <a:pPr lvl="1"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3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Lighting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4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Laptop/PC preferable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4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Test the software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4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Dress as if you were meeting in-person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4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Look at the camera when speaking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4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Have your resume &amp; notes ready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endParaRPr lang="en-US" sz="245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68823" y="533400"/>
            <a:ext cx="8353439" cy="914400"/>
          </a:xfrm>
        </p:spPr>
        <p:txBody>
          <a:bodyPr/>
          <a:lstStyle/>
          <a:p>
            <a:pPr eaLnBrk="1" hangingPunct="1"/>
            <a:r>
              <a:rPr lang="en-US" sz="4800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Virtual Interviews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4316433-6B0A-4175-9A2B-3C4EF3497BF0}"/>
              </a:ext>
            </a:extLst>
          </p:cNvPr>
          <p:cNvGrpSpPr/>
          <p:nvPr/>
        </p:nvGrpSpPr>
        <p:grpSpPr>
          <a:xfrm>
            <a:off x="4038600" y="1447800"/>
            <a:ext cx="4750208" cy="3276600"/>
            <a:chOff x="3791097" y="1447800"/>
            <a:chExt cx="5031165" cy="33528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4960D3C-5224-44F0-BBEC-440A928213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1097" y="1447800"/>
              <a:ext cx="5031165" cy="33528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B9F450D-0D2C-454A-B1FF-E6CE5A0913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71" t="10836" r="17393" b="36705"/>
            <a:stretch/>
          </p:blipFill>
          <p:spPr>
            <a:xfrm>
              <a:off x="5257800" y="1828800"/>
              <a:ext cx="2057400" cy="122948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57423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0" y="1631795"/>
            <a:ext cx="4405319" cy="52578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4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Find a quiet room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4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Avoid distractions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4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Answer clearly with a pleasant greeting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4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Tone of voice matters –    you can “hear” a smile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4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Have resume &amp; notes ready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endParaRPr lang="en-US" sz="245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68823" y="533400"/>
            <a:ext cx="8353439" cy="914400"/>
          </a:xfrm>
        </p:spPr>
        <p:txBody>
          <a:bodyPr/>
          <a:lstStyle/>
          <a:p>
            <a:pPr eaLnBrk="1" hangingPunct="1"/>
            <a:r>
              <a:rPr lang="en-US" sz="4800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Phone Interviews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273EFA-9966-4872-A834-9B9587C472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829"/>
          <a:stretch/>
        </p:blipFill>
        <p:spPr>
          <a:xfrm>
            <a:off x="4800599" y="1765246"/>
            <a:ext cx="3505200" cy="3327508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34638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53" y="1453376"/>
            <a:ext cx="8598977" cy="52578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4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Usually a Human Resources representative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4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“Checking off boxes” –minimum requirements to proceed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endParaRPr lang="en-US" sz="245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68823" y="533400"/>
            <a:ext cx="8353439" cy="914400"/>
          </a:xfrm>
        </p:spPr>
        <p:txBody>
          <a:bodyPr/>
          <a:lstStyle/>
          <a:p>
            <a:pPr eaLnBrk="1" hangingPunct="1"/>
            <a:r>
              <a:rPr lang="en-US" sz="4800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Screening Calls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9DF5F9-6F97-4851-A634-F72D5367DA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3" b="2737"/>
          <a:stretch/>
        </p:blipFill>
        <p:spPr>
          <a:xfrm>
            <a:off x="2743200" y="2971800"/>
            <a:ext cx="3657600" cy="3789474"/>
          </a:xfrm>
          <a:prstGeom prst="rect">
            <a:avLst/>
          </a:prstGeom>
          <a:ln w="127000" cap="rnd">
            <a:solidFill>
              <a:schemeClr val="tx1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081864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53" y="1419922"/>
            <a:ext cx="8598977" cy="52578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4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More than one interviewer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4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Answer to all – use eye contact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4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Bring enough paper copies of your resume</a:t>
            </a:r>
          </a:p>
        </p:txBody>
      </p:sp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68823" y="533400"/>
            <a:ext cx="8353439" cy="914400"/>
          </a:xfrm>
        </p:spPr>
        <p:txBody>
          <a:bodyPr/>
          <a:lstStyle/>
          <a:p>
            <a:pPr eaLnBrk="1" hangingPunct="1"/>
            <a:r>
              <a:rPr lang="en-US" sz="4800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Panels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9E20B6-024C-42D9-A8D9-E99F1E862D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96"/>
          <a:stretch/>
        </p:blipFill>
        <p:spPr>
          <a:xfrm>
            <a:off x="0" y="3276600"/>
            <a:ext cx="91440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49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822" y="1600200"/>
            <a:ext cx="8598977" cy="52578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4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Often used to narrow the field down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4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More intricate questions and/or testing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endParaRPr lang="en-US" sz="245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68823" y="533400"/>
            <a:ext cx="8353439" cy="914400"/>
          </a:xfrm>
        </p:spPr>
        <p:txBody>
          <a:bodyPr/>
          <a:lstStyle/>
          <a:p>
            <a:pPr eaLnBrk="1" hangingPunct="1"/>
            <a:r>
              <a:rPr lang="en-US" sz="4800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Second Round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E47E082-C6E2-48AE-821A-5ED1C9B73F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63"/>
          <a:stretch/>
        </p:blipFill>
        <p:spPr>
          <a:xfrm>
            <a:off x="2117455" y="3124200"/>
            <a:ext cx="4909090" cy="36178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189004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738" y="1447800"/>
            <a:ext cx="6536262" cy="52578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4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Sending out multiple resumes could lead to multiple calls – know who you’re talking to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4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Turning in an application in-person could result in a quick interview</a:t>
            </a:r>
          </a:p>
        </p:txBody>
      </p:sp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68823" y="533400"/>
            <a:ext cx="8353439" cy="914400"/>
          </a:xfrm>
        </p:spPr>
        <p:txBody>
          <a:bodyPr/>
          <a:lstStyle/>
          <a:p>
            <a:pPr eaLnBrk="1" hangingPunct="1"/>
            <a:r>
              <a:rPr lang="en-US" sz="4800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Impromptu/On the Spot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0040BE-8040-4AAD-B195-6D1DB97E172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380998"/>
            <a:ext cx="4159405" cy="3477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914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 TechEd Theme - Basic PowerPoint">
  <a:themeElements>
    <a:clrScheme name="Custom 2">
      <a:dk1>
        <a:sysClr val="windowText" lastClr="000000"/>
      </a:dk1>
      <a:lt1>
        <a:sysClr val="window" lastClr="FFFFFF"/>
      </a:lt1>
      <a:dk2>
        <a:srgbClr val="038549"/>
      </a:dk2>
      <a:lt2>
        <a:srgbClr val="E2DFCC"/>
      </a:lt2>
      <a:accent1>
        <a:srgbClr val="038549"/>
      </a:accent1>
      <a:accent2>
        <a:srgbClr val="1BB26E"/>
      </a:accent2>
      <a:accent3>
        <a:srgbClr val="028C8A"/>
      </a:accent3>
      <a:accent4>
        <a:srgbClr val="44C1A3"/>
      </a:accent4>
      <a:accent5>
        <a:srgbClr val="4EB3CF"/>
      </a:accent5>
      <a:accent6>
        <a:srgbClr val="51C3F9"/>
      </a:accent6>
      <a:hlink>
        <a:srgbClr val="7F7F7F"/>
      </a:hlink>
      <a:folHlink>
        <a:srgbClr val="FFFFFF"/>
      </a:folHlink>
    </a:clrScheme>
    <a:fontScheme name="Custom 2">
      <a:majorFont>
        <a:latin typeface="Segoe UI Semibold"/>
        <a:ea typeface=""/>
        <a:cs typeface=""/>
      </a:majorFont>
      <a:minorFont>
        <a:latin typeface="Segoe UI Semi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TechEd Theme - Basic PowerPoint" id="{EBF6C87B-479B-45DF-BCDE-BC68215B5F4A}" vid="{AD3EDA62-2FAF-4269-A490-1D1DBF2FAC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321</Words>
  <Application>Microsoft Office PowerPoint</Application>
  <PresentationFormat>On-screen Show (4:3)</PresentationFormat>
  <Paragraphs>70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Georgia</vt:lpstr>
      <vt:lpstr>Segoe UI</vt:lpstr>
      <vt:lpstr>Segoe UI Semibold</vt:lpstr>
      <vt:lpstr>Segoe UI Semilight</vt:lpstr>
      <vt:lpstr>Wingdings 2</vt:lpstr>
      <vt:lpstr>New TechEd Theme - Basic PowerPoint</vt:lpstr>
      <vt:lpstr>Acing Your Job Interview – Part 2</vt:lpstr>
      <vt:lpstr>Agenda</vt:lpstr>
      <vt:lpstr>PowerPoint Presentation</vt:lpstr>
      <vt:lpstr>Virtual Interviews</vt:lpstr>
      <vt:lpstr>Phone Interviews</vt:lpstr>
      <vt:lpstr>Screening Calls</vt:lpstr>
      <vt:lpstr>Panels</vt:lpstr>
      <vt:lpstr>Second Round</vt:lpstr>
      <vt:lpstr>Impromptu/On the Spot</vt:lpstr>
      <vt:lpstr>Informational Interviews</vt:lpstr>
      <vt:lpstr>Marketing Yourself/Branding</vt:lpstr>
      <vt:lpstr>The Elevator Pitch</vt:lpstr>
      <vt:lpstr>STAR Method</vt:lpstr>
      <vt:lpstr>How to Analogize</vt:lpstr>
      <vt:lpstr>Final Thoughts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Acing Your Job Interview – Part 1</dc:title>
  <dc:creator>Shana Lopez</dc:creator>
  <cp:lastModifiedBy>Shana Lopez</cp:lastModifiedBy>
  <cp:revision>28</cp:revision>
  <dcterms:created xsi:type="dcterms:W3CDTF">2020-07-17T15:37:07Z</dcterms:created>
  <dcterms:modified xsi:type="dcterms:W3CDTF">2020-08-18T19:39:30Z</dcterms:modified>
</cp:coreProperties>
</file>