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40"/>
  </p:notesMasterIdLst>
  <p:sldIdLst>
    <p:sldId id="256" r:id="rId2"/>
    <p:sldId id="259" r:id="rId3"/>
    <p:sldId id="291" r:id="rId4"/>
    <p:sldId id="262" r:id="rId5"/>
    <p:sldId id="263" r:id="rId6"/>
    <p:sldId id="264" r:id="rId7"/>
    <p:sldId id="265" r:id="rId8"/>
    <p:sldId id="292" r:id="rId9"/>
    <p:sldId id="266" r:id="rId10"/>
    <p:sldId id="267" r:id="rId11"/>
    <p:sldId id="268" r:id="rId12"/>
    <p:sldId id="293" r:id="rId13"/>
    <p:sldId id="269" r:id="rId14"/>
    <p:sldId id="270" r:id="rId15"/>
    <p:sldId id="294" r:id="rId16"/>
    <p:sldId id="271" r:id="rId17"/>
    <p:sldId id="272" r:id="rId18"/>
    <p:sldId id="273" r:id="rId19"/>
    <p:sldId id="298" r:id="rId20"/>
    <p:sldId id="274" r:id="rId21"/>
    <p:sldId id="275" r:id="rId22"/>
    <p:sldId id="276" r:id="rId23"/>
    <p:sldId id="277" r:id="rId24"/>
    <p:sldId id="278" r:id="rId25"/>
    <p:sldId id="279" r:id="rId26"/>
    <p:sldId id="295" r:id="rId27"/>
    <p:sldId id="280" r:id="rId28"/>
    <p:sldId id="281" r:id="rId29"/>
    <p:sldId id="290" r:id="rId30"/>
    <p:sldId id="282" r:id="rId31"/>
    <p:sldId id="296" r:id="rId32"/>
    <p:sldId id="283" r:id="rId33"/>
    <p:sldId id="284" r:id="rId34"/>
    <p:sldId id="285" r:id="rId35"/>
    <p:sldId id="297" r:id="rId36"/>
    <p:sldId id="286" r:id="rId37"/>
    <p:sldId id="287" r:id="rId38"/>
    <p:sldId id="299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57" autoAdjust="0"/>
  </p:normalViewPr>
  <p:slideViewPr>
    <p:cSldViewPr>
      <p:cViewPr varScale="1">
        <p:scale>
          <a:sx n="75" d="100"/>
          <a:sy n="75" d="100"/>
        </p:scale>
        <p:origin x="182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2227978-693D-46D3-B950-920CC5CFC2A9}" type="datetimeFigureOut">
              <a:rPr lang="en-US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2BF12166-7B21-41EE-BA88-0BDC4958D1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5926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01BEBCA-CEB6-45B5-AC71-B99950B82EFD}" type="slidenum">
              <a:rPr lang="en-US" altLang="en-US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9951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Review agenda with participants so they know what to expect. Ask them to hold their questions until you review all the features, in case it’s part of the agenda.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6102ACF-9E30-4F44-9DA9-DCD709A8B949}" type="slidenum">
              <a:rPr lang="en-US" altLang="en-US"/>
              <a:pPr eaLnBrk="1" hangingPunct="1"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4258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42666AF-676F-4825-9BBE-A4437D39CBB0}" type="slidenum">
              <a:rPr lang="en-US" altLang="en-US">
                <a:latin typeface="Calibri" panose="020F0502020204030204" pitchFamily="34" charset="0"/>
              </a:rPr>
              <a:pPr eaLnBrk="1" hangingPunct="1"/>
              <a:t>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010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F3F144E-59B5-4410-AE00-0DBBD8AAAE0C}" type="slidenum">
              <a:rPr lang="en-US" altLang="en-US"/>
              <a:pPr eaLnBrk="1" hangingPunct="1"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7437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3CDEB3F-D101-4FD6-9A6A-9E0F00A2B96E}" type="slidenum">
              <a:rPr lang="en-US" altLang="en-US"/>
              <a:pPr eaLnBrk="1" hangingPunct="1"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0366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7E5385C-04DB-443D-BE7D-EC0DCA0BCD30}" type="slidenum">
              <a:rPr lang="en-US" altLang="en-US">
                <a:latin typeface="Calibri" panose="020F0502020204030204" pitchFamily="34" charset="0"/>
              </a:rPr>
              <a:pPr eaLnBrk="1" hangingPunct="1"/>
              <a:t>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511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2C34B11-70B5-4610-AAEB-3641CCA2A703}" type="slidenum">
              <a:rPr lang="en-US" altLang="en-US">
                <a:latin typeface="Calibri" panose="020F0502020204030204" pitchFamily="34" charset="0"/>
              </a:rPr>
              <a:pPr eaLnBrk="1" hangingPunct="1"/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510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2E622B-1803-41F2-AC79-B03A2177D6C8}" type="slidenum">
              <a:rPr lang="en-US" altLang="en-US">
                <a:latin typeface="Calibri" panose="020F0502020204030204" pitchFamily="34" charset="0"/>
              </a:rPr>
              <a:pPr eaLnBrk="1" hangingPunct="1"/>
              <a:t>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3008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9FC9E8-9263-4A20-8486-CBFCF85C3412}" type="slidenum">
              <a:rPr lang="en-US" altLang="en-US">
                <a:latin typeface="Calibri" panose="020F0502020204030204" pitchFamily="34" charset="0"/>
              </a:rPr>
              <a:pPr eaLnBrk="1" hangingPunct="1"/>
              <a:t>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166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A239202-C80E-499C-B7B4-23381824079D}" type="slidenum">
              <a:rPr lang="en-US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5500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C504307-A2FC-4E59-B53F-249092BC17C6}" type="slidenum">
              <a:rPr lang="en-US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565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3939647-8775-4A04-B9B2-EF9ABE022E51}" type="slidenum">
              <a:rPr lang="en-US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8420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D509D3-6FE9-4D65-999F-6B13EFD32D7D}" type="slidenum">
              <a:rPr lang="en-US" altLang="en-US">
                <a:latin typeface="Calibri" panose="020F0502020204030204" pitchFamily="34" charset="0"/>
              </a:rPr>
              <a:pPr eaLnBrk="1" hangingPunct="1"/>
              <a:t>13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680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553C547-7461-4F1F-9FC7-84AB44D9D7B8}" type="slidenum">
              <a:rPr lang="en-US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8514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9C54A1B-FEF9-438D-9548-6DFD7829A89B}" type="slidenum">
              <a:rPr lang="en-US" altLang="en-US">
                <a:latin typeface="Calibri" panose="020F0502020204030204" pitchFamily="34" charset="0"/>
              </a:rPr>
              <a:pPr eaLnBrk="1" hangingPunct="1"/>
              <a:t>15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745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784ABF2-263D-47EC-8C65-3A5B47DCC7B4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2935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2519835-7FB3-488B-8ACF-A3BA5C439D05}" type="slidenum">
              <a:rPr lang="en-US" altLang="en-US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614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0B139A-2D41-4DDE-8311-6DD5B7073300}" type="slidenum">
              <a:rPr lang="en-US" altLang="en-US">
                <a:latin typeface="Calibri" panose="020F0502020204030204" pitchFamily="34" charset="0"/>
              </a:rPr>
              <a:pPr eaLnBrk="1" hangingPunct="1"/>
              <a:t>18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7760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0B139A-2D41-4DDE-8311-6DD5B7073300}" type="slidenum">
              <a:rPr lang="en-US" altLang="en-US">
                <a:latin typeface="Calibri" panose="020F0502020204030204" pitchFamily="34" charset="0"/>
              </a:rPr>
              <a:pPr eaLnBrk="1" hangingPunct="1"/>
              <a:t>19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7799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2AE8870-601B-4574-98E3-485DAEF49EAE}" type="slidenum">
              <a:rPr lang="en-US" altLang="en-US">
                <a:latin typeface="Calibri" panose="020F0502020204030204" pitchFamily="34" charset="0"/>
              </a:rPr>
              <a:pPr eaLnBrk="1" hangingPunct="1"/>
              <a:t>20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8428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AFB079F-CB52-4734-A326-07FAC106B585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866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65F9CA6-FC35-4D74-AB51-C0DF5273D685}" type="slidenum">
              <a:rPr lang="en-US" altLang="en-US">
                <a:latin typeface="Calibri" panose="020F0502020204030204" pitchFamily="34" charset="0"/>
              </a:rPr>
              <a:pPr eaLnBrk="1" hangingPunct="1"/>
              <a:t>22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846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A0449CF-2E9E-4CB0-8214-503235552EAA}" type="slidenum">
              <a:rPr lang="en-US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4984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048D3FE-2180-40AF-8481-25161F3D8B50}" type="slidenum">
              <a:rPr lang="en-US" altLang="en-US">
                <a:latin typeface="Calibri" panose="020F0502020204030204" pitchFamily="34" charset="0"/>
              </a:rPr>
              <a:pPr eaLnBrk="1" hangingPunct="1"/>
              <a:t>24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4188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CC6DDFD-C4EC-43F2-8427-6B6D03FD3445}" type="slidenum">
              <a:rPr lang="en-US" altLang="en-US">
                <a:latin typeface="Calibri" panose="020F0502020204030204" pitchFamily="34" charset="0"/>
              </a:rPr>
              <a:pPr eaLnBrk="1" hangingPunct="1"/>
              <a:t>25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7598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6F3D6D5-9939-45ED-8B57-645BD51B9BB6}" type="slidenum">
              <a:rPr lang="en-US" altLang="en-US">
                <a:latin typeface="Calibri" panose="020F0502020204030204" pitchFamily="34" charset="0"/>
              </a:rPr>
              <a:pPr eaLnBrk="1" hangingPunct="1"/>
              <a:t>26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5451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F406D98-E1BA-4489-8D7B-B4605775D49D}" type="slidenum">
              <a:rPr lang="en-US" altLang="en-US">
                <a:latin typeface="Calibri" panose="020F0502020204030204" pitchFamily="34" charset="0"/>
              </a:rPr>
              <a:pPr eaLnBrk="1" hangingPunct="1"/>
              <a:t>27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0526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9F4ADDC-1F6B-4ECA-BB41-972F21C1C6CD}" type="slidenum">
              <a:rPr lang="en-US" altLang="en-US">
                <a:latin typeface="Calibri" panose="020F0502020204030204" pitchFamily="34" charset="0"/>
              </a:rPr>
              <a:pPr eaLnBrk="1" hangingPunct="1"/>
              <a:t>28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885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445462-DED0-4D1D-B4AE-86260C03DC9F}" type="slidenum">
              <a:rPr lang="en-US" altLang="en-US">
                <a:latin typeface="Calibri" panose="020F0502020204030204" pitchFamily="34" charset="0"/>
              </a:rPr>
              <a:pPr eaLnBrk="1" hangingPunct="1"/>
              <a:t>29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280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4F33C0C-CDC4-4E75-A762-7A7F96F0B845}" type="slidenum">
              <a:rPr lang="en-US" altLang="en-US">
                <a:latin typeface="Calibri" panose="020F0502020204030204" pitchFamily="34" charset="0"/>
              </a:rPr>
              <a:pPr eaLnBrk="1" hangingPunct="1"/>
              <a:t>30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6090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8806696-253D-4B4E-8B8D-4C3C34BFA6CA}" type="slidenum">
              <a:rPr lang="en-US" altLang="en-US">
                <a:latin typeface="Calibri" panose="020F0502020204030204" pitchFamily="34" charset="0"/>
              </a:rPr>
              <a:pPr eaLnBrk="1" hangingPunct="1"/>
              <a:t>31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3680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CB7A829-270D-45BE-90CA-C30D8986DFF5}" type="slidenum">
              <a:rPr lang="en-US" altLang="en-US">
                <a:latin typeface="Calibri" panose="020F0502020204030204" pitchFamily="34" charset="0"/>
              </a:rPr>
              <a:pPr eaLnBrk="1" hangingPunct="1"/>
              <a:t>32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38724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50CDB0F-50B6-4951-8D43-702B010783CB}" type="slidenum">
              <a:rPr lang="en-US" altLang="en-US">
                <a:latin typeface="Calibri" panose="020F0502020204030204" pitchFamily="34" charset="0"/>
              </a:rPr>
              <a:pPr eaLnBrk="1" hangingPunct="1"/>
              <a:t>33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4410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9B87AE2-D175-49DB-8869-463C0214BA30}" type="slidenum">
              <a:rPr lang="en-US" altLang="en-US">
                <a:latin typeface="Calibri" panose="020F0502020204030204" pitchFamily="34" charset="0"/>
              </a:rPr>
              <a:pPr eaLnBrk="1" hangingPunct="1"/>
              <a:t>34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14840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C4DC8E0-0057-4E30-AB06-BD234787CC8A}" type="slidenum">
              <a:rPr lang="en-US" altLang="en-US">
                <a:latin typeface="Calibri" panose="020F0502020204030204" pitchFamily="34" charset="0"/>
              </a:rPr>
              <a:pPr eaLnBrk="1" hangingPunct="1"/>
              <a:t>35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161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F26060F-1833-4195-A5D9-879930026788}" type="slidenum">
              <a:rPr lang="en-US" altLang="en-US">
                <a:latin typeface="Calibri" panose="020F0502020204030204" pitchFamily="34" charset="0"/>
              </a:rPr>
              <a:pPr eaLnBrk="1" hangingPunct="1"/>
              <a:t>36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4380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A18D026-3EBE-43AD-83C2-32E22B736126}" type="slidenum">
              <a:rPr lang="en-US" altLang="en-US">
                <a:latin typeface="Calibri" panose="020F0502020204030204" pitchFamily="34" charset="0"/>
              </a:rPr>
              <a:pPr eaLnBrk="1" hangingPunct="1"/>
              <a:t>37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3905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38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845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FE7468C0-74C6-4592-B273-5F8CA2C2BF7D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fld id="{12DD4493-C292-4EEB-BC20-2F67DB3424C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7927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CDF89A-E81A-4176-BEDA-31DC3D87BF93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56B74-9F62-4A97-B25C-262B7008FEA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270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C0C6C7-39C2-4894-AB52-B7B86E95065C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2F1A-76B0-44D1-B72C-CF2C92DA14E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429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C27DB1-7173-4BD5-9E56-256E3AA05326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10C0-AC48-48D1-8675-8DDD17612874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175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4B54BE30-F6AC-487F-9B1F-EB8005D1973E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5FD00A-AE4A-4042-8AF1-E2C8D1D689A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68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A74F7CBB-CE1A-45D9-A3BE-9B409F32BD86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0717916-E161-4E31-ACD9-A54AAE92735A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8208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6F3C4E-9498-4B49-8B2B-2CBBB4E8EB35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D0D9D-4433-4223-9C26-99D11D13726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55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000E41-4116-4D66-AEC7-2044BE08E6E3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B460A-4A75-4263-A199-970AD1F1416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008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AB745E-840B-444F-95D7-DF562CEACF12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FD37-4DF4-4B9B-8BE4-AEAA9F42D517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3462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F73657-D969-4B4D-AF0C-41D38267A249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B7669-1EFC-4753-9085-127347EDD633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0263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A5D6BA-9C34-4576-96DC-7EDE52358BBD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EC5A3-73D7-41CB-9172-D414ECE9EB19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4790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17014475-BC8D-4E0C-A907-4F2B10B262A7}" type="datetimeFigureOut">
              <a:rPr lang="en-US" smtClean="0"/>
              <a:pPr>
                <a:defRPr/>
              </a:pPr>
              <a:t>11/8/2017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fld id="{58A637CD-FA1A-4D2E-A007-F8D78202A3C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83241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5334000" cy="12192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r" eaLnBrk="1" hangingPunct="1">
              <a:defRPr/>
            </a:pPr>
            <a:r>
              <a:rPr lang="en-US" altLang="en-US" sz="2400" dirty="0"/>
              <a:t>Name</a:t>
            </a:r>
          </a:p>
          <a:p>
            <a:pPr algn="r" eaLnBrk="1" hangingPunct="1">
              <a:defRPr/>
            </a:pPr>
            <a:r>
              <a:rPr lang="en-US" altLang="en-US" sz="2400" dirty="0"/>
              <a:t>Title</a:t>
            </a:r>
          </a:p>
          <a:p>
            <a:pPr algn="r" eaLnBrk="1" hangingPunct="1">
              <a:defRPr/>
            </a:pPr>
            <a:r>
              <a:rPr lang="en-US" altLang="en-US" sz="2400"/>
              <a:t>Library Name</a:t>
            </a:r>
            <a:endParaRPr lang="en-US" altLang="en-US" sz="24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24" y="2209800"/>
            <a:ext cx="9156915" cy="15240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en-US" altLang="en-US" sz="4800" b="1" cap="none">
                <a:cs typeface="Courier New" pitchFamily="49" charset="0"/>
              </a:rPr>
              <a:t>Microsoft Word: </a:t>
            </a:r>
            <a:r>
              <a:rPr lang="en-US" altLang="en-US" sz="4800" b="1" cap="none" dirty="0">
                <a:cs typeface="Courier New" pitchFamily="49" charset="0"/>
              </a:rPr>
              <a:t>Basics</a:t>
            </a:r>
            <a:endParaRPr lang="en-US" altLang="en-US" sz="4800" b="1" i="1" cap="none" dirty="0">
              <a:cs typeface="Courier New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ADE5BD-2987-4813-8819-0481ABCA0B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CE61334-F0FC-4F5F-9697-5F73BA8E4E52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752600"/>
            <a:ext cx="6019800" cy="4343400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400" dirty="0">
                <a:solidFill>
                  <a:schemeClr val="tx1"/>
                </a:solidFill>
                <a:ea typeface="MS PGothic" pitchFamily="34" charset="-128"/>
              </a:rPr>
              <a:t>Terminology &amp; Descriptions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400" dirty="0">
                <a:solidFill>
                  <a:schemeClr val="tx1"/>
                </a:solidFill>
                <a:ea typeface="MS PGothic" pitchFamily="34" charset="-128"/>
              </a:rPr>
              <a:t>Accessing Word 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400" dirty="0">
                <a:solidFill>
                  <a:schemeClr val="tx1"/>
                </a:solidFill>
                <a:ea typeface="MS PGothic" pitchFamily="34" charset="-128"/>
              </a:rPr>
              <a:t>Basic Elements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400" dirty="0">
                <a:solidFill>
                  <a:schemeClr val="tx1"/>
                </a:solidFill>
                <a:ea typeface="MS PGothic" pitchFamily="34" charset="-128"/>
              </a:rPr>
              <a:t>Tabs &amp; Groups 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400" dirty="0">
                <a:solidFill>
                  <a:schemeClr val="tx1"/>
                </a:solidFill>
                <a:ea typeface="MS PGothic" pitchFamily="34" charset="-128"/>
              </a:rPr>
              <a:t>Saving Documents 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400" dirty="0">
                <a:solidFill>
                  <a:schemeClr val="tx1"/>
                </a:solidFill>
                <a:ea typeface="MS PGothic" pitchFamily="34" charset="-128"/>
              </a:rPr>
              <a:t>Creating &amp; Opening Documents</a:t>
            </a:r>
          </a:p>
          <a:p>
            <a:pPr marL="274320" indent="-274320" eaLnBrk="1" hangingPunct="1">
              <a:lnSpc>
                <a:spcPct val="15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altLang="ja-JP" sz="2400" dirty="0">
                <a:solidFill>
                  <a:schemeClr val="tx1"/>
                </a:solidFill>
                <a:ea typeface="MS PGothic" pitchFamily="34" charset="-128"/>
              </a:rPr>
              <a:t>Printing Documents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54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2971800"/>
            <a:ext cx="8305799" cy="15097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4343400"/>
          </a:xfrm>
        </p:spPr>
        <p:txBody>
          <a:bodyPr/>
          <a:lstStyle/>
          <a:p>
            <a:pPr marL="200533" indent="0">
              <a:buFont typeface="Wingdings" panose="05000000000000000000" pitchFamily="2" charset="2"/>
              <a:buNone/>
              <a:defRPr/>
            </a:pPr>
            <a:r>
              <a:rPr lang="en-US" sz="2912" b="1" spc="150" dirty="0">
                <a:solidFill>
                  <a:schemeClr val="tx1"/>
                </a:solidFill>
                <a:ea typeface="MS PGothic" pitchFamily="34" charset="-128"/>
              </a:rPr>
              <a:t>Microsoft Word  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An application for creating and working with text-based documents </a:t>
            </a:r>
          </a:p>
          <a:p>
            <a:pPr marL="274320" lvl="1" indent="-274320"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Examples include letters, memos, resumes, cover letters, and flyers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4522860"/>
            <a:ext cx="1557194" cy="17255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563" cy="3276600"/>
          </a:xfrm>
        </p:spPr>
        <p:txBody>
          <a:bodyPr>
            <a:normAutofit/>
          </a:bodyPr>
          <a:lstStyle/>
          <a:p>
            <a:pPr marL="45720" lvl="1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" panose="05000000000000000000" pitchFamily="2" charset="2"/>
              <a:buNone/>
              <a:defRPr/>
            </a:pP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The Ribbon</a:t>
            </a: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 </a:t>
            </a:r>
          </a:p>
          <a:p>
            <a:pPr marL="274320" lvl="1" indent="-274320" eaLnBrk="1" fontAlgn="auto" hangingPunct="1">
              <a:spcAft>
                <a:spcPts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The area at the top of the screen where commands are organized into </a:t>
            </a: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Tabs</a:t>
            </a:r>
            <a:r>
              <a:rPr lang="en-US" sz="2800" spc="150" dirty="0">
                <a:solidFill>
                  <a:schemeClr val="tx1"/>
                </a:solidFill>
                <a:ea typeface="MS PGothic" pitchFamily="34" charset="-128"/>
              </a:rPr>
              <a:t>, icons, and </a:t>
            </a:r>
            <a:r>
              <a:rPr lang="en-US" sz="2800" b="1" spc="150" dirty="0">
                <a:solidFill>
                  <a:schemeClr val="tx1"/>
                </a:solidFill>
                <a:ea typeface="MS PGothic" pitchFamily="34" charset="-128"/>
              </a:rPr>
              <a:t>Groups</a:t>
            </a:r>
          </a:p>
          <a:p>
            <a:pPr marL="45720" indent="0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45720" indent="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43" y="4648200"/>
            <a:ext cx="8843075" cy="13832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20" y="4495800"/>
            <a:ext cx="8843075" cy="13832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738654"/>
            <a:ext cx="8229600" cy="43251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Tabs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There are 8 Tabs in addition to the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File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tab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Home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Insert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Page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Layout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References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Mailings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Review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and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View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5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4724400"/>
            <a:ext cx="58674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62" y="4595250"/>
            <a:ext cx="8843075" cy="13832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3658" y="1831939"/>
            <a:ext cx="8229600" cy="2740061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Groups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Related task functions are organized into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Groups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The name of the group is below its task buttons </a:t>
            </a:r>
          </a:p>
          <a:p>
            <a:pPr marL="274320" indent="-274320" eaLnBrk="1" hangingPunct="1"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Additional tasks are accessible by clicking on the 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Dialog Box 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in the lower right-hand corner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2800" dirty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400" y="5789558"/>
            <a:ext cx="7623175" cy="2121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9" y="625475"/>
            <a:ext cx="8183563" cy="1050925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n-US" altLang="en-US" sz="4800" b="1" cap="none" dirty="0">
                <a:cs typeface="Courier New" pitchFamily="49" charset="0"/>
              </a:rPr>
              <a:t>Terminology &amp; Descriptions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85800" y="2819400"/>
            <a:ext cx="7772400" cy="15097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Accessing Word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24400" y="3352800"/>
            <a:ext cx="3657600" cy="1066800"/>
          </a:xfrm>
        </p:spPr>
        <p:txBody>
          <a:bodyPr>
            <a:noAutofit/>
          </a:bodyPr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Using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Start</a:t>
            </a: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 and the </a:t>
            </a:r>
            <a:r>
              <a:rPr lang="en-US" sz="2800" b="1" dirty="0">
                <a:solidFill>
                  <a:schemeClr val="tx1"/>
                </a:solidFill>
                <a:ea typeface="MS PGothic" pitchFamily="34" charset="-128"/>
              </a:rPr>
              <a:t>Program Menu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Accessing Word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33400" y="1981200"/>
            <a:ext cx="3876675" cy="4665906"/>
            <a:chOff x="4191000" y="1591106"/>
            <a:chExt cx="4029075" cy="504825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91000" y="1591106"/>
              <a:ext cx="4029075" cy="504825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4343400" y="5029199"/>
              <a:ext cx="2133600" cy="193729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191000" y="6248400"/>
              <a:ext cx="533400" cy="390956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04291" y="2667000"/>
            <a:ext cx="7030616" cy="990600"/>
          </a:xfrm>
        </p:spPr>
        <p:txBody>
          <a:bodyPr anchor="ctr">
            <a:no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ea typeface="MS PGothic" pitchFamily="34" charset="-128"/>
              </a:rPr>
              <a:t>From the Desktop icon (at Gail Borden PL)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291" y="3810000"/>
            <a:ext cx="7030616" cy="1676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1295400" y="3810000"/>
            <a:ext cx="1371600" cy="15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Accessing Word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3062288"/>
            <a:ext cx="7772400" cy="150971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Basic Elements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82000" cy="9144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4800" b="1" dirty="0">
                <a:cs typeface="Courier New" pitchFamily="49" charset="0"/>
              </a:rPr>
              <a:t>Basic Elements</a:t>
            </a:r>
            <a:endParaRPr lang="en-US" sz="4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752600"/>
            <a:ext cx="7315200" cy="48839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2819400"/>
          </a:xfrm>
        </p:spPr>
        <p:txBody>
          <a:bodyPr anchor="ctr">
            <a:no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71800"/>
            <a:ext cx="7772400" cy="1509712"/>
          </a:xfrm>
        </p:spPr>
        <p:txBody>
          <a:bodyPr anchor="ctr"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Tabs &amp; Groups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" y="3721417"/>
            <a:ext cx="8829675" cy="13811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799" y="2609088"/>
            <a:ext cx="8156575" cy="4096512"/>
          </a:xfrm>
        </p:spPr>
        <p:txBody>
          <a:bodyPr/>
          <a:lstStyle/>
          <a:p>
            <a:pPr marL="44450" lvl="1" indent="0" eaLnBrk="1" hangingPunct="1">
              <a:buClr>
                <a:schemeClr val="accent1"/>
              </a:buClr>
              <a:buFont typeface="Wingdings" panose="05000000000000000000" pitchFamily="2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latin typeface="Myriad Pro"/>
              </a:rPr>
              <a:t>The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 Home 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tab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Clipboard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Font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Paragraph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Styles</a:t>
            </a:r>
            <a:r>
              <a:rPr lang="en-US" sz="2800" dirty="0">
                <a:solidFill>
                  <a:schemeClr val="tx1"/>
                </a:solidFill>
                <a:latin typeface="Myriad Pro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latin typeface="Myriad Pro"/>
              </a:rPr>
              <a:t>Editing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  <p:sp>
        <p:nvSpPr>
          <p:cNvPr id="4" name="Rounded Rectangle 3"/>
          <p:cNvSpPr/>
          <p:nvPr/>
        </p:nvSpPr>
        <p:spPr>
          <a:xfrm>
            <a:off x="157163" y="4876800"/>
            <a:ext cx="8377238" cy="22574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62" y="3724879"/>
            <a:ext cx="7991475" cy="136207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7013" y="2151888"/>
            <a:ext cx="8305801" cy="43251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Insert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tab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Pages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Tables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Illustrations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Links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Header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&amp; Footer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Text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Symbols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3862" y="4858354"/>
            <a:ext cx="7991475" cy="2286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393" y="3733800"/>
            <a:ext cx="8382000" cy="1371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630424"/>
            <a:ext cx="8534400" cy="4075176"/>
          </a:xfrm>
        </p:spPr>
        <p:txBody>
          <a:bodyPr>
            <a:normAutofit/>
          </a:bodyPr>
          <a:lstStyle/>
          <a:p>
            <a:pPr marL="0" indent="-457200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461963" algn="l"/>
              </a:tabLst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Design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tab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Themes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Document Formatting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Page Background</a:t>
            </a:r>
            <a:endParaRPr lang="en-US" sz="2800" b="1" dirty="0">
              <a:solidFill>
                <a:schemeClr val="tx1"/>
              </a:solidFill>
              <a:ea typeface="Calibri"/>
              <a:cs typeface="Symbol"/>
            </a:endParaRP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99393" y="4953000"/>
            <a:ext cx="8382000" cy="2286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237" y="3733800"/>
            <a:ext cx="8391525" cy="1371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0469" y="2590800"/>
            <a:ext cx="8407292" cy="3962400"/>
          </a:xfrm>
        </p:spPr>
        <p:txBody>
          <a:bodyPr/>
          <a:lstStyle/>
          <a:p>
            <a:pPr marL="0" lvl="1" indent="-45720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461963" algn="l"/>
              </a:tabLst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Page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Layout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tab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includes these groups: </a:t>
            </a:r>
          </a:p>
          <a:p>
            <a:pPr marL="0" lvl="1" indent="-45720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461963" algn="l"/>
              </a:tabLst>
              <a:defRPr/>
            </a:pP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Page Setup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Paragraph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Arrange</a:t>
            </a:r>
            <a:endParaRPr lang="en-US" sz="2800" b="1" dirty="0">
              <a:solidFill>
                <a:schemeClr val="tx1"/>
              </a:solidFill>
              <a:ea typeface="Calibri"/>
              <a:cs typeface="Symbol"/>
            </a:endParaRP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60470" y="4914900"/>
            <a:ext cx="8407291" cy="1905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8168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770985"/>
            <a:ext cx="8686800" cy="1371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28088"/>
            <a:ext cx="8686800" cy="4325112"/>
          </a:xfrm>
        </p:spPr>
        <p:txBody>
          <a:bodyPr>
            <a:normAutofit/>
          </a:bodyPr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References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tab includes these groups: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Table of Contents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Footnotes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Citations &amp; Bibliography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Captions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Index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Table of Authorities</a:t>
            </a:r>
            <a:endParaRPr lang="en-US" sz="2800" b="1" dirty="0">
              <a:solidFill>
                <a:schemeClr val="tx1"/>
              </a:solidFill>
              <a:ea typeface="Calibri"/>
              <a:cs typeface="Symbol"/>
            </a:endParaRP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28600" y="4952085"/>
            <a:ext cx="8686800" cy="1905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" y="3941064"/>
            <a:ext cx="8829675" cy="136207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7160" y="2438400"/>
            <a:ext cx="8829676" cy="4325112"/>
          </a:xfrm>
        </p:spPr>
        <p:txBody>
          <a:bodyPr>
            <a:normAutofit/>
          </a:bodyPr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tabLst>
                <a:tab pos="0" algn="l"/>
              </a:tabLst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Mailings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tab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Create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Start Mail Merge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Write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&amp; Insert Fields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Preview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Results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Finish</a:t>
            </a:r>
            <a:endParaRPr lang="en-US" sz="2800" b="1" dirty="0">
              <a:solidFill>
                <a:schemeClr val="tx1"/>
              </a:solidFill>
              <a:ea typeface="Calibri"/>
              <a:cs typeface="Symbol"/>
            </a:endParaRP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57161" y="5074539"/>
            <a:ext cx="8829675" cy="2286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62" y="3830364"/>
            <a:ext cx="8448675" cy="13906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799" y="2228088"/>
            <a:ext cx="8491537" cy="4325112"/>
          </a:xfrm>
        </p:spPr>
        <p:txBody>
          <a:bodyPr/>
          <a:lstStyle/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Review Tab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Proofing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Language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Comments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Tracking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Changes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Compare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Protect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46841" y="5030514"/>
            <a:ext cx="8449496" cy="19050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" y="3615118"/>
            <a:ext cx="8763000" cy="136207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0499" y="2514600"/>
            <a:ext cx="8763000" cy="3810000"/>
          </a:xfrm>
        </p:spPr>
        <p:txBody>
          <a:bodyPr/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View Tab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includes these groups: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Document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Views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Show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Zoom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Window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Macros</a:t>
            </a:r>
            <a:endParaRPr lang="en-US" sz="2800" b="1" dirty="0">
              <a:solidFill>
                <a:schemeClr val="tx1"/>
              </a:solidFill>
              <a:ea typeface="Calibri"/>
              <a:cs typeface="Symbol"/>
            </a:endParaRPr>
          </a:p>
          <a:p>
            <a:pPr eaLnBrk="1" hangingPunct="1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69478" y="4800600"/>
            <a:ext cx="8784021" cy="176594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15475" b="64706"/>
          <a:stretch/>
        </p:blipFill>
        <p:spPr>
          <a:xfrm>
            <a:off x="485615" y="1752600"/>
            <a:ext cx="2562385" cy="457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48200" y="2795394"/>
            <a:ext cx="3886200" cy="2919606"/>
          </a:xfrm>
        </p:spPr>
        <p:txBody>
          <a:bodyPr/>
          <a:lstStyle/>
          <a:p>
            <a:pPr marL="0" lvl="1" indent="0" eaLnBrk="1" hangingPunct="1">
              <a:spcBef>
                <a:spcPts val="0"/>
              </a:spcBef>
              <a:spcAft>
                <a:spcPts val="300"/>
              </a:spcAft>
              <a:buFont typeface="Wingdings" panose="05000000000000000000" pitchFamily="2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The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File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tab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includes these commands: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Info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New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Open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Save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Save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As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Print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Share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Export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Close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Account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, and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Options</a:t>
            </a:r>
            <a:endParaRPr lang="en-US" sz="2800" b="1" dirty="0">
              <a:solidFill>
                <a:schemeClr val="tx1"/>
              </a:solidFill>
              <a:ea typeface="Calibri"/>
              <a:cs typeface="Symbo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124" y="2209800"/>
            <a:ext cx="3698657" cy="43251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3048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Tabs &amp; Groups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276600"/>
            <a:ext cx="8229600" cy="990600"/>
          </a:xfrm>
        </p:spPr>
        <p:txBody>
          <a:bodyPr>
            <a:no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3048000"/>
            <a:ext cx="7772400" cy="9763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Saving Documents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075688"/>
            <a:ext cx="8382000" cy="4325112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2400" b="1" dirty="0">
                <a:solidFill>
                  <a:schemeClr val="tx1"/>
                </a:solidFill>
              </a:rPr>
              <a:t>Save As </a:t>
            </a:r>
            <a:r>
              <a:rPr lang="en-US" sz="2400" dirty="0">
                <a:solidFill>
                  <a:schemeClr val="tx1"/>
                </a:solidFill>
              </a:rPr>
              <a:t>= Recommended for 1</a:t>
            </a:r>
            <a:r>
              <a:rPr lang="en-US" sz="2400" baseline="30000" dirty="0">
                <a:solidFill>
                  <a:schemeClr val="tx1"/>
                </a:solidFill>
              </a:rPr>
              <a:t>st</a:t>
            </a:r>
            <a:r>
              <a:rPr lang="en-US" sz="2400" dirty="0">
                <a:solidFill>
                  <a:schemeClr val="tx1"/>
                </a:solidFill>
              </a:rPr>
              <a:t> time you save a document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Saving Documents</a:t>
            </a:r>
            <a:endParaRPr lang="en-US" sz="4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r="9553" b="9540"/>
          <a:stretch/>
        </p:blipFill>
        <p:spPr>
          <a:xfrm>
            <a:off x="304800" y="2819400"/>
            <a:ext cx="4476734" cy="368666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304800" y="3048000"/>
            <a:ext cx="62011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051" y="3002129"/>
            <a:ext cx="3690232" cy="332120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4889051" y="5334000"/>
            <a:ext cx="1359349" cy="533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9801" y="2057400"/>
            <a:ext cx="2650210" cy="4267200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200" dirty="0">
                <a:solidFill>
                  <a:schemeClr val="tx1"/>
                </a:solidFill>
              </a:rPr>
              <a:t>Click on the location where you want to save the file</a:t>
            </a:r>
          </a:p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200" dirty="0">
                <a:solidFill>
                  <a:schemeClr val="tx1"/>
                </a:solidFill>
              </a:rPr>
              <a:t>Click inside the  </a:t>
            </a:r>
            <a:r>
              <a:rPr lang="en-US" sz="2200" b="1" dirty="0">
                <a:solidFill>
                  <a:schemeClr val="tx1"/>
                </a:solidFill>
              </a:rPr>
              <a:t>File Name </a:t>
            </a:r>
            <a:r>
              <a:rPr lang="en-US" sz="2200" dirty="0">
                <a:solidFill>
                  <a:schemeClr val="tx1"/>
                </a:solidFill>
              </a:rPr>
              <a:t>box (if not already highlighted) and type in a name </a:t>
            </a:r>
          </a:p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r>
              <a:rPr lang="en-US" sz="2200" dirty="0">
                <a:solidFill>
                  <a:schemeClr val="tx1"/>
                </a:solidFill>
              </a:rPr>
              <a:t>Click the </a:t>
            </a:r>
            <a:r>
              <a:rPr lang="en-US" sz="2200" b="1" dirty="0">
                <a:solidFill>
                  <a:schemeClr val="tx1"/>
                </a:solidFill>
              </a:rPr>
              <a:t>Save</a:t>
            </a:r>
            <a:r>
              <a:rPr lang="en-US" sz="2200" dirty="0">
                <a:solidFill>
                  <a:schemeClr val="tx1"/>
                </a:solidFill>
              </a:rPr>
              <a:t> button</a:t>
            </a:r>
          </a:p>
          <a:p>
            <a:pPr marL="457200" indent="-457200">
              <a:buClr>
                <a:schemeClr val="tx2"/>
              </a:buClr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057400"/>
            <a:ext cx="5751079" cy="42672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" y="2895600"/>
            <a:ext cx="1066800" cy="1828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62000" y="4876800"/>
            <a:ext cx="1505607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038600" y="5867400"/>
            <a:ext cx="914400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Saving Documents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02911" y="2057400"/>
            <a:ext cx="8407400" cy="4419600"/>
          </a:xfrm>
        </p:spPr>
        <p:txBody>
          <a:bodyPr>
            <a:normAutofit/>
          </a:bodyPr>
          <a:lstStyle/>
          <a:p>
            <a:pPr marL="0" indent="0" eaLnBrk="1" hangingPunct="1">
              <a:spcBef>
                <a:spcPts val="0"/>
              </a:spcBef>
              <a:spcAft>
                <a:spcPts val="300"/>
              </a:spcAft>
              <a:buFont typeface="Wingdings 2" panose="05020102010507070707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Once the document has been saved: </a:t>
            </a:r>
          </a:p>
          <a:p>
            <a:pPr marL="274320" indent="-274320" eaLnBrk="1" hangingPunct="1"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Save additional changes to the document by click on the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Save 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button located in the </a:t>
            </a:r>
            <a:r>
              <a:rPr lang="en-US" sz="2800" b="1" dirty="0">
                <a:solidFill>
                  <a:schemeClr val="tx1"/>
                </a:solidFill>
                <a:ea typeface="MS Mincho"/>
                <a:cs typeface="Arial"/>
              </a:rPr>
              <a:t>Quick Access Toolbar</a:t>
            </a:r>
            <a:r>
              <a:rPr lang="en-US" sz="2800" dirty="0">
                <a:solidFill>
                  <a:schemeClr val="tx1"/>
                </a:solidFill>
                <a:ea typeface="MS Mincho"/>
                <a:cs typeface="Arial"/>
              </a:rPr>
              <a:t> </a:t>
            </a:r>
            <a:endParaRPr lang="en-US" sz="2800" dirty="0">
              <a:solidFill>
                <a:schemeClr val="tx1"/>
              </a:solidFill>
              <a:ea typeface="Times New Roman"/>
            </a:endParaRP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-1" r="285" b="54789"/>
          <a:stretch/>
        </p:blipFill>
        <p:spPr>
          <a:xfrm>
            <a:off x="1068107" y="4117975"/>
            <a:ext cx="6904463" cy="23590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1905000" y="4117975"/>
            <a:ext cx="457200" cy="4540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Saving Documents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11430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#4</a:t>
            </a: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  <a:p>
            <a:pPr marL="44450" indent="0" algn="ctr" eaLnBrk="1" hangingPunct="1">
              <a:buFont typeface="Wingdings 2" panose="05020102010507070707" pitchFamily="18" charset="2"/>
              <a:buNone/>
              <a:defRPr/>
            </a:pPr>
            <a:endParaRPr lang="en-US" sz="48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71800"/>
            <a:ext cx="7924800" cy="150971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Creating &amp; Opening Documents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1066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Creating &amp; Opening Documents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905000"/>
            <a:ext cx="3552825" cy="44386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685800" y="2819400"/>
            <a:ext cx="1143000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r="35806"/>
          <a:stretch/>
        </p:blipFill>
        <p:spPr>
          <a:xfrm>
            <a:off x="4572000" y="1904999"/>
            <a:ext cx="3733800" cy="444557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0" name="Rectangle 9"/>
          <p:cNvSpPr/>
          <p:nvPr/>
        </p:nvSpPr>
        <p:spPr>
          <a:xfrm>
            <a:off x="5943600" y="3048000"/>
            <a:ext cx="236220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438400" y="5943600"/>
            <a:ext cx="11430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1515" y="533400"/>
            <a:ext cx="8229600" cy="1066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Creating &amp; Opening Documents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r="8187"/>
          <a:stretch/>
        </p:blipFill>
        <p:spPr>
          <a:xfrm>
            <a:off x="438472" y="1600200"/>
            <a:ext cx="7835685" cy="50768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438472" y="2819400"/>
            <a:ext cx="1085528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048000"/>
            <a:ext cx="8229600" cy="990600"/>
          </a:xfrm>
        </p:spPr>
        <p:txBody>
          <a:bodyPr>
            <a:normAutofit/>
          </a:bodyPr>
          <a:lstStyle/>
          <a:p>
            <a:pPr marL="44450" indent="0" algn="ctr" eaLnBrk="1" hangingPunct="1">
              <a:buClr>
                <a:srgbClr val="E3DED1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latin typeface="+mj-lt"/>
              </a:rPr>
              <a:t>Activity #5</a:t>
            </a:r>
          </a:p>
          <a:p>
            <a:pPr marL="44450" indent="0" eaLnBrk="1" hangingPunct="1">
              <a:buFont typeface="Wingdings 2" panose="05020102010507070707" pitchFamily="18" charset="2"/>
              <a:buNone/>
              <a:defRPr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en-US" sz="4800" dirty="0">
                <a:latin typeface="+mj-lt"/>
              </a:rPr>
              <a:t>Printing Documents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0851" y="419100"/>
            <a:ext cx="8229600" cy="10668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4800" b="1" cap="none" dirty="0">
                <a:cs typeface="Courier New" pitchFamily="49" charset="0"/>
              </a:rPr>
              <a:t>Printing Documents</a:t>
            </a:r>
            <a:endParaRPr lang="en-US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1912531"/>
            <a:ext cx="2648536" cy="411525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41332"/>
          <a:stretch/>
        </p:blipFill>
        <p:spPr>
          <a:xfrm>
            <a:off x="220851" y="1912531"/>
            <a:ext cx="5265549" cy="250729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220851" y="3886200"/>
            <a:ext cx="845949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447800" y="2819400"/>
            <a:ext cx="685800" cy="685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3048000"/>
            <a:ext cx="85344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450" algn="ctr">
              <a:spcBef>
                <a:spcPct val="20000"/>
              </a:spcBef>
              <a:buClr>
                <a:srgbClr val="E3DED1"/>
              </a:buClr>
              <a:defRPr/>
            </a:pPr>
            <a:r>
              <a:rPr lang="en-US" sz="4800" spc="150" dirty="0">
                <a:solidFill>
                  <a:schemeClr val="tx2"/>
                </a:solidFill>
                <a:latin typeface="+mj-lt"/>
                <a:cs typeface="+mn-cs"/>
              </a:rPr>
              <a:t>Activity #6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1082675"/>
            <a:ext cx="5181600" cy="105092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57200" y="24384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Two Next Week</a:t>
            </a:r>
            <a:endParaRPr lang="en-US" sz="48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Formatting Documents</a:t>
            </a:r>
          </a:p>
        </p:txBody>
      </p:sp>
    </p:spTree>
    <p:extLst>
      <p:ext uri="{BB962C8B-B14F-4D97-AF65-F5344CB8AC3E}">
        <p14:creationId xmlns:p14="http://schemas.microsoft.com/office/powerpoint/2010/main" val="24087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 - Standard PowerPoint</Template>
  <TotalTime>1054</TotalTime>
  <Words>644</Words>
  <Application>Microsoft Office PowerPoint</Application>
  <PresentationFormat>On-screen Show (4:3)</PresentationFormat>
  <Paragraphs>130</Paragraphs>
  <Slides>38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2" baseType="lpstr">
      <vt:lpstr>MS Mincho</vt:lpstr>
      <vt:lpstr>MS PGothic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Symbol</vt:lpstr>
      <vt:lpstr>Times New Roman</vt:lpstr>
      <vt:lpstr>Wingdings</vt:lpstr>
      <vt:lpstr>Wingdings 2</vt:lpstr>
      <vt:lpstr>Theme - Standard PowerPoint 1</vt:lpstr>
      <vt:lpstr>Microsoft Word: Basics</vt:lpstr>
      <vt:lpstr>Agenda</vt:lpstr>
      <vt:lpstr>PowerPoint Presentation</vt:lpstr>
      <vt:lpstr>Terminology &amp; Descriptions</vt:lpstr>
      <vt:lpstr>Terminology &amp; Descriptions</vt:lpstr>
      <vt:lpstr>Terminology &amp; Descriptions</vt:lpstr>
      <vt:lpstr>Terminology &amp; Descriptions</vt:lpstr>
      <vt:lpstr>PowerPoint Presentation</vt:lpstr>
      <vt:lpstr>Accessing Word</vt:lpstr>
      <vt:lpstr>Accessing Word</vt:lpstr>
      <vt:lpstr>PowerPoint Presentation</vt:lpstr>
      <vt:lpstr>PowerPoint Presentation</vt:lpstr>
      <vt:lpstr>Basic Elements</vt:lpstr>
      <vt:lpstr>PowerPoint Presentation</vt:lpstr>
      <vt:lpstr>PowerPoint Presentation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Tabs &amp; Groups</vt:lpstr>
      <vt:lpstr>PowerPoint Presentation</vt:lpstr>
      <vt:lpstr>PowerPoint Presentation</vt:lpstr>
      <vt:lpstr>Saving Documents</vt:lpstr>
      <vt:lpstr>Saving Documents</vt:lpstr>
      <vt:lpstr>Saving Documents</vt:lpstr>
      <vt:lpstr>PowerPoint Presentation</vt:lpstr>
      <vt:lpstr>PowerPoint Presentation</vt:lpstr>
      <vt:lpstr>Creating &amp; Opening Documents</vt:lpstr>
      <vt:lpstr>Creating &amp; Opening Documents</vt:lpstr>
      <vt:lpstr>PowerPoint Presentation</vt:lpstr>
      <vt:lpstr>PowerPoint Presentation</vt:lpstr>
      <vt:lpstr>Printing Documents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109</cp:revision>
  <dcterms:created xsi:type="dcterms:W3CDTF">2014-05-30T16:35:15Z</dcterms:created>
  <dcterms:modified xsi:type="dcterms:W3CDTF">2017-11-08T22:00:47Z</dcterms:modified>
</cp:coreProperties>
</file>