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40"/>
  </p:notesMasterIdLst>
  <p:sldIdLst>
    <p:sldId id="256" r:id="rId2"/>
    <p:sldId id="259" r:id="rId3"/>
    <p:sldId id="291" r:id="rId4"/>
    <p:sldId id="262" r:id="rId5"/>
    <p:sldId id="263" r:id="rId6"/>
    <p:sldId id="264" r:id="rId7"/>
    <p:sldId id="265" r:id="rId8"/>
    <p:sldId id="292" r:id="rId9"/>
    <p:sldId id="266" r:id="rId10"/>
    <p:sldId id="267" r:id="rId11"/>
    <p:sldId id="268" r:id="rId12"/>
    <p:sldId id="293" r:id="rId13"/>
    <p:sldId id="269" r:id="rId14"/>
    <p:sldId id="270" r:id="rId15"/>
    <p:sldId id="294" r:id="rId16"/>
    <p:sldId id="271" r:id="rId17"/>
    <p:sldId id="272" r:id="rId18"/>
    <p:sldId id="273" r:id="rId19"/>
    <p:sldId id="298" r:id="rId20"/>
    <p:sldId id="274" r:id="rId21"/>
    <p:sldId id="275" r:id="rId22"/>
    <p:sldId id="276" r:id="rId23"/>
    <p:sldId id="277" r:id="rId24"/>
    <p:sldId id="278" r:id="rId25"/>
    <p:sldId id="279" r:id="rId26"/>
    <p:sldId id="295" r:id="rId27"/>
    <p:sldId id="280" r:id="rId28"/>
    <p:sldId id="281" r:id="rId29"/>
    <p:sldId id="290" r:id="rId30"/>
    <p:sldId id="282" r:id="rId31"/>
    <p:sldId id="296" r:id="rId32"/>
    <p:sldId id="283" r:id="rId33"/>
    <p:sldId id="284" r:id="rId34"/>
    <p:sldId id="285" r:id="rId35"/>
    <p:sldId id="297" r:id="rId36"/>
    <p:sldId id="286" r:id="rId37"/>
    <p:sldId id="287" r:id="rId38"/>
    <p:sldId id="299" r:id="rId3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34747"/>
    <a:srgbClr val="A8C398"/>
    <a:srgbClr val="709658"/>
    <a:srgbClr val="B17462"/>
    <a:srgbClr val="3575B1"/>
    <a:srgbClr val="E0AA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857" autoAdjust="0"/>
  </p:normalViewPr>
  <p:slideViewPr>
    <p:cSldViewPr>
      <p:cViewPr varScale="1">
        <p:scale>
          <a:sx n="75" d="100"/>
          <a:sy n="75" d="100"/>
        </p:scale>
        <p:origin x="1824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2227978-693D-46D3-B950-920CC5CFC2A9}" type="datetimeFigureOut">
              <a:rPr lang="en-US"/>
              <a:pPr>
                <a:defRPr/>
              </a:pPr>
              <a:t>11/8/2017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2BF12166-7B21-41EE-BA88-0BDC4958D1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75926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01BEBCA-CEB6-45B5-AC71-B99950B82EFD}" type="slidenum">
              <a:rPr lang="en-US" altLang="en-US"/>
              <a:pPr eaLnBrk="1" hangingPunct="1">
                <a:spcBef>
                  <a:spcPct val="0"/>
                </a:spcBef>
              </a:pPr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99510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A239202-C80E-499C-B7B4-23381824079D}" type="slidenum">
              <a:rPr lang="en-US" altLang="en-US">
                <a:latin typeface="Calibri" panose="020F0502020204030204" pitchFamily="34" charset="0"/>
              </a:rPr>
              <a:pPr eaLnBrk="1" hangingPunct="1"/>
              <a:t>10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35500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C504307-A2FC-4E59-B53F-249092BC17C6}" type="slidenum">
              <a:rPr lang="en-US" altLang="en-US">
                <a:latin typeface="Calibri" panose="020F0502020204030204" pitchFamily="34" charset="0"/>
              </a:rPr>
              <a:pPr eaLnBrk="1" hangingPunct="1"/>
              <a:t>11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75652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3939647-8775-4A04-B9B2-EF9ABE022E51}" type="slidenum">
              <a:rPr lang="en-US" altLang="en-US">
                <a:latin typeface="Calibri" panose="020F0502020204030204" pitchFamily="34" charset="0"/>
              </a:rPr>
              <a:pPr eaLnBrk="1" hangingPunct="1"/>
              <a:t>12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68420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FD509D3-6FE9-4D65-999F-6B13EFD32D7D}" type="slidenum">
              <a:rPr lang="en-US" altLang="en-US">
                <a:latin typeface="Calibri" panose="020F0502020204030204" pitchFamily="34" charset="0"/>
              </a:rPr>
              <a:pPr eaLnBrk="1" hangingPunct="1"/>
              <a:t>13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03680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553C547-7461-4F1F-9FC7-84AB44D9D7B8}" type="slidenum">
              <a:rPr lang="en-US" altLang="en-US">
                <a:latin typeface="Calibri" panose="020F0502020204030204" pitchFamily="34" charset="0"/>
              </a:rPr>
              <a:pPr eaLnBrk="1" hangingPunct="1"/>
              <a:t>14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98514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9C54A1B-FEF9-438D-9548-6DFD7829A89B}" type="slidenum">
              <a:rPr lang="en-US" altLang="en-US">
                <a:latin typeface="Calibri" panose="020F0502020204030204" pitchFamily="34" charset="0"/>
              </a:rPr>
              <a:pPr eaLnBrk="1" hangingPunct="1"/>
              <a:t>15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37455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784ABF2-263D-47EC-8C65-3A5B47DCC7B4}" type="slidenum">
              <a:rPr lang="en-US" altLang="en-US">
                <a:latin typeface="Calibri" panose="020F0502020204030204" pitchFamily="34" charset="0"/>
              </a:rPr>
              <a:pPr eaLnBrk="1" hangingPunct="1"/>
              <a:t>16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72935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2519835-7FB3-488B-8ACF-A3BA5C439D05}" type="slidenum">
              <a:rPr lang="en-US" altLang="en-US">
                <a:latin typeface="Calibri" panose="020F0502020204030204" pitchFamily="34" charset="0"/>
              </a:rPr>
              <a:pPr eaLnBrk="1" hangingPunct="1"/>
              <a:t>17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66142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F0B139A-2D41-4DDE-8311-6DD5B7073300}" type="slidenum">
              <a:rPr lang="en-US" altLang="en-US">
                <a:latin typeface="Calibri" panose="020F0502020204030204" pitchFamily="34" charset="0"/>
              </a:rPr>
              <a:pPr eaLnBrk="1" hangingPunct="1"/>
              <a:t>18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97760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F0B139A-2D41-4DDE-8311-6DD5B7073300}" type="slidenum">
              <a:rPr lang="en-US" altLang="en-US">
                <a:latin typeface="Calibri" panose="020F0502020204030204" pitchFamily="34" charset="0"/>
              </a:rPr>
              <a:pPr eaLnBrk="1" hangingPunct="1"/>
              <a:t>19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87799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/>
              <a:t>Review agenda with participants so they know what to expect. Ask them to hold their questions until you review all the features, in case it’s part of the agenda.</a:t>
            </a:r>
          </a:p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6102ACF-9E30-4F44-9DA9-DCD709A8B949}" type="slidenum">
              <a:rPr lang="en-US" altLang="en-US"/>
              <a:pPr eaLnBrk="1" hangingPunct="1">
                <a:spcBef>
                  <a:spcPct val="0"/>
                </a:spcBef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42585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2AE8870-601B-4574-98E3-485DAEF49EAE}" type="slidenum">
              <a:rPr lang="en-US" altLang="en-US">
                <a:latin typeface="Calibri" panose="020F0502020204030204" pitchFamily="34" charset="0"/>
              </a:rPr>
              <a:pPr eaLnBrk="1" hangingPunct="1"/>
              <a:t>20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88428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AFB079F-CB52-4734-A326-07FAC106B585}" type="slidenum">
              <a:rPr lang="en-US" altLang="en-US">
                <a:latin typeface="Calibri" panose="020F0502020204030204" pitchFamily="34" charset="0"/>
              </a:rPr>
              <a:pPr eaLnBrk="1" hangingPunct="1"/>
              <a:t>21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786693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65F9CA6-FC35-4D74-AB51-C0DF5273D685}" type="slidenum">
              <a:rPr lang="en-US" altLang="en-US">
                <a:latin typeface="Calibri" panose="020F0502020204030204" pitchFamily="34" charset="0"/>
              </a:rPr>
              <a:pPr eaLnBrk="1" hangingPunct="1"/>
              <a:t>22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584680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A0449CF-2E9E-4CB0-8214-503235552EAA}" type="slidenum">
              <a:rPr lang="en-US" altLang="en-US">
                <a:latin typeface="Calibri" panose="020F0502020204030204" pitchFamily="34" charset="0"/>
              </a:rPr>
              <a:pPr eaLnBrk="1" hangingPunct="1"/>
              <a:t>23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149842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048D3FE-2180-40AF-8481-25161F3D8B50}" type="slidenum">
              <a:rPr lang="en-US" altLang="en-US">
                <a:latin typeface="Calibri" panose="020F0502020204030204" pitchFamily="34" charset="0"/>
              </a:rPr>
              <a:pPr eaLnBrk="1" hangingPunct="1"/>
              <a:t>24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41886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CC6DDFD-C4EC-43F2-8427-6B6D03FD3445}" type="slidenum">
              <a:rPr lang="en-US" altLang="en-US">
                <a:latin typeface="Calibri" panose="020F0502020204030204" pitchFamily="34" charset="0"/>
              </a:rPr>
              <a:pPr eaLnBrk="1" hangingPunct="1"/>
              <a:t>25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575980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6F3D6D5-9939-45ED-8B57-645BD51B9BB6}" type="slidenum">
              <a:rPr lang="en-US" altLang="en-US">
                <a:latin typeface="Calibri" panose="020F0502020204030204" pitchFamily="34" charset="0"/>
              </a:rPr>
              <a:pPr eaLnBrk="1" hangingPunct="1"/>
              <a:t>26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054511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F406D98-E1BA-4489-8D7B-B4605775D49D}" type="slidenum">
              <a:rPr lang="en-US" altLang="en-US">
                <a:latin typeface="Calibri" panose="020F0502020204030204" pitchFamily="34" charset="0"/>
              </a:rPr>
              <a:pPr eaLnBrk="1" hangingPunct="1"/>
              <a:t>27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305262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9F4ADDC-1F6B-4ECA-BB41-972F21C1C6CD}" type="slidenum">
              <a:rPr lang="en-US" altLang="en-US">
                <a:latin typeface="Calibri" panose="020F0502020204030204" pitchFamily="34" charset="0"/>
              </a:rPr>
              <a:pPr eaLnBrk="1" hangingPunct="1"/>
              <a:t>28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8857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3445462-DED0-4D1D-B4AE-86260C03DC9F}" type="slidenum">
              <a:rPr lang="en-US" altLang="en-US">
                <a:latin typeface="Calibri" panose="020F0502020204030204" pitchFamily="34" charset="0"/>
              </a:rPr>
              <a:pPr eaLnBrk="1" hangingPunct="1"/>
              <a:t>29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56280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42666AF-676F-4825-9BBE-A4437D39CBB0}" type="slidenum">
              <a:rPr lang="en-US" altLang="en-US">
                <a:latin typeface="Calibri" panose="020F0502020204030204" pitchFamily="34" charset="0"/>
              </a:rPr>
              <a:pPr eaLnBrk="1" hangingPunct="1"/>
              <a:t>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801013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4F33C0C-CDC4-4E75-A762-7A7F96F0B845}" type="slidenum">
              <a:rPr lang="en-US" altLang="en-US">
                <a:latin typeface="Calibri" panose="020F0502020204030204" pitchFamily="34" charset="0"/>
              </a:rPr>
              <a:pPr eaLnBrk="1" hangingPunct="1"/>
              <a:t>30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360907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8806696-253D-4B4E-8B8D-4C3C34BFA6CA}" type="slidenum">
              <a:rPr lang="en-US" altLang="en-US">
                <a:latin typeface="Calibri" panose="020F0502020204030204" pitchFamily="34" charset="0"/>
              </a:rPr>
              <a:pPr eaLnBrk="1" hangingPunct="1"/>
              <a:t>31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536806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CB7A829-270D-45BE-90CA-C30D8986DFF5}" type="slidenum">
              <a:rPr lang="en-US" altLang="en-US">
                <a:latin typeface="Calibri" panose="020F0502020204030204" pitchFamily="34" charset="0"/>
              </a:rPr>
              <a:pPr eaLnBrk="1" hangingPunct="1"/>
              <a:t>32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438724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50CDB0F-50B6-4951-8D43-702B010783CB}" type="slidenum">
              <a:rPr lang="en-US" altLang="en-US">
                <a:latin typeface="Calibri" panose="020F0502020204030204" pitchFamily="34" charset="0"/>
              </a:rPr>
              <a:pPr eaLnBrk="1" hangingPunct="1"/>
              <a:t>33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144100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9B87AE2-D175-49DB-8869-463C0214BA30}" type="slidenum">
              <a:rPr lang="en-US" altLang="en-US">
                <a:latin typeface="Calibri" panose="020F0502020204030204" pitchFamily="34" charset="0"/>
              </a:rPr>
              <a:pPr eaLnBrk="1" hangingPunct="1"/>
              <a:t>34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414840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C4DC8E0-0057-4E30-AB06-BD234787CC8A}" type="slidenum">
              <a:rPr lang="en-US" altLang="en-US">
                <a:latin typeface="Calibri" panose="020F0502020204030204" pitchFamily="34" charset="0"/>
              </a:rPr>
              <a:pPr eaLnBrk="1" hangingPunct="1"/>
              <a:t>35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1610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F26060F-1833-4195-A5D9-879930026788}" type="slidenum">
              <a:rPr lang="en-US" altLang="en-US">
                <a:latin typeface="Calibri" panose="020F0502020204030204" pitchFamily="34" charset="0"/>
              </a:rPr>
              <a:pPr eaLnBrk="1" hangingPunct="1"/>
              <a:t>36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443806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A18D026-3EBE-43AD-83C2-32E22B736126}" type="slidenum">
              <a:rPr lang="en-US" altLang="en-US">
                <a:latin typeface="Calibri" panose="020F0502020204030204" pitchFamily="34" charset="0"/>
              </a:rPr>
              <a:pPr eaLnBrk="1" hangingPunct="1"/>
              <a:t>37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739050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1450" indent="-171450">
              <a:buFontTx/>
              <a:buChar char="•"/>
            </a:pPr>
            <a:r>
              <a:rPr lang="en-US" altLang="en-US"/>
              <a:t>Thank participants for coming and ask if there are any outstanding questions. </a:t>
            </a:r>
          </a:p>
          <a:p>
            <a:pPr marL="171450" indent="-171450">
              <a:buFontTx/>
              <a:buChar char="•"/>
            </a:pPr>
            <a:r>
              <a:rPr lang="en-US" altLang="en-US"/>
              <a:t>Hand out the class surveys and encourage them to write in ideas for any additional classes. </a:t>
            </a:r>
          </a:p>
          <a:p>
            <a:pPr marL="171450" indent="-171450">
              <a:buFontTx/>
              <a:buChar char="•"/>
            </a:pPr>
            <a:r>
              <a:rPr lang="en-US" altLang="en-US"/>
              <a:t>When they submit their surveys, exchange them for handouts.</a:t>
            </a:r>
          </a:p>
          <a:p>
            <a:pPr marL="171450" indent="-171450">
              <a:buFontTx/>
              <a:buChar char="•"/>
            </a:pPr>
            <a:r>
              <a:rPr lang="en-US" altLang="en-US"/>
              <a:t>Encourage them to look for upcoming classes and register to attend</a:t>
            </a:r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0144F0B6-AF51-4D5B-A895-D5CB67713A81}" type="slidenum">
              <a:rPr lang="en-US" altLang="en-US">
                <a:solidFill>
                  <a:prstClr val="black"/>
                </a:solidFill>
              </a:rPr>
              <a:pPr>
                <a:defRPr/>
              </a:pPr>
              <a:t>38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8457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F3F144E-59B5-4410-AE00-0DBBD8AAAE0C}" type="slidenum">
              <a:rPr lang="en-US" altLang="en-US"/>
              <a:pPr eaLnBrk="1" hangingPunct="1">
                <a:spcBef>
                  <a:spcPct val="0"/>
                </a:spcBef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74374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3CDEB3F-D101-4FD6-9A6A-9E0F00A2B96E}" type="slidenum">
              <a:rPr lang="en-US" altLang="en-US"/>
              <a:pPr eaLnBrk="1" hangingPunct="1">
                <a:spcBef>
                  <a:spcPct val="0"/>
                </a:spcBef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03663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7E5385C-04DB-443D-BE7D-EC0DCA0BCD30}" type="slidenum">
              <a:rPr lang="en-US" altLang="en-US">
                <a:latin typeface="Calibri" panose="020F0502020204030204" pitchFamily="34" charset="0"/>
              </a:rPr>
              <a:pPr eaLnBrk="1" hangingPunct="1"/>
              <a:t>6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75118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2C34B11-70B5-4610-AAEB-3641CCA2A703}" type="slidenum">
              <a:rPr lang="en-US" altLang="en-US">
                <a:latin typeface="Calibri" panose="020F0502020204030204" pitchFamily="34" charset="0"/>
              </a:rPr>
              <a:pPr eaLnBrk="1" hangingPunct="1"/>
              <a:t>7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5105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B2E622B-1803-41F2-AC79-B03A2177D6C8}" type="slidenum">
              <a:rPr lang="en-US" altLang="en-US">
                <a:latin typeface="Calibri" panose="020F0502020204030204" pitchFamily="34" charset="0"/>
              </a:rPr>
              <a:pPr eaLnBrk="1" hangingPunct="1"/>
              <a:t>8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43008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39FC9E8-9263-4A20-8486-CBFCF85C3412}" type="slidenum">
              <a:rPr lang="en-US" altLang="en-US">
                <a:latin typeface="Calibri" panose="020F0502020204030204" pitchFamily="34" charset="0"/>
              </a:rPr>
              <a:pPr eaLnBrk="1" hangingPunct="1"/>
              <a:t>9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916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5" y="381000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3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3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0" name="Rectangle 9"/>
          <p:cNvSpPr/>
          <p:nvPr/>
        </p:nvSpPr>
        <p:spPr>
          <a:xfrm>
            <a:off x="3" y="3675533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FE7468C0-74C6-4592-B273-5F8CA2C2BF7D}" type="datetimeFigureOut">
              <a:rPr lang="en-US" smtClean="0"/>
              <a:pPr>
                <a:defRPr/>
              </a:pPr>
              <a:t>11/8/2017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1013">
                <a:solidFill>
                  <a:schemeClr val="bg1"/>
                </a:solidFill>
              </a:defRPr>
            </a:lvl1pPr>
          </a:lstStyle>
          <a:p>
            <a:fld id="{12DD4493-C292-4EEB-BC20-2F67DB3424C7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36005" indent="0" algn="l">
              <a:buNone/>
              <a:defRPr sz="1350">
                <a:solidFill>
                  <a:schemeClr val="tx2"/>
                </a:solidFill>
              </a:defRPr>
            </a:lvl1pPr>
            <a:lvl2pPr marL="257175" indent="0" algn="ctr">
              <a:buNone/>
            </a:lvl2pPr>
            <a:lvl3pPr marL="514350" indent="0" algn="ctr">
              <a:buNone/>
            </a:lvl3pPr>
            <a:lvl4pPr marL="771525" indent="0" algn="ctr">
              <a:buNone/>
            </a:lvl4pPr>
            <a:lvl5pPr marL="1028700" indent="0" algn="ctr">
              <a:buNone/>
            </a:lvl5pPr>
            <a:lvl6pPr marL="1285875" indent="0" algn="ctr">
              <a:buNone/>
            </a:lvl6pPr>
            <a:lvl7pPr marL="1543050" indent="0" algn="ctr">
              <a:buNone/>
            </a:lvl7pPr>
            <a:lvl8pPr marL="1800225" indent="0" algn="ctr">
              <a:buNone/>
            </a:lvl8pPr>
            <a:lvl9pPr marL="20574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93"/>
            <a:ext cx="8458200" cy="1470025"/>
          </a:xfrm>
        </p:spPr>
        <p:txBody>
          <a:bodyPr anchor="b"/>
          <a:lstStyle>
            <a:lvl1pPr>
              <a:defRPr sz="2475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79276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F73657-D969-4B4D-AF0C-41D38267A249}" type="datetimeFigureOut">
              <a:rPr lang="en-US" smtClean="0"/>
              <a:pPr>
                <a:defRPr/>
              </a:pPr>
              <a:t>11/8/2017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B7669-1EFC-4753-9085-127347EDD633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02639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A5D6BA-9C34-4576-96DC-7EDE52358BBD}" type="datetimeFigureOut">
              <a:rPr lang="en-US" smtClean="0"/>
              <a:pPr>
                <a:defRPr/>
              </a:pPr>
              <a:t>11/8/2017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EC5A3-73D7-41CB-9172-D414ECE9EB19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47909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FCDF89A-E81A-4176-BEDA-31DC3D87BF93}" type="datetimeFigureOut">
              <a:rPr lang="en-US" smtClean="0"/>
              <a:pPr>
                <a:defRPr/>
              </a:pPr>
              <a:t>11/8/2017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56B74-9F62-4A97-B25C-262B7008FEA2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1270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C0C6C7-39C2-4894-AB52-B7B86E95065C}" type="datetimeFigureOut">
              <a:rPr lang="en-US" smtClean="0"/>
              <a:pPr>
                <a:defRPr/>
              </a:pPr>
              <a:t>11/8/2017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2F1A-76B0-44D1-B72C-CF2C92DA14EA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25718" indent="0">
              <a:buNone/>
              <a:defRPr sz="1181" b="0">
                <a:solidFill>
                  <a:schemeClr val="tx2"/>
                </a:solidFill>
              </a:defRPr>
            </a:lvl1pPr>
            <a:lvl2pPr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6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2419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342909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C27DB1-7173-4BD5-9E56-256E3AA05326}" type="datetimeFigureOut">
              <a:rPr lang="en-US" smtClean="0"/>
              <a:pPr>
                <a:defRPr/>
              </a:pPr>
              <a:t>11/8/2017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10C0-AC48-48D1-8675-8DDD17612874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61750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4B54BE30-F6AC-487F-9B1F-EB8005D1973E}" type="datetimeFigureOut">
              <a:rPr lang="en-US" smtClean="0"/>
              <a:pPr>
                <a:defRPr/>
              </a:pPr>
              <a:t>11/8/2017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45FD00A-AE4A-4042-8AF1-E2C8D1D689A7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7" y="2708519"/>
            <a:ext cx="4041775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8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225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0683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A74F7CBB-CE1A-45D9-A3BE-9B409F32BD86}" type="datetimeFigureOut">
              <a:rPr lang="en-US" smtClean="0"/>
              <a:pPr>
                <a:defRPr/>
              </a:pPr>
              <a:t>11/8/2017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0717916-E161-4E31-ACD9-A54AAE92735A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225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82086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36F3C4E-9498-4B49-8B2B-2CBBB4E8EB35}" type="datetimeFigureOut">
              <a:rPr lang="en-US" smtClean="0"/>
              <a:pPr>
                <a:defRPr/>
              </a:pPr>
              <a:t>11/8/2017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0D9D-4433-4223-9C26-99D11D13726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1559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000E41-4116-4D66-AEC7-2044BE08E6E3}" type="datetimeFigureOut">
              <a:rPr lang="en-US" smtClean="0"/>
              <a:pPr>
                <a:defRPr/>
              </a:pPr>
              <a:t>11/8/2017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B460A-4A75-4263-A199-970AD1F14168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92"/>
            <a:ext cx="5102352" cy="580508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32"/>
            <a:ext cx="3383280" cy="4580573"/>
          </a:xfrm>
        </p:spPr>
        <p:txBody>
          <a:bodyPr/>
          <a:lstStyle>
            <a:lvl1pPr marL="5144" indent="0">
              <a:buNone/>
              <a:defRPr sz="788"/>
            </a:lvl1pPr>
            <a:lvl2pPr>
              <a:buNone/>
              <a:defRPr sz="675"/>
            </a:lvl2pPr>
            <a:lvl3pPr>
              <a:buNone/>
              <a:defRPr sz="563"/>
            </a:lvl3pPr>
            <a:lvl4pPr>
              <a:buNone/>
              <a:defRPr sz="506"/>
            </a:lvl4pPr>
            <a:lvl5pPr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013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90086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AB745E-840B-444F-95D7-DF562CEACF12}" type="datetimeFigureOut">
              <a:rPr lang="en-US" smtClean="0"/>
              <a:pPr>
                <a:defRPr/>
              </a:pPr>
              <a:t>11/8/2017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4FD37-4DF4-4B9B-8BE4-AEAA9F42D517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18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4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731"/>
            </a:lvl1pPr>
            <a:lvl2pPr>
              <a:buFontTx/>
              <a:buNone/>
              <a:defRPr sz="675"/>
            </a:lvl2pPr>
            <a:lvl3pPr>
              <a:buFontTx/>
              <a:buNone/>
              <a:defRPr sz="563"/>
            </a:lvl3pPr>
            <a:lvl4pPr>
              <a:buFontTx/>
              <a:buNone/>
              <a:defRPr sz="506"/>
            </a:lvl4pPr>
            <a:lvl5pPr>
              <a:buFontTx/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6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1125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34628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4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0" name="Rectangle 29"/>
          <p:cNvSpPr/>
          <p:nvPr/>
        </p:nvSpPr>
        <p:spPr>
          <a:xfrm>
            <a:off x="3" y="308282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5" y="360252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3" y="440118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17014475-BC8D-4E0C-A907-4F2B10B262A7}" type="datetimeFigureOut">
              <a:rPr lang="en-US" smtClean="0"/>
              <a:pPr>
                <a:defRPr/>
              </a:pPr>
              <a:t>11/8/2017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13">
                <a:solidFill>
                  <a:srgbClr val="FFFFFF"/>
                </a:solidFill>
              </a:defRPr>
            </a:lvl1pPr>
          </a:lstStyle>
          <a:p>
            <a:fld id="{58A637CD-FA1A-4D2E-A007-F8D78202A3CF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183241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225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5740" indent="-144018" algn="l" rtl="0" eaLnBrk="1" latinLnBrk="0" hangingPunct="1">
        <a:spcBef>
          <a:spcPts val="169"/>
        </a:spcBef>
        <a:buClr>
          <a:schemeClr val="accent3"/>
        </a:buClr>
        <a:buFont typeface="Georgia"/>
        <a:buChar char="•"/>
        <a:defRPr kumimoji="0" sz="1575" kern="1200">
          <a:solidFill>
            <a:schemeClr val="tx2"/>
          </a:solidFill>
          <a:latin typeface="+mn-lt"/>
          <a:ea typeface="+mn-ea"/>
          <a:cs typeface="+mn-cs"/>
        </a:defRPr>
      </a:lvl1pPr>
      <a:lvl2pPr marL="370332" indent="-138875" algn="l" rtl="0" eaLnBrk="1" latinLnBrk="0" hangingPunct="1">
        <a:spcBef>
          <a:spcPts val="169"/>
        </a:spcBef>
        <a:buClr>
          <a:schemeClr val="accent2"/>
        </a:buClr>
        <a:buFont typeface="Georgia"/>
        <a:buChar char="▫"/>
        <a:defRPr kumimoji="0" sz="1463" kern="1200">
          <a:solidFill>
            <a:schemeClr val="tx2"/>
          </a:solidFill>
          <a:latin typeface="+mn-lt"/>
          <a:ea typeface="+mn-ea"/>
          <a:cs typeface="+mn-cs"/>
        </a:defRPr>
      </a:lvl2pPr>
      <a:lvl3pPr marL="519494" indent="-123444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350" kern="1200">
          <a:solidFill>
            <a:schemeClr val="tx2"/>
          </a:solidFill>
          <a:latin typeface="+mn-lt"/>
          <a:ea typeface="+mn-ea"/>
          <a:cs typeface="+mn-cs"/>
        </a:defRPr>
      </a:lvl3pPr>
      <a:lvl4pPr marL="663512" indent="-113157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238" kern="1200">
          <a:solidFill>
            <a:schemeClr val="tx2"/>
          </a:solidFill>
          <a:latin typeface="+mn-lt"/>
          <a:ea typeface="+mn-ea"/>
          <a:cs typeface="+mn-cs"/>
        </a:defRPr>
      </a:lvl4pPr>
      <a:lvl5pPr marL="781812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125" kern="1200">
          <a:solidFill>
            <a:schemeClr val="tx2"/>
          </a:solidFill>
          <a:latin typeface="+mn-lt"/>
          <a:ea typeface="+mn-ea"/>
          <a:cs typeface="+mn-cs"/>
        </a:defRPr>
      </a:lvl5pPr>
      <a:lvl6pPr marL="905256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013" kern="1200">
          <a:solidFill>
            <a:schemeClr val="tx2"/>
          </a:solidFill>
          <a:latin typeface="+mn-lt"/>
          <a:ea typeface="+mn-ea"/>
          <a:cs typeface="+mn-cs"/>
        </a:defRPr>
      </a:lvl6pPr>
      <a:lvl7pPr marL="1028700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900" kern="1200">
          <a:solidFill>
            <a:schemeClr val="tx2"/>
          </a:solidFill>
          <a:latin typeface="+mn-lt"/>
          <a:ea typeface="+mn-ea"/>
          <a:cs typeface="+mn-cs"/>
        </a:defRPr>
      </a:lvl7pPr>
      <a:lvl8pPr marL="1141857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844" kern="1200">
          <a:solidFill>
            <a:schemeClr val="tx2"/>
          </a:solidFill>
          <a:latin typeface="+mn-lt"/>
          <a:ea typeface="+mn-ea"/>
          <a:cs typeface="+mn-cs"/>
        </a:defRPr>
      </a:lvl8pPr>
      <a:lvl9pPr marL="1260158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788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  <p15:guide id="3" orient="horz" pos="415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6200"/>
            <a:ext cx="5334000" cy="1219200"/>
          </a:xfrm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pPr algn="r" eaLnBrk="1" hangingPunct="1">
              <a:defRPr/>
            </a:pPr>
            <a:r>
              <a:rPr lang="en-US" altLang="en-US" sz="2400" dirty="0"/>
              <a:t>Name</a:t>
            </a:r>
          </a:p>
          <a:p>
            <a:pPr algn="r" eaLnBrk="1" hangingPunct="1">
              <a:defRPr/>
            </a:pPr>
            <a:r>
              <a:rPr lang="en-US" altLang="en-US" sz="2400" dirty="0"/>
              <a:t>Title</a:t>
            </a:r>
          </a:p>
          <a:p>
            <a:pPr algn="r" eaLnBrk="1" hangingPunct="1">
              <a:defRPr/>
            </a:pPr>
            <a:r>
              <a:rPr lang="en-US" altLang="en-US" sz="2400"/>
              <a:t>Library Name</a:t>
            </a:r>
            <a:endParaRPr lang="en-US" alt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24" y="2209800"/>
            <a:ext cx="9156915" cy="1524000"/>
          </a:xfrm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pPr eaLnBrk="1" hangingPunct="1">
              <a:defRPr/>
            </a:pPr>
            <a:r>
              <a:rPr lang="en-US" altLang="en-US" sz="4800" b="1" cap="none">
                <a:cs typeface="Courier New" pitchFamily="49" charset="0"/>
              </a:rPr>
              <a:t>Microsoft Word: </a:t>
            </a:r>
            <a:r>
              <a:rPr lang="en-US" altLang="en-US" sz="4800" b="1" cap="none" dirty="0">
                <a:cs typeface="Courier New" pitchFamily="49" charset="0"/>
              </a:rPr>
              <a:t>Basics</a:t>
            </a:r>
            <a:endParaRPr lang="en-US" altLang="en-US" sz="4800" b="1" i="1" cap="none" dirty="0">
              <a:cs typeface="Courier New" pitchFamily="49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4ADE5BD-2987-4813-8819-0481ABCA0B8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847" y="5717518"/>
            <a:ext cx="3135454" cy="73378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CE61334-F0FC-4F5F-9697-5F73BA8E4E52}"/>
              </a:ext>
            </a:extLst>
          </p:cNvPr>
          <p:cNvSpPr/>
          <p:nvPr/>
        </p:nvSpPr>
        <p:spPr>
          <a:xfrm>
            <a:off x="4429554" y="633398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ea typeface="Times New Roman" panose="02020603050405020304" pitchFamily="18" charset="0"/>
                <a:cs typeface="Arial" panose="020B0604020202020204" pitchFamily="34" charset="0"/>
              </a:rPr>
              <a:t>Courtesy of Gail Borden Public Library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ea typeface="Times New Roman" panose="02020603050405020304" pitchFamily="18" charset="0"/>
                <a:cs typeface="Arial" panose="020B0604020202020204" pitchFamily="34" charset="0"/>
              </a:rPr>
              <a:t>and the Public Library Association</a:t>
            </a:r>
            <a:endParaRPr lang="en-US" altLang="en-US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04291" y="2667000"/>
            <a:ext cx="7030616" cy="990600"/>
          </a:xfrm>
        </p:spPr>
        <p:txBody>
          <a:bodyPr anchor="ctr">
            <a:noAutofit/>
          </a:bodyPr>
          <a:lstStyle/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From the Desktop icon (at Gail Borden PL)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291" y="3810000"/>
            <a:ext cx="7030616" cy="16764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1295400" y="3810000"/>
            <a:ext cx="1371600" cy="1524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b="1" cap="none" dirty="0">
                <a:cs typeface="Courier New" pitchFamily="49" charset="0"/>
              </a:rPr>
              <a:t>Accessing Word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3048000"/>
            <a:ext cx="8229600" cy="990600"/>
          </a:xfrm>
        </p:spPr>
        <p:txBody>
          <a:bodyPr>
            <a:normAutofit/>
          </a:bodyPr>
          <a:lstStyle/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en-US" sz="4800" dirty="0">
                <a:latin typeface="+mj-lt"/>
              </a:rPr>
              <a:t>Activity #1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609600" y="3062288"/>
            <a:ext cx="7772400" cy="1509712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sz="4800" dirty="0">
                <a:latin typeface="+mj-lt"/>
              </a:rPr>
              <a:t>Basic Elements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09600"/>
            <a:ext cx="8382000" cy="9144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4800" b="1" dirty="0">
                <a:cs typeface="Courier New" pitchFamily="49" charset="0"/>
              </a:rPr>
              <a:t>Basic Elements</a:t>
            </a:r>
            <a:endParaRPr lang="en-US" sz="48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752600"/>
            <a:ext cx="7315200" cy="488390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2819400"/>
          </a:xfrm>
        </p:spPr>
        <p:txBody>
          <a:bodyPr anchor="ctr">
            <a:noAutofit/>
          </a:bodyPr>
          <a:lstStyle/>
          <a:p>
            <a:pPr marL="44450" indent="0" algn="ctr" eaLnBrk="1" hangingPunct="1">
              <a:buClr>
                <a:srgbClr val="E3DED1"/>
              </a:buClr>
              <a:buFont typeface="Wingdings 2" panose="05020102010507070707" pitchFamily="18" charset="2"/>
              <a:buNone/>
              <a:defRPr/>
            </a:pPr>
            <a:r>
              <a:rPr lang="en-US" sz="4800" dirty="0">
                <a:latin typeface="+mj-lt"/>
              </a:rPr>
              <a:t>Activity #2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71800"/>
            <a:ext cx="7772400" cy="1509712"/>
          </a:xfrm>
        </p:spPr>
        <p:txBody>
          <a:bodyPr anchor="ctr">
            <a:normAutofit/>
          </a:bodyPr>
          <a:lstStyle/>
          <a:p>
            <a:pPr algn="ctr">
              <a:defRPr/>
            </a:pPr>
            <a:r>
              <a:rPr lang="en-US" sz="4800" dirty="0">
                <a:latin typeface="+mj-lt"/>
              </a:rPr>
              <a:t>Tabs &amp; Groups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62" y="3721417"/>
            <a:ext cx="8829675" cy="138112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799" y="2609088"/>
            <a:ext cx="8156575" cy="4096512"/>
          </a:xfrm>
        </p:spPr>
        <p:txBody>
          <a:bodyPr/>
          <a:lstStyle/>
          <a:p>
            <a:pPr marL="44450" lvl="1" indent="0" eaLnBrk="1" hangingPunct="1">
              <a:buClr>
                <a:schemeClr val="accent1"/>
              </a:buClr>
              <a:buFont typeface="Wingdings" panose="05000000000000000000" pitchFamily="2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  <a:latin typeface="Myriad Pro"/>
              </a:rPr>
              <a:t>The</a:t>
            </a:r>
            <a:r>
              <a:rPr lang="en-US" sz="2800" b="1" dirty="0">
                <a:solidFill>
                  <a:schemeClr val="tx1"/>
                </a:solidFill>
                <a:latin typeface="Myriad Pro"/>
              </a:rPr>
              <a:t> Home </a:t>
            </a:r>
            <a:r>
              <a:rPr lang="en-US" sz="2800" dirty="0">
                <a:solidFill>
                  <a:schemeClr val="tx1"/>
                </a:solidFill>
                <a:latin typeface="Myriad Pro"/>
              </a:rPr>
              <a:t>tab</a:t>
            </a:r>
            <a:r>
              <a:rPr lang="en-US" sz="2800" b="1" dirty="0">
                <a:solidFill>
                  <a:schemeClr val="tx1"/>
                </a:solidFill>
                <a:latin typeface="Myriad Pro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Myriad Pro"/>
              </a:rPr>
              <a:t>includes these groups: </a:t>
            </a:r>
            <a:r>
              <a:rPr lang="en-US" sz="2800" b="1" dirty="0">
                <a:solidFill>
                  <a:schemeClr val="tx1"/>
                </a:solidFill>
                <a:latin typeface="Myriad Pro"/>
              </a:rPr>
              <a:t>Clipboard</a:t>
            </a:r>
            <a:r>
              <a:rPr lang="en-US" sz="2800" dirty="0">
                <a:solidFill>
                  <a:schemeClr val="tx1"/>
                </a:solidFill>
                <a:latin typeface="Myriad Pro"/>
              </a:rPr>
              <a:t>, </a:t>
            </a:r>
            <a:r>
              <a:rPr lang="en-US" sz="2800" b="1" dirty="0">
                <a:solidFill>
                  <a:schemeClr val="tx1"/>
                </a:solidFill>
                <a:latin typeface="Myriad Pro"/>
              </a:rPr>
              <a:t>Font</a:t>
            </a:r>
            <a:r>
              <a:rPr lang="en-US" sz="2800" dirty="0">
                <a:solidFill>
                  <a:schemeClr val="tx1"/>
                </a:solidFill>
                <a:latin typeface="Myriad Pro"/>
              </a:rPr>
              <a:t>, </a:t>
            </a:r>
            <a:r>
              <a:rPr lang="en-US" sz="2800" b="1" dirty="0">
                <a:solidFill>
                  <a:schemeClr val="tx1"/>
                </a:solidFill>
                <a:latin typeface="Myriad Pro"/>
              </a:rPr>
              <a:t>Paragraph</a:t>
            </a:r>
            <a:r>
              <a:rPr lang="en-US" sz="2800" dirty="0">
                <a:solidFill>
                  <a:schemeClr val="tx1"/>
                </a:solidFill>
                <a:latin typeface="Myriad Pro"/>
              </a:rPr>
              <a:t>, </a:t>
            </a:r>
            <a:r>
              <a:rPr lang="en-US" sz="2800" b="1" dirty="0">
                <a:solidFill>
                  <a:schemeClr val="tx1"/>
                </a:solidFill>
                <a:latin typeface="Myriad Pro"/>
              </a:rPr>
              <a:t>Styles</a:t>
            </a:r>
            <a:r>
              <a:rPr lang="en-US" sz="2800" dirty="0">
                <a:solidFill>
                  <a:schemeClr val="tx1"/>
                </a:solidFill>
                <a:latin typeface="Myriad Pro"/>
              </a:rPr>
              <a:t>, and </a:t>
            </a:r>
            <a:r>
              <a:rPr lang="en-US" sz="2800" b="1" dirty="0">
                <a:solidFill>
                  <a:schemeClr val="tx1"/>
                </a:solidFill>
                <a:latin typeface="Myriad Pro"/>
              </a:rPr>
              <a:t>Editing</a:t>
            </a:r>
          </a:p>
          <a:p>
            <a:pPr marL="44450" indent="0" eaLnBrk="1" hangingPunct="1">
              <a:buFont typeface="Wingdings 2" panose="05020102010507070707" pitchFamily="18" charset="2"/>
              <a:buNone/>
              <a:defRPr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609600"/>
            <a:ext cx="82296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b="1" cap="none" dirty="0">
                <a:cs typeface="Courier New" pitchFamily="49" charset="0"/>
              </a:rPr>
              <a:t>Tabs &amp; Groups</a:t>
            </a:r>
            <a:endParaRPr lang="en-US" sz="2800" dirty="0"/>
          </a:p>
        </p:txBody>
      </p:sp>
      <p:sp>
        <p:nvSpPr>
          <p:cNvPr id="4" name="Rounded Rectangle 3"/>
          <p:cNvSpPr/>
          <p:nvPr/>
        </p:nvSpPr>
        <p:spPr>
          <a:xfrm>
            <a:off x="157163" y="4876800"/>
            <a:ext cx="8377238" cy="22574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862" y="3724879"/>
            <a:ext cx="7991475" cy="136207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7013" y="2151888"/>
            <a:ext cx="8305801" cy="4325112"/>
          </a:xfrm>
        </p:spPr>
        <p:txBody>
          <a:bodyPr/>
          <a:lstStyle/>
          <a:p>
            <a:pPr marL="44450" indent="0" eaLnBrk="1" hangingPunct="1">
              <a:buFont typeface="Wingdings 2" panose="05020102010507070707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The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 Insert 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tab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 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includes these groups: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Pages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,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Tables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,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Illustrations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,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Links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,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Header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&amp; Footer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,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Text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, and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Symbols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23862" y="4858354"/>
            <a:ext cx="7991475" cy="2286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304800" y="609600"/>
            <a:ext cx="82296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b="1" cap="none" dirty="0">
                <a:cs typeface="Courier New" pitchFamily="49" charset="0"/>
              </a:rPr>
              <a:t>Tabs &amp; Groups</a:t>
            </a:r>
            <a:endParaRPr lang="en-US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393" y="3733800"/>
            <a:ext cx="8382000" cy="13716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2630424"/>
            <a:ext cx="8534400" cy="4075176"/>
          </a:xfrm>
        </p:spPr>
        <p:txBody>
          <a:bodyPr>
            <a:normAutofit/>
          </a:bodyPr>
          <a:lstStyle/>
          <a:p>
            <a:pPr marL="0" indent="-457200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None/>
              <a:tabLst>
                <a:tab pos="461963" algn="l"/>
              </a:tabLst>
              <a:defRPr/>
            </a:pP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The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Design 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tab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 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includes these groups: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Themes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,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Document Formatting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, and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Page Background</a:t>
            </a:r>
            <a:endParaRPr lang="en-US" sz="2800" b="1" dirty="0">
              <a:solidFill>
                <a:schemeClr val="tx1"/>
              </a:solidFill>
              <a:ea typeface="Calibri"/>
              <a:cs typeface="Symbol"/>
            </a:endParaRPr>
          </a:p>
          <a:p>
            <a:pPr marL="44450" indent="0" eaLnBrk="1" hangingPunct="1">
              <a:buFont typeface="Wingdings 2" panose="05020102010507070707" pitchFamily="18" charset="2"/>
              <a:buNone/>
              <a:defRPr/>
            </a:pP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99393" y="4953000"/>
            <a:ext cx="8382000" cy="2286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304800" y="609600"/>
            <a:ext cx="82296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b="1" cap="none" dirty="0">
                <a:cs typeface="Courier New" pitchFamily="49" charset="0"/>
              </a:rPr>
              <a:t>Tabs &amp; Groups</a:t>
            </a:r>
            <a:endParaRPr lang="en-US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237" y="3733800"/>
            <a:ext cx="8391525" cy="13716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0469" y="2590800"/>
            <a:ext cx="8407292" cy="3962400"/>
          </a:xfrm>
        </p:spPr>
        <p:txBody>
          <a:bodyPr/>
          <a:lstStyle/>
          <a:p>
            <a:pPr marL="0" lvl="1" indent="-457200" eaLnBrk="1" hangingPunct="1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None/>
              <a:tabLst>
                <a:tab pos="461963" algn="l"/>
              </a:tabLst>
              <a:defRPr/>
            </a:pP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The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Page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Layout 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tab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 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includes these groups: </a:t>
            </a:r>
          </a:p>
          <a:p>
            <a:pPr marL="0" lvl="1" indent="-457200" eaLnBrk="1" hangingPunct="1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None/>
              <a:tabLst>
                <a:tab pos="461963" algn="l"/>
              </a:tabLst>
              <a:defRPr/>
            </a:pP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Page Setup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,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Paragraph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, and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Arrange</a:t>
            </a:r>
            <a:endParaRPr lang="en-US" sz="2800" b="1" dirty="0">
              <a:solidFill>
                <a:schemeClr val="tx1"/>
              </a:solidFill>
              <a:ea typeface="Calibri"/>
              <a:cs typeface="Symbol"/>
            </a:endParaRPr>
          </a:p>
          <a:p>
            <a:pPr marL="44450" indent="0" eaLnBrk="1" hangingPunct="1">
              <a:buFont typeface="Wingdings 2" panose="05020102010507070707" pitchFamily="18" charset="2"/>
              <a:buNone/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60470" y="4914900"/>
            <a:ext cx="8407291" cy="1905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304800" y="609600"/>
            <a:ext cx="82296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b="1" cap="none" dirty="0">
                <a:cs typeface="Courier New" pitchFamily="49" charset="0"/>
              </a:rPr>
              <a:t>Tabs &amp; Groups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81686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200" y="1752600"/>
            <a:ext cx="6019800" cy="4343400"/>
          </a:xfrm>
        </p:spPr>
        <p:txBody>
          <a:bodyPr wrap="square" numCol="1" anchor="t" anchorCtr="0" compatLnSpc="1">
            <a:prstTxWarp prst="textNoShape">
              <a:avLst/>
            </a:prstTxWarp>
            <a:noAutofit/>
          </a:bodyPr>
          <a:lstStyle/>
          <a:p>
            <a:pPr marL="274320" indent="-274320" eaLnBrk="1" hangingPunct="1">
              <a:lnSpc>
                <a:spcPct val="150000"/>
              </a:lnSpc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altLang="ja-JP" sz="2400" dirty="0">
                <a:solidFill>
                  <a:schemeClr val="tx1"/>
                </a:solidFill>
                <a:ea typeface="MS PGothic" pitchFamily="34" charset="-128"/>
              </a:rPr>
              <a:t>Terminology &amp; Descriptions</a:t>
            </a:r>
          </a:p>
          <a:p>
            <a:pPr marL="274320" indent="-274320" eaLnBrk="1" hangingPunct="1">
              <a:lnSpc>
                <a:spcPct val="150000"/>
              </a:lnSpc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altLang="ja-JP" sz="2400" dirty="0">
                <a:solidFill>
                  <a:schemeClr val="tx1"/>
                </a:solidFill>
                <a:ea typeface="MS PGothic" pitchFamily="34" charset="-128"/>
              </a:rPr>
              <a:t>Accessing Word </a:t>
            </a:r>
          </a:p>
          <a:p>
            <a:pPr marL="274320" indent="-274320" eaLnBrk="1" hangingPunct="1">
              <a:lnSpc>
                <a:spcPct val="150000"/>
              </a:lnSpc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altLang="ja-JP" sz="2400" dirty="0">
                <a:solidFill>
                  <a:schemeClr val="tx1"/>
                </a:solidFill>
                <a:ea typeface="MS PGothic" pitchFamily="34" charset="-128"/>
              </a:rPr>
              <a:t>Basic Elements</a:t>
            </a:r>
          </a:p>
          <a:p>
            <a:pPr marL="274320" indent="-274320" eaLnBrk="1" hangingPunct="1">
              <a:lnSpc>
                <a:spcPct val="150000"/>
              </a:lnSpc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altLang="ja-JP" sz="2400" dirty="0">
                <a:solidFill>
                  <a:schemeClr val="tx1"/>
                </a:solidFill>
                <a:ea typeface="MS PGothic" pitchFamily="34" charset="-128"/>
              </a:rPr>
              <a:t>Tabs &amp; Groups </a:t>
            </a:r>
          </a:p>
          <a:p>
            <a:pPr marL="274320" indent="-274320" eaLnBrk="1" hangingPunct="1">
              <a:lnSpc>
                <a:spcPct val="150000"/>
              </a:lnSpc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altLang="ja-JP" sz="2400" dirty="0">
                <a:solidFill>
                  <a:schemeClr val="tx1"/>
                </a:solidFill>
                <a:ea typeface="MS PGothic" pitchFamily="34" charset="-128"/>
              </a:rPr>
              <a:t>Saving Documents </a:t>
            </a:r>
          </a:p>
          <a:p>
            <a:pPr marL="274320" indent="-274320" eaLnBrk="1" hangingPunct="1">
              <a:lnSpc>
                <a:spcPct val="150000"/>
              </a:lnSpc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altLang="ja-JP" sz="2400" dirty="0">
                <a:solidFill>
                  <a:schemeClr val="tx1"/>
                </a:solidFill>
                <a:ea typeface="MS PGothic" pitchFamily="34" charset="-128"/>
              </a:rPr>
              <a:t>Creating &amp; Opening Documents</a:t>
            </a:r>
          </a:p>
          <a:p>
            <a:pPr marL="274320" indent="-274320" eaLnBrk="1" hangingPunct="1">
              <a:lnSpc>
                <a:spcPct val="150000"/>
              </a:lnSpc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altLang="ja-JP" sz="2400" dirty="0">
                <a:solidFill>
                  <a:schemeClr val="tx1"/>
                </a:solidFill>
                <a:ea typeface="MS PGothic" pitchFamily="34" charset="-128"/>
              </a:rPr>
              <a:t>Printing Documents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54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Agenda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3770985"/>
            <a:ext cx="8686800" cy="13716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2228088"/>
            <a:ext cx="8686800" cy="4325112"/>
          </a:xfrm>
        </p:spPr>
        <p:txBody>
          <a:bodyPr>
            <a:normAutofit/>
          </a:bodyPr>
          <a:lstStyle/>
          <a:p>
            <a:pPr marL="0" lvl="1" indent="0" eaLnBrk="1" hangingPunct="1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None/>
              <a:tabLst>
                <a:tab pos="0" algn="l"/>
              </a:tabLst>
              <a:defRPr/>
            </a:pP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The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 References 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tab includes these groups: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Table of Contents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,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Footnotes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,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Citations &amp; Bibliography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,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Captions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,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Index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, and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Table of Authorities</a:t>
            </a:r>
            <a:endParaRPr lang="en-US" sz="2800" b="1" dirty="0">
              <a:solidFill>
                <a:schemeClr val="tx1"/>
              </a:solidFill>
              <a:ea typeface="Calibri"/>
              <a:cs typeface="Symbol"/>
            </a:endParaRPr>
          </a:p>
          <a:p>
            <a:pPr marL="44450" indent="0" eaLnBrk="1" hangingPunct="1">
              <a:buFont typeface="Wingdings 2" panose="05020102010507070707" pitchFamily="18" charset="2"/>
              <a:buNone/>
              <a:defRPr/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28600" y="4952085"/>
            <a:ext cx="8686800" cy="1905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304800" y="609600"/>
            <a:ext cx="82296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b="1" cap="none" dirty="0">
                <a:cs typeface="Courier New" pitchFamily="49" charset="0"/>
              </a:rPr>
              <a:t>Tabs &amp; Groups</a:t>
            </a:r>
            <a:endParaRPr lang="en-US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2" y="3941064"/>
            <a:ext cx="8829675" cy="136207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7160" y="2438400"/>
            <a:ext cx="8829676" cy="4325112"/>
          </a:xfrm>
        </p:spPr>
        <p:txBody>
          <a:bodyPr>
            <a:normAutofit/>
          </a:bodyPr>
          <a:lstStyle/>
          <a:p>
            <a:pPr marL="0" lvl="1" indent="0" eaLnBrk="1" hangingPunct="1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None/>
              <a:tabLst>
                <a:tab pos="0" algn="l"/>
              </a:tabLst>
              <a:defRPr/>
            </a:pP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The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 Mailings 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tab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 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includes these groups: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Create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,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Start Mail Merge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,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Write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&amp; Insert Fields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,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Preview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Results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, and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Finish</a:t>
            </a:r>
            <a:endParaRPr lang="en-US" sz="2800" b="1" dirty="0">
              <a:solidFill>
                <a:schemeClr val="tx1"/>
              </a:solidFill>
              <a:ea typeface="Calibri"/>
              <a:cs typeface="Symbol"/>
            </a:endParaRPr>
          </a:p>
          <a:p>
            <a:pPr marL="44450" indent="0" eaLnBrk="1" hangingPunct="1">
              <a:buFont typeface="Wingdings 2" panose="05020102010507070707" pitchFamily="18" charset="2"/>
              <a:buNone/>
              <a:defRPr/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57161" y="5074539"/>
            <a:ext cx="8829675" cy="2286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304800" y="609600"/>
            <a:ext cx="82296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b="1" cap="none" dirty="0">
                <a:cs typeface="Courier New" pitchFamily="49" charset="0"/>
              </a:rPr>
              <a:t>Tabs &amp; Groups</a:t>
            </a:r>
            <a:endParaRPr lang="en-US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662" y="3830364"/>
            <a:ext cx="8448675" cy="139065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799" y="2228088"/>
            <a:ext cx="8491537" cy="4325112"/>
          </a:xfrm>
        </p:spPr>
        <p:txBody>
          <a:bodyPr/>
          <a:lstStyle/>
          <a:p>
            <a:pPr marL="44450" indent="0" eaLnBrk="1" hangingPunct="1">
              <a:buFont typeface="Wingdings 2" panose="05020102010507070707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The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Review Tab 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includes these groups: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Proofing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,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Language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,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Comments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,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Tracking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,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Changes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,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Compare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, and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Protect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46841" y="5030514"/>
            <a:ext cx="8449496" cy="1905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304800" y="609600"/>
            <a:ext cx="82296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b="1" cap="none" dirty="0">
                <a:cs typeface="Courier New" pitchFamily="49" charset="0"/>
              </a:rPr>
              <a:t>Tabs &amp; Groups</a:t>
            </a:r>
            <a:endParaRPr lang="en-US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0" y="3615118"/>
            <a:ext cx="8763000" cy="136207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0499" y="2514600"/>
            <a:ext cx="8763000" cy="3810000"/>
          </a:xfrm>
        </p:spPr>
        <p:txBody>
          <a:bodyPr/>
          <a:lstStyle/>
          <a:p>
            <a:pPr marL="0" lvl="1" indent="0" eaLnBrk="1" hangingPunct="1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The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View Tab 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includes these groups: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Document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Views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,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Show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,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Zoom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,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Window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, and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Macros</a:t>
            </a:r>
            <a:endParaRPr lang="en-US" sz="2800" b="1" dirty="0">
              <a:solidFill>
                <a:schemeClr val="tx1"/>
              </a:solidFill>
              <a:ea typeface="Calibri"/>
              <a:cs typeface="Symbol"/>
            </a:endParaRPr>
          </a:p>
          <a:p>
            <a:pPr eaLnBrk="1" hangingPunct="1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69478" y="4800600"/>
            <a:ext cx="8784021" cy="176594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304800" y="609600"/>
            <a:ext cx="82296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b="1" cap="none" dirty="0">
                <a:cs typeface="Courier New" pitchFamily="49" charset="0"/>
              </a:rPr>
              <a:t>Tabs &amp; Groups</a:t>
            </a:r>
            <a:endParaRPr lang="en-US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15475" b="64706"/>
          <a:stretch/>
        </p:blipFill>
        <p:spPr>
          <a:xfrm>
            <a:off x="485615" y="1752600"/>
            <a:ext cx="2562385" cy="4572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48200" y="2795394"/>
            <a:ext cx="3886200" cy="2919606"/>
          </a:xfrm>
        </p:spPr>
        <p:txBody>
          <a:bodyPr/>
          <a:lstStyle/>
          <a:p>
            <a:pPr marL="0" lvl="1" indent="0" eaLnBrk="1" hangingPunct="1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The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File 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tab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 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includes these commands: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Info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,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New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,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Open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,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Save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,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Save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As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,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Print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,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Share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,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Export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,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Close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,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Account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, and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Options</a:t>
            </a:r>
            <a:endParaRPr lang="en-US" sz="2800" b="1" dirty="0">
              <a:solidFill>
                <a:schemeClr val="tx1"/>
              </a:solidFill>
              <a:ea typeface="Calibri"/>
              <a:cs typeface="Symbo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124" y="2209800"/>
            <a:ext cx="3698657" cy="432511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304800" y="609600"/>
            <a:ext cx="82296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b="1" cap="none" dirty="0">
                <a:cs typeface="Courier New" pitchFamily="49" charset="0"/>
              </a:rPr>
              <a:t>Tabs &amp; Groups</a:t>
            </a:r>
            <a:endParaRPr lang="en-US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276600"/>
            <a:ext cx="8229600" cy="990600"/>
          </a:xfrm>
        </p:spPr>
        <p:txBody>
          <a:bodyPr>
            <a:noAutofit/>
          </a:bodyPr>
          <a:lstStyle/>
          <a:p>
            <a:pPr marL="44450" indent="0" algn="ctr" eaLnBrk="1" hangingPunct="1">
              <a:buClr>
                <a:srgbClr val="E3DED1"/>
              </a:buClr>
              <a:buFont typeface="Wingdings 2" panose="05020102010507070707" pitchFamily="18" charset="2"/>
              <a:buNone/>
              <a:defRPr/>
            </a:pPr>
            <a:r>
              <a:rPr lang="en-US" sz="4800" dirty="0">
                <a:latin typeface="+mj-lt"/>
              </a:rPr>
              <a:t>Activity #3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609600" y="3048000"/>
            <a:ext cx="7772400" cy="976312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800" dirty="0">
                <a:latin typeface="+mj-lt"/>
              </a:rPr>
              <a:t>Saving Documents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2075688"/>
            <a:ext cx="8382000" cy="4325112"/>
          </a:xfrm>
        </p:spPr>
        <p:txBody>
          <a:bodyPr/>
          <a:lstStyle/>
          <a:p>
            <a:pPr marL="0" indent="0" eaLnBrk="1" hangingPunct="1">
              <a:spcBef>
                <a:spcPts val="0"/>
              </a:spcBef>
              <a:buClr>
                <a:srgbClr val="E3DED1"/>
              </a:buClr>
              <a:buFont typeface="Wingdings 2" panose="05020102010507070707" pitchFamily="18" charset="2"/>
              <a:buNone/>
              <a:defRPr/>
            </a:pPr>
            <a:r>
              <a:rPr lang="en-US" sz="2400" b="1" dirty="0">
                <a:solidFill>
                  <a:schemeClr val="tx1"/>
                </a:solidFill>
              </a:rPr>
              <a:t>Save As </a:t>
            </a:r>
            <a:r>
              <a:rPr lang="en-US" sz="2400" dirty="0">
                <a:solidFill>
                  <a:schemeClr val="tx1"/>
                </a:solidFill>
              </a:rPr>
              <a:t>= Recommended for 1</a:t>
            </a:r>
            <a:r>
              <a:rPr lang="en-US" sz="2400" baseline="30000" dirty="0">
                <a:solidFill>
                  <a:schemeClr val="tx1"/>
                </a:solidFill>
              </a:rPr>
              <a:t>st</a:t>
            </a:r>
            <a:r>
              <a:rPr lang="en-US" sz="2400" dirty="0">
                <a:solidFill>
                  <a:schemeClr val="tx1"/>
                </a:solidFill>
              </a:rPr>
              <a:t> time you save a document</a:t>
            </a:r>
          </a:p>
          <a:p>
            <a:pPr marL="44450" indent="0" eaLnBrk="1" hangingPunct="1">
              <a:buFont typeface="Wingdings 2" panose="05020102010507070707" pitchFamily="18" charset="2"/>
              <a:buNone/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b="1" cap="none" dirty="0">
                <a:cs typeface="Courier New" pitchFamily="49" charset="0"/>
              </a:rPr>
              <a:t>Saving Documents</a:t>
            </a:r>
            <a:endParaRPr lang="en-US" sz="4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r="9553" b="9540"/>
          <a:stretch/>
        </p:blipFill>
        <p:spPr>
          <a:xfrm>
            <a:off x="304800" y="2819400"/>
            <a:ext cx="4476734" cy="368666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304800" y="3048000"/>
            <a:ext cx="620110" cy="3048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9051" y="3002129"/>
            <a:ext cx="3690232" cy="332120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2" name="Rectangle 11"/>
          <p:cNvSpPr/>
          <p:nvPr/>
        </p:nvSpPr>
        <p:spPr>
          <a:xfrm>
            <a:off x="4889051" y="5334000"/>
            <a:ext cx="1359349" cy="5334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9801" y="2057400"/>
            <a:ext cx="2650210" cy="4267200"/>
          </a:xfrm>
        </p:spPr>
        <p:txBody>
          <a:bodyPr>
            <a:normAutofit/>
          </a:bodyPr>
          <a:lstStyle/>
          <a:p>
            <a:pPr marL="457200" indent="-457200">
              <a:buClr>
                <a:schemeClr val="tx2"/>
              </a:buClr>
              <a:buFont typeface="+mj-lt"/>
              <a:buAutoNum type="arabicPeriod"/>
              <a:defRPr/>
            </a:pPr>
            <a:r>
              <a:rPr lang="en-US" sz="2200" dirty="0">
                <a:solidFill>
                  <a:schemeClr val="tx1"/>
                </a:solidFill>
              </a:rPr>
              <a:t>Click on the location where you want to save the file</a:t>
            </a:r>
          </a:p>
          <a:p>
            <a:pPr marL="457200" indent="-457200">
              <a:buClr>
                <a:schemeClr val="tx2"/>
              </a:buClr>
              <a:buFont typeface="+mj-lt"/>
              <a:buAutoNum type="arabicPeriod"/>
              <a:defRPr/>
            </a:pPr>
            <a:r>
              <a:rPr lang="en-US" sz="2200" dirty="0">
                <a:solidFill>
                  <a:schemeClr val="tx1"/>
                </a:solidFill>
              </a:rPr>
              <a:t>Click inside the  </a:t>
            </a:r>
            <a:r>
              <a:rPr lang="en-US" sz="2200" b="1" dirty="0">
                <a:solidFill>
                  <a:schemeClr val="tx1"/>
                </a:solidFill>
              </a:rPr>
              <a:t>File Name </a:t>
            </a:r>
            <a:r>
              <a:rPr lang="en-US" sz="2200" dirty="0">
                <a:solidFill>
                  <a:schemeClr val="tx1"/>
                </a:solidFill>
              </a:rPr>
              <a:t>box (if not already highlighted) and type in a name </a:t>
            </a:r>
          </a:p>
          <a:p>
            <a:pPr marL="457200" indent="-457200">
              <a:buClr>
                <a:schemeClr val="tx2"/>
              </a:buClr>
              <a:buFont typeface="+mj-lt"/>
              <a:buAutoNum type="arabicPeriod"/>
              <a:defRPr/>
            </a:pPr>
            <a:r>
              <a:rPr lang="en-US" sz="2200" dirty="0">
                <a:solidFill>
                  <a:schemeClr val="tx1"/>
                </a:solidFill>
              </a:rPr>
              <a:t>Click the </a:t>
            </a:r>
            <a:r>
              <a:rPr lang="en-US" sz="2200" b="1" dirty="0">
                <a:solidFill>
                  <a:schemeClr val="tx1"/>
                </a:solidFill>
              </a:rPr>
              <a:t>Save</a:t>
            </a:r>
            <a:r>
              <a:rPr lang="en-US" sz="2200" dirty="0">
                <a:solidFill>
                  <a:schemeClr val="tx1"/>
                </a:solidFill>
              </a:rPr>
              <a:t> button</a:t>
            </a:r>
          </a:p>
          <a:p>
            <a:pPr marL="457200" indent="-457200">
              <a:buClr>
                <a:schemeClr val="tx2"/>
              </a:buClr>
              <a:buFont typeface="+mj-lt"/>
              <a:buAutoNum type="arabicPeriod"/>
              <a:defRPr/>
            </a:pPr>
            <a:endParaRPr lang="en-US" sz="2400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2057400"/>
            <a:ext cx="5751079" cy="42672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04800" y="2895600"/>
            <a:ext cx="1066800" cy="18288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62000" y="4876800"/>
            <a:ext cx="1505607" cy="1524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038600" y="5867400"/>
            <a:ext cx="914400" cy="381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b="1" cap="none" dirty="0">
                <a:cs typeface="Courier New" pitchFamily="49" charset="0"/>
              </a:rPr>
              <a:t>Saving Documents</a:t>
            </a:r>
            <a:endParaRPr lang="en-US" sz="4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02911" y="2057400"/>
            <a:ext cx="8407400" cy="4419600"/>
          </a:xfrm>
        </p:spPr>
        <p:txBody>
          <a:bodyPr>
            <a:normAutofit/>
          </a:bodyPr>
          <a:lstStyle/>
          <a:p>
            <a:pPr marL="0" indent="0" eaLnBrk="1" hangingPunct="1">
              <a:spcBef>
                <a:spcPts val="0"/>
              </a:spcBef>
              <a:spcAft>
                <a:spcPts val="300"/>
              </a:spcAft>
              <a:buFont typeface="Wingdings 2" panose="05020102010507070707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Once the document has been saved: </a:t>
            </a:r>
          </a:p>
          <a:p>
            <a:pPr marL="274320" indent="-274320" eaLnBrk="1" hangingPunct="1">
              <a:spcBef>
                <a:spcPts val="0"/>
              </a:spcBef>
              <a:spcAft>
                <a:spcPts val="300"/>
              </a:spcAft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Save additional changes to the document by click on the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Save 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button located in the </a:t>
            </a:r>
            <a:r>
              <a:rPr lang="en-US" sz="2800" b="1" dirty="0">
                <a:solidFill>
                  <a:schemeClr val="tx1"/>
                </a:solidFill>
                <a:ea typeface="MS Mincho"/>
                <a:cs typeface="Arial"/>
              </a:rPr>
              <a:t>Quick Access Toolbar</a:t>
            </a:r>
            <a:r>
              <a:rPr lang="en-US" sz="2800" dirty="0">
                <a:solidFill>
                  <a:schemeClr val="tx1"/>
                </a:solidFill>
                <a:ea typeface="MS Mincho"/>
                <a:cs typeface="Arial"/>
              </a:rPr>
              <a:t> </a:t>
            </a:r>
            <a:endParaRPr lang="en-US" sz="2800" dirty="0">
              <a:solidFill>
                <a:schemeClr val="tx1"/>
              </a:solidFill>
              <a:ea typeface="Times New Roman"/>
            </a:endParaRPr>
          </a:p>
          <a:p>
            <a:pPr marL="44450" indent="0" eaLnBrk="1" hangingPunct="1">
              <a:buFont typeface="Wingdings 2" panose="05020102010507070707" pitchFamily="18" charset="2"/>
              <a:buNone/>
              <a:defRPr/>
            </a:pP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-1" r="285" b="54789"/>
          <a:stretch/>
        </p:blipFill>
        <p:spPr>
          <a:xfrm>
            <a:off x="1068107" y="4117975"/>
            <a:ext cx="6904463" cy="235902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1905000" y="4117975"/>
            <a:ext cx="457200" cy="45402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b="1" cap="none" dirty="0">
                <a:cs typeface="Courier New" pitchFamily="49" charset="0"/>
              </a:rPr>
              <a:t>Saving Documents</a:t>
            </a:r>
            <a:endParaRPr lang="en-US" sz="4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457200" y="2971800"/>
            <a:ext cx="8305799" cy="1509712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800" dirty="0">
                <a:latin typeface="+mj-lt"/>
              </a:rPr>
              <a:t>Terminology &amp; Descriptions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048000"/>
            <a:ext cx="8229600" cy="1143000"/>
          </a:xfrm>
        </p:spPr>
        <p:txBody>
          <a:bodyPr>
            <a:normAutofit/>
          </a:bodyPr>
          <a:lstStyle/>
          <a:p>
            <a:pPr marL="44450" indent="0" algn="ctr" eaLnBrk="1" hangingPunct="1">
              <a:buClr>
                <a:srgbClr val="E3DED1"/>
              </a:buClr>
              <a:buFont typeface="Wingdings 2" panose="05020102010507070707" pitchFamily="18" charset="2"/>
              <a:buNone/>
              <a:defRPr/>
            </a:pPr>
            <a:r>
              <a:rPr lang="en-US" sz="4800" dirty="0">
                <a:latin typeface="+mj-lt"/>
              </a:rPr>
              <a:t>Activity #4</a:t>
            </a:r>
          </a:p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endParaRPr lang="en-US" sz="4800" dirty="0">
              <a:latin typeface="+mj-lt"/>
            </a:endParaRPr>
          </a:p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endParaRPr lang="en-US" sz="4800" dirty="0">
              <a:latin typeface="+mj-lt"/>
            </a:endParaRPr>
          </a:p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endParaRPr lang="en-US" sz="4800" dirty="0"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71800"/>
            <a:ext cx="7924800" cy="1509712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sz="4800" dirty="0">
                <a:latin typeface="+mj-lt"/>
              </a:rPr>
              <a:t>Creating &amp; Opening Documents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533400"/>
            <a:ext cx="8229600" cy="10668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800" b="1" cap="none" dirty="0">
                <a:cs typeface="Courier New" pitchFamily="49" charset="0"/>
              </a:rPr>
              <a:t>Creating &amp; Opening Documents</a:t>
            </a:r>
            <a:endParaRPr lang="en-US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905000"/>
            <a:ext cx="3552825" cy="443865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685800" y="2819400"/>
            <a:ext cx="1143000" cy="381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r="35806"/>
          <a:stretch/>
        </p:blipFill>
        <p:spPr>
          <a:xfrm>
            <a:off x="4572000" y="1904999"/>
            <a:ext cx="3733800" cy="444557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0" name="Rectangle 9"/>
          <p:cNvSpPr/>
          <p:nvPr/>
        </p:nvSpPr>
        <p:spPr>
          <a:xfrm>
            <a:off x="5943600" y="3048000"/>
            <a:ext cx="2362200" cy="4572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438400" y="5943600"/>
            <a:ext cx="1143000" cy="3048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41515" y="533400"/>
            <a:ext cx="8229600" cy="10668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800" b="1" cap="none" dirty="0">
                <a:cs typeface="Courier New" pitchFamily="49" charset="0"/>
              </a:rPr>
              <a:t>Creating &amp; Opening Documents</a:t>
            </a:r>
            <a:endParaRPr lang="en-US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r="8187"/>
          <a:stretch/>
        </p:blipFill>
        <p:spPr>
          <a:xfrm>
            <a:off x="438472" y="1600200"/>
            <a:ext cx="7835685" cy="507682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438472" y="2819400"/>
            <a:ext cx="1085528" cy="381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3048000"/>
            <a:ext cx="8229600" cy="990600"/>
          </a:xfrm>
        </p:spPr>
        <p:txBody>
          <a:bodyPr>
            <a:normAutofit/>
          </a:bodyPr>
          <a:lstStyle/>
          <a:p>
            <a:pPr marL="44450" indent="0" algn="ctr" eaLnBrk="1" hangingPunct="1">
              <a:buClr>
                <a:srgbClr val="E3DED1"/>
              </a:buClr>
              <a:buFont typeface="Wingdings 2" panose="05020102010507070707" pitchFamily="18" charset="2"/>
              <a:buNone/>
              <a:defRPr/>
            </a:pPr>
            <a:r>
              <a:rPr lang="en-US" sz="4800" dirty="0">
                <a:latin typeface="+mj-lt"/>
              </a:rPr>
              <a:t>Activity #5</a:t>
            </a:r>
          </a:p>
          <a:p>
            <a:pPr marL="44450" indent="0" eaLnBrk="1" hangingPunct="1">
              <a:buFont typeface="Wingdings 2" panose="05020102010507070707" pitchFamily="18" charset="2"/>
              <a:buNone/>
              <a:defRPr/>
            </a:pPr>
            <a:endParaRPr lang="en-US" sz="2000" dirty="0"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en-US" sz="4800" dirty="0">
                <a:latin typeface="+mj-lt"/>
              </a:rPr>
              <a:t>Printing Documents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0851" y="419100"/>
            <a:ext cx="82296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b="1" cap="none" dirty="0">
                <a:cs typeface="Courier New" pitchFamily="49" charset="0"/>
              </a:rPr>
              <a:t>Printing Documents</a:t>
            </a:r>
            <a:endParaRPr lang="en-US" sz="2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3600" y="1912531"/>
            <a:ext cx="2648536" cy="411525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r="41332"/>
          <a:stretch/>
        </p:blipFill>
        <p:spPr>
          <a:xfrm>
            <a:off x="220851" y="1912531"/>
            <a:ext cx="5265549" cy="2507297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1" name="Rectangle 10"/>
          <p:cNvSpPr/>
          <p:nvPr/>
        </p:nvSpPr>
        <p:spPr>
          <a:xfrm>
            <a:off x="220851" y="3886200"/>
            <a:ext cx="845949" cy="3048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447800" y="2819400"/>
            <a:ext cx="685800" cy="6858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3048000"/>
            <a:ext cx="85344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4450" algn="ctr">
              <a:spcBef>
                <a:spcPct val="20000"/>
              </a:spcBef>
              <a:buClr>
                <a:srgbClr val="E3DED1"/>
              </a:buClr>
              <a:defRPr/>
            </a:pPr>
            <a:r>
              <a:rPr lang="en-US" sz="4800" spc="150" dirty="0">
                <a:solidFill>
                  <a:schemeClr val="tx2"/>
                </a:solidFill>
                <a:latin typeface="+mj-lt"/>
                <a:cs typeface="+mn-cs"/>
              </a:rPr>
              <a:t>Activity #6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81200"/>
            <a:ext cx="8183563" cy="3810000"/>
          </a:xfrm>
        </p:spPr>
        <p:txBody>
          <a:bodyPr/>
          <a:lstStyle/>
          <a:p>
            <a:pPr marL="502920" indent="-45720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endParaRPr lang="en-US" sz="4400" dirty="0">
              <a:solidFill>
                <a:schemeClr val="bg2">
                  <a:lumMod val="25000"/>
                </a:schemeClr>
              </a:solidFill>
              <a:latin typeface="Myriad Pro" pitchFamily="34" charset="0"/>
            </a:endParaRPr>
          </a:p>
          <a:p>
            <a:pPr marL="502920" indent="-45720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endParaRPr lang="en-US" sz="4400" dirty="0">
              <a:solidFill>
                <a:schemeClr val="bg2">
                  <a:lumMod val="25000"/>
                </a:schemeClr>
              </a:solidFill>
              <a:latin typeface="Myriad Pro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1082675"/>
            <a:ext cx="5181600" cy="1050925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Questions?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457200" y="2438400"/>
            <a:ext cx="8183563" cy="3886200"/>
          </a:xfrm>
          <a:prstGeom prst="rect">
            <a:avLst/>
          </a:prstGeom>
        </p:spPr>
        <p:txBody>
          <a:bodyPr vert="horz">
            <a:noAutofit/>
          </a:bodyPr>
          <a:lstStyle>
            <a:lvl1pPr marL="205740" indent="-144018" algn="l" rtl="0" eaLnBrk="1" latinLnBrk="0" hangingPunct="1">
              <a:spcBef>
                <a:spcPts val="169"/>
              </a:spcBef>
              <a:buClr>
                <a:schemeClr val="accent3"/>
              </a:buClr>
              <a:buFont typeface="Georgia"/>
              <a:buChar char="•"/>
              <a:defRPr kumimoji="0" sz="157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70332" indent="-138875" algn="l" rtl="0" eaLnBrk="1" latinLnBrk="0" hangingPunct="1">
              <a:spcBef>
                <a:spcPts val="169"/>
              </a:spcBef>
              <a:buClr>
                <a:schemeClr val="accent2"/>
              </a:buClr>
              <a:buFont typeface="Georgia"/>
              <a:buChar char="▫"/>
              <a:defRPr kumimoji="0" sz="146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19494" indent="-123444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663512" indent="-113157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238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781812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12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905256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01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028700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141857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844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60158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788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02920" indent="-457200" algn="ctr" fontAlgn="auto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4800" dirty="0">
                <a:solidFill>
                  <a:schemeClr val="tx1"/>
                </a:solidFill>
              </a:rPr>
              <a:t>THANK YOU FOR COMING!</a:t>
            </a:r>
          </a:p>
          <a:p>
            <a:pPr marL="502920" indent="-457200" algn="ctr" fontAlgn="auto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endParaRPr lang="en-US" sz="2000" dirty="0">
              <a:solidFill>
                <a:schemeClr val="tx1"/>
              </a:solidFill>
            </a:endParaRPr>
          </a:p>
          <a:p>
            <a:pPr marL="502920" indent="-457200" algn="ctr" fontAlgn="auto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4800" u="sng" dirty="0">
                <a:solidFill>
                  <a:schemeClr val="tx1"/>
                </a:solidFill>
              </a:rPr>
              <a:t>Part Two Next Week</a:t>
            </a:r>
            <a:endParaRPr lang="en-US" sz="4800" dirty="0">
              <a:solidFill>
                <a:schemeClr val="tx1"/>
              </a:solidFill>
            </a:endParaRPr>
          </a:p>
          <a:p>
            <a:pPr marL="502920" indent="-457200" algn="ctr" fontAlgn="auto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4800" dirty="0">
                <a:solidFill>
                  <a:schemeClr val="tx1"/>
                </a:solidFill>
              </a:rPr>
              <a:t>Formatting Documents</a:t>
            </a:r>
          </a:p>
        </p:txBody>
      </p:sp>
    </p:spTree>
    <p:extLst>
      <p:ext uri="{BB962C8B-B14F-4D97-AF65-F5344CB8AC3E}">
        <p14:creationId xmlns:p14="http://schemas.microsoft.com/office/powerpoint/2010/main" val="2408711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200" y="1981200"/>
            <a:ext cx="8183563" cy="4343400"/>
          </a:xfrm>
        </p:spPr>
        <p:txBody>
          <a:bodyPr/>
          <a:lstStyle/>
          <a:p>
            <a:pPr marL="200533" indent="0">
              <a:buFont typeface="Wingdings" panose="05000000000000000000" pitchFamily="2" charset="2"/>
              <a:buNone/>
              <a:defRPr/>
            </a:pPr>
            <a:r>
              <a:rPr lang="en-US" sz="2912" b="1" spc="150" dirty="0">
                <a:solidFill>
                  <a:schemeClr val="tx1"/>
                </a:solidFill>
                <a:ea typeface="MS PGothic" pitchFamily="34" charset="-128"/>
              </a:rPr>
              <a:t>Microsoft Word  </a:t>
            </a:r>
          </a:p>
          <a:p>
            <a:pPr marL="274320" lvl="1" indent="-274320"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2800" spc="150" dirty="0">
                <a:solidFill>
                  <a:schemeClr val="tx1"/>
                </a:solidFill>
                <a:ea typeface="MS PGothic" pitchFamily="34" charset="-128"/>
              </a:rPr>
              <a:t>An application for creating and working with text-based documents </a:t>
            </a:r>
          </a:p>
          <a:p>
            <a:pPr marL="274320" lvl="1" indent="-274320"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2800" spc="150" dirty="0">
                <a:solidFill>
                  <a:schemeClr val="tx1"/>
                </a:solidFill>
                <a:ea typeface="MS PGothic" pitchFamily="34" charset="-128"/>
              </a:rPr>
              <a:t>Examples include letters, memos, resumes, cover letters, and flyers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25475"/>
            <a:ext cx="8183563" cy="1050925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en-US" altLang="en-US" sz="4800" b="1" cap="none" dirty="0">
                <a:cs typeface="Courier New" pitchFamily="49" charset="0"/>
              </a:rPr>
              <a:t>Terminology &amp; Descriptions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9400" y="4522860"/>
            <a:ext cx="1557194" cy="17255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200" y="1828800"/>
            <a:ext cx="8183563" cy="3276600"/>
          </a:xfrm>
        </p:spPr>
        <p:txBody>
          <a:bodyPr>
            <a:normAutofit/>
          </a:bodyPr>
          <a:lstStyle/>
          <a:p>
            <a:pPr marL="45720" lvl="1" indent="0" eaLnBrk="1" fontAlgn="auto" hangingPunct="1">
              <a:spcAft>
                <a:spcPts val="0"/>
              </a:spcAft>
              <a:buClr>
                <a:srgbClr val="934747"/>
              </a:buClr>
              <a:buFont typeface="Wingdings" panose="05000000000000000000" pitchFamily="2" charset="2"/>
              <a:buNone/>
              <a:defRPr/>
            </a:pPr>
            <a:r>
              <a:rPr lang="en-US" sz="2800" b="1" spc="150" dirty="0">
                <a:solidFill>
                  <a:schemeClr val="tx1"/>
                </a:solidFill>
                <a:ea typeface="MS PGothic" pitchFamily="34" charset="-128"/>
              </a:rPr>
              <a:t>The Ribbon</a:t>
            </a:r>
            <a:r>
              <a:rPr lang="en-US" sz="2800" spc="150" dirty="0">
                <a:solidFill>
                  <a:schemeClr val="tx1"/>
                </a:solidFill>
                <a:ea typeface="MS PGothic" pitchFamily="34" charset="-128"/>
              </a:rPr>
              <a:t> </a:t>
            </a:r>
          </a:p>
          <a:p>
            <a:pPr marL="274320" lvl="1" indent="-274320" eaLnBrk="1" fontAlgn="auto" hangingPunct="1">
              <a:spcAft>
                <a:spcPts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2800" spc="150" dirty="0">
                <a:solidFill>
                  <a:schemeClr val="tx1"/>
                </a:solidFill>
                <a:ea typeface="MS PGothic" pitchFamily="34" charset="-128"/>
              </a:rPr>
              <a:t>The area at the top of the screen where commands are organized into </a:t>
            </a:r>
            <a:r>
              <a:rPr lang="en-US" sz="2800" b="1" spc="150" dirty="0">
                <a:solidFill>
                  <a:schemeClr val="tx1"/>
                </a:solidFill>
                <a:ea typeface="MS PGothic" pitchFamily="34" charset="-128"/>
              </a:rPr>
              <a:t>Tabs</a:t>
            </a:r>
            <a:r>
              <a:rPr lang="en-US" sz="2800" spc="150" dirty="0">
                <a:solidFill>
                  <a:schemeClr val="tx1"/>
                </a:solidFill>
                <a:ea typeface="MS PGothic" pitchFamily="34" charset="-128"/>
              </a:rPr>
              <a:t>, icons, and </a:t>
            </a:r>
            <a:r>
              <a:rPr lang="en-US" sz="2800" b="1" spc="150" dirty="0">
                <a:solidFill>
                  <a:schemeClr val="tx1"/>
                </a:solidFill>
                <a:ea typeface="MS PGothic" pitchFamily="34" charset="-128"/>
              </a:rPr>
              <a:t>Groups</a:t>
            </a:r>
          </a:p>
          <a:p>
            <a:pPr marL="45720" indent="0" eaLnBrk="1" fontAlgn="auto" hangingPunct="1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endParaRPr lang="en-US" sz="2800" dirty="0">
              <a:solidFill>
                <a:schemeClr val="tx1"/>
              </a:solidFill>
            </a:endParaRPr>
          </a:p>
          <a:p>
            <a:pPr marL="45720" indent="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endParaRPr lang="en-US" sz="2800" b="1" dirty="0">
              <a:solidFill>
                <a:schemeClr val="tx1"/>
              </a:solidFill>
            </a:endParaRPr>
          </a:p>
          <a:p>
            <a:pPr marL="45720" indent="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endParaRPr lang="en-US" sz="2800" b="1" dirty="0">
              <a:solidFill>
                <a:schemeClr val="tx1"/>
              </a:solidFill>
            </a:endParaRPr>
          </a:p>
          <a:p>
            <a:pPr marL="45720" indent="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endParaRPr lang="en-US" sz="2800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43" y="4648200"/>
            <a:ext cx="8843075" cy="138322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199" y="625475"/>
            <a:ext cx="8183563" cy="1050925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en-US" altLang="en-US" sz="4800" b="1" cap="none" dirty="0">
                <a:cs typeface="Courier New" pitchFamily="49" charset="0"/>
              </a:rPr>
              <a:t>Terminology &amp; Descriptions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20" y="4495800"/>
            <a:ext cx="8843075" cy="138322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3658" y="1738654"/>
            <a:ext cx="8229600" cy="4325112"/>
          </a:xfrm>
        </p:spPr>
        <p:txBody>
          <a:bodyPr/>
          <a:lstStyle/>
          <a:p>
            <a:pPr marL="44450" indent="0" eaLnBrk="1" hangingPunct="1">
              <a:buFont typeface="Wingdings 2" panose="05020102010507070707" pitchFamily="18" charset="2"/>
              <a:buNone/>
              <a:defRPr/>
            </a:pP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Tabs</a:t>
            </a: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 </a:t>
            </a:r>
          </a:p>
          <a:p>
            <a:pPr marL="274320" indent="-274320" eaLnBrk="1" hangingPunct="1"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There are 8 Tabs in addition to the </a:t>
            </a: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File</a:t>
            </a: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 tab</a:t>
            </a:r>
          </a:p>
          <a:p>
            <a:pPr marL="274320" indent="-274320" eaLnBrk="1" hangingPunct="1">
              <a:buClr>
                <a:schemeClr val="tx2"/>
              </a:buClr>
              <a:defRPr/>
            </a:pP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Home</a:t>
            </a: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, </a:t>
            </a: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Insert</a:t>
            </a: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, </a:t>
            </a: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Page</a:t>
            </a: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 </a:t>
            </a: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Layout</a:t>
            </a: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, </a:t>
            </a: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References</a:t>
            </a: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, </a:t>
            </a: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Mailings</a:t>
            </a: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, </a:t>
            </a: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Review</a:t>
            </a: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 and </a:t>
            </a: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View</a:t>
            </a:r>
          </a:p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endParaRPr lang="en-US" sz="2500" dirty="0">
              <a:solidFill>
                <a:schemeClr val="tx1"/>
              </a:solidFill>
              <a:ea typeface="MS PGothic" pitchFamily="34" charset="-12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2000" y="4724400"/>
            <a:ext cx="5867400" cy="3048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199" y="625475"/>
            <a:ext cx="8183563" cy="1050925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en-US" altLang="en-US" sz="4800" b="1" cap="none" dirty="0">
                <a:cs typeface="Courier New" pitchFamily="49" charset="0"/>
              </a:rPr>
              <a:t>Terminology &amp; Descriptions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62" y="4595250"/>
            <a:ext cx="8843075" cy="138322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3658" y="1831939"/>
            <a:ext cx="8229600" cy="2740061"/>
          </a:xfrm>
        </p:spPr>
        <p:txBody>
          <a:bodyPr>
            <a:normAutofit/>
          </a:bodyPr>
          <a:lstStyle/>
          <a:p>
            <a:pPr marL="44450" indent="0" eaLnBrk="1" hangingPunct="1">
              <a:buFont typeface="Wingdings 2" panose="05020102010507070707" pitchFamily="18" charset="2"/>
              <a:buNone/>
              <a:defRPr/>
            </a:pP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Groups</a:t>
            </a:r>
          </a:p>
          <a:p>
            <a:pPr marL="274320" indent="-274320" eaLnBrk="1" hangingPunct="1"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Related task functions are organized into </a:t>
            </a: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Groups </a:t>
            </a:r>
          </a:p>
          <a:p>
            <a:pPr marL="274320" indent="-274320" eaLnBrk="1" hangingPunct="1"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The name of the group is below its task buttons </a:t>
            </a:r>
          </a:p>
          <a:p>
            <a:pPr marL="274320" indent="-274320" eaLnBrk="1" hangingPunct="1"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Additional tasks are accessible by clicking on the  </a:t>
            </a: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Dialog Box </a:t>
            </a: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in the lower right-hand corner</a:t>
            </a:r>
          </a:p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endParaRPr lang="en-US" sz="2800" dirty="0">
              <a:solidFill>
                <a:schemeClr val="tx1"/>
              </a:solidFill>
              <a:ea typeface="MS PGothic" pitchFamily="34" charset="-128"/>
            </a:endParaRPr>
          </a:p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endParaRPr lang="en-US" sz="2800" dirty="0">
              <a:solidFill>
                <a:schemeClr val="tx1"/>
              </a:solidFill>
              <a:ea typeface="MS PGothic" pitchFamily="34" charset="-12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14400" y="5789558"/>
            <a:ext cx="7623175" cy="21216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199" y="625475"/>
            <a:ext cx="8183563" cy="1050925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en-US" altLang="en-US" sz="4800" b="1" cap="none" dirty="0">
                <a:cs typeface="Courier New" pitchFamily="49" charset="0"/>
              </a:rPr>
              <a:t>Terminology &amp; Descriptions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685800" y="2819400"/>
            <a:ext cx="7772400" cy="1509712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800" dirty="0">
                <a:latin typeface="+mj-lt"/>
              </a:rPr>
              <a:t>Accessing Word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724400" y="3352800"/>
            <a:ext cx="3657600" cy="1066800"/>
          </a:xfrm>
        </p:spPr>
        <p:txBody>
          <a:bodyPr>
            <a:noAutofit/>
          </a:bodyPr>
          <a:lstStyle/>
          <a:p>
            <a:pPr marL="44450" indent="0" eaLnBrk="1" hangingPunct="1">
              <a:buFont typeface="Wingdings 2" panose="05020102010507070707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Using </a:t>
            </a: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Start</a:t>
            </a: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 and the </a:t>
            </a: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Program Menu</a:t>
            </a:r>
          </a:p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b="1" cap="none" dirty="0">
                <a:cs typeface="Courier New" pitchFamily="49" charset="0"/>
              </a:rPr>
              <a:t>Accessing Word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533400" y="1981200"/>
            <a:ext cx="3876675" cy="4665906"/>
            <a:chOff x="4191000" y="1591106"/>
            <a:chExt cx="4029075" cy="504825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91000" y="1591106"/>
              <a:ext cx="4029075" cy="5048250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4343400" y="5029199"/>
              <a:ext cx="2133600" cy="193729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4191000" y="6248400"/>
              <a:ext cx="533400" cy="390956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 - Standard PowerPoint 1">
  <a:themeElements>
    <a:clrScheme name="digital learn template">
      <a:dk1>
        <a:sysClr val="windowText" lastClr="000000"/>
      </a:dk1>
      <a:lt1>
        <a:sysClr val="window" lastClr="FFFFFF"/>
      </a:lt1>
      <a:dk2>
        <a:srgbClr val="00A4CF"/>
      </a:dk2>
      <a:lt2>
        <a:srgbClr val="E7E6E6"/>
      </a:lt2>
      <a:accent1>
        <a:srgbClr val="00A4CF"/>
      </a:accent1>
      <a:accent2>
        <a:srgbClr val="6DCCE1"/>
      </a:accent2>
      <a:accent3>
        <a:srgbClr val="00A4CF"/>
      </a:accent3>
      <a:accent4>
        <a:srgbClr val="6DCCE1"/>
      </a:accent4>
      <a:accent5>
        <a:srgbClr val="4472C4"/>
      </a:accent5>
      <a:accent6>
        <a:srgbClr val="6DCCE1"/>
      </a:accent6>
      <a:hlink>
        <a:srgbClr val="7F7F7F"/>
      </a:hlink>
      <a:folHlink>
        <a:srgbClr val="FFFFFF"/>
      </a:folHlink>
    </a:clrScheme>
    <a:fontScheme name="Segoe Scrip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 - Standard PowerPoint 1" id="{E3AD3731-8359-4143-BAD5-90217CEC5C7A}" vid="{0843EC4A-8DA6-4C41-B59B-258E747AF99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 - Standard PowerPoint</Template>
  <TotalTime>1054</TotalTime>
  <Words>644</Words>
  <Application>Microsoft Office PowerPoint</Application>
  <PresentationFormat>On-screen Show (4:3)</PresentationFormat>
  <Paragraphs>130</Paragraphs>
  <Slides>38</Slides>
  <Notes>38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52" baseType="lpstr">
      <vt:lpstr>MS Mincho</vt:lpstr>
      <vt:lpstr>MS PGothic</vt:lpstr>
      <vt:lpstr>Arial</vt:lpstr>
      <vt:lpstr>Calibri</vt:lpstr>
      <vt:lpstr>Courier New</vt:lpstr>
      <vt:lpstr>Georgia</vt:lpstr>
      <vt:lpstr>Myriad Pro</vt:lpstr>
      <vt:lpstr>Segoe UI</vt:lpstr>
      <vt:lpstr>Segoe UI Semibold</vt:lpstr>
      <vt:lpstr>Symbol</vt:lpstr>
      <vt:lpstr>Times New Roman</vt:lpstr>
      <vt:lpstr>Wingdings</vt:lpstr>
      <vt:lpstr>Wingdings 2</vt:lpstr>
      <vt:lpstr>Theme - Standard PowerPoint 1</vt:lpstr>
      <vt:lpstr>Microsoft Word: Basics</vt:lpstr>
      <vt:lpstr>Agenda</vt:lpstr>
      <vt:lpstr>PowerPoint Presentation</vt:lpstr>
      <vt:lpstr>Terminology &amp; Descriptions</vt:lpstr>
      <vt:lpstr>Terminology &amp; Descriptions</vt:lpstr>
      <vt:lpstr>Terminology &amp; Descriptions</vt:lpstr>
      <vt:lpstr>Terminology &amp; Descriptions</vt:lpstr>
      <vt:lpstr>PowerPoint Presentation</vt:lpstr>
      <vt:lpstr>Accessing Word</vt:lpstr>
      <vt:lpstr>Accessing Word</vt:lpstr>
      <vt:lpstr>PowerPoint Presentation</vt:lpstr>
      <vt:lpstr>PowerPoint Presentation</vt:lpstr>
      <vt:lpstr>Basic Elements</vt:lpstr>
      <vt:lpstr>PowerPoint Presentation</vt:lpstr>
      <vt:lpstr>PowerPoint Presentation</vt:lpstr>
      <vt:lpstr>Tabs &amp; Groups</vt:lpstr>
      <vt:lpstr>Tabs &amp; Groups</vt:lpstr>
      <vt:lpstr>Tabs &amp; Groups</vt:lpstr>
      <vt:lpstr>Tabs &amp; Groups</vt:lpstr>
      <vt:lpstr>Tabs &amp; Groups</vt:lpstr>
      <vt:lpstr>Tabs &amp; Groups</vt:lpstr>
      <vt:lpstr>Tabs &amp; Groups</vt:lpstr>
      <vt:lpstr>Tabs &amp; Groups</vt:lpstr>
      <vt:lpstr>Tabs &amp; Groups</vt:lpstr>
      <vt:lpstr>PowerPoint Presentation</vt:lpstr>
      <vt:lpstr>PowerPoint Presentation</vt:lpstr>
      <vt:lpstr>Saving Documents</vt:lpstr>
      <vt:lpstr>Saving Documents</vt:lpstr>
      <vt:lpstr>Saving Documents</vt:lpstr>
      <vt:lpstr>PowerPoint Presentation</vt:lpstr>
      <vt:lpstr>PowerPoint Presentation</vt:lpstr>
      <vt:lpstr>Creating &amp; Opening Documents</vt:lpstr>
      <vt:lpstr>Creating &amp; Opening Documents</vt:lpstr>
      <vt:lpstr>PowerPoint Presentation</vt:lpstr>
      <vt:lpstr>PowerPoint Presentation</vt:lpstr>
      <vt:lpstr>Printing Documents</vt:lpstr>
      <vt:lpstr>PowerPoint Presentation</vt:lpstr>
      <vt:lpstr>Questions?</vt:lpstr>
    </vt:vector>
  </TitlesOfParts>
  <Company>Gail Borden Public Library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 Connected!  Facebook Basics</dc:title>
  <dc:creator>Monica Dombrowski</dc:creator>
  <cp:lastModifiedBy>Nellie Barrett</cp:lastModifiedBy>
  <cp:revision>109</cp:revision>
  <dcterms:created xsi:type="dcterms:W3CDTF">2014-05-30T16:35:15Z</dcterms:created>
  <dcterms:modified xsi:type="dcterms:W3CDTF">2017-11-08T22:00:47Z</dcterms:modified>
</cp:coreProperties>
</file>