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1" r:id="rId1"/>
    <p:sldMasterId id="2147483873" r:id="rId2"/>
  </p:sldMasterIdLst>
  <p:notesMasterIdLst>
    <p:notesMasterId r:id="rId40"/>
  </p:notesMasterIdLst>
  <p:sldIdLst>
    <p:sldId id="256" r:id="rId3"/>
    <p:sldId id="259" r:id="rId4"/>
    <p:sldId id="291" r:id="rId5"/>
    <p:sldId id="262" r:id="rId6"/>
    <p:sldId id="263" r:id="rId7"/>
    <p:sldId id="264" r:id="rId8"/>
    <p:sldId id="265" r:id="rId9"/>
    <p:sldId id="292" r:id="rId10"/>
    <p:sldId id="298" r:id="rId11"/>
    <p:sldId id="299" r:id="rId12"/>
    <p:sldId id="300" r:id="rId13"/>
    <p:sldId id="293" r:id="rId14"/>
    <p:sldId id="269" r:id="rId15"/>
    <p:sldId id="301" r:id="rId16"/>
    <p:sldId id="294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302" r:id="rId26"/>
    <p:sldId id="295" r:id="rId27"/>
    <p:sldId id="280" r:id="rId28"/>
    <p:sldId id="303" r:id="rId29"/>
    <p:sldId id="290" r:id="rId30"/>
    <p:sldId id="304" r:id="rId31"/>
    <p:sldId id="296" r:id="rId32"/>
    <p:sldId id="283" r:id="rId33"/>
    <p:sldId id="284" r:id="rId34"/>
    <p:sldId id="305" r:id="rId35"/>
    <p:sldId id="297" r:id="rId36"/>
    <p:sldId id="286" r:id="rId37"/>
    <p:sldId id="306" r:id="rId38"/>
    <p:sldId id="307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34747"/>
    <a:srgbClr val="A8C398"/>
    <a:srgbClr val="709658"/>
    <a:srgbClr val="B17462"/>
    <a:srgbClr val="3575B1"/>
    <a:srgbClr val="E0AA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460" autoAdjust="0"/>
  </p:normalViewPr>
  <p:slideViewPr>
    <p:cSldViewPr>
      <p:cViewPr varScale="1">
        <p:scale>
          <a:sx n="83" d="100"/>
          <a:sy n="83" d="100"/>
        </p:scale>
        <p:origin x="161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28F73EB-FDB1-4356-8A2D-A206AB104E5A}" type="datetimeFigureOut">
              <a:rPr lang="en-US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9C2DE8C3-87C0-4321-B5A4-8A2C180D9D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02158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FE22495-0890-4E63-A8E3-48C9CDD25E1E}" type="slidenum">
              <a:rPr lang="en-US" altLang="en-US"/>
              <a:pPr eaLnBrk="1" hangingPunct="1">
                <a:spcBef>
                  <a:spcPct val="0"/>
                </a:spcBef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85919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A239202-C80E-499C-B7B4-23381824079D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5652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504307-A2FC-4E59-B53F-249092BC17C6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8495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A600B6F-767A-44E9-8759-F648096BFAE7}" type="slidenum">
              <a:rPr lang="en-US" altLang="en-US">
                <a:latin typeface="Calibri" panose="020F0502020204030204" pitchFamily="34" charset="0"/>
              </a:rPr>
              <a:pPr eaLnBrk="1" hangingPunct="1"/>
              <a:t>12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4159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DF76C1E-B90F-4D1A-8A1E-A91B277A42B2}" type="slidenum">
              <a:rPr lang="en-US" altLang="en-US">
                <a:latin typeface="Calibri" panose="020F0502020204030204" pitchFamily="34" charset="0"/>
              </a:rPr>
              <a:pPr eaLnBrk="1" hangingPunct="1"/>
              <a:t>13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6319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504307-A2FC-4E59-B53F-249092BC17C6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4589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8ABA472-38CF-4F20-96A7-E4930F7F4588}" type="slidenum">
              <a:rPr lang="en-US" altLang="en-US">
                <a:latin typeface="Calibri" panose="020F0502020204030204" pitchFamily="34" charset="0"/>
              </a:rPr>
              <a:pPr eaLnBrk="1" hangingPunct="1"/>
              <a:t>15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1650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1B6F579-DA88-499E-97A8-4AF6162E87F2}" type="slidenum">
              <a:rPr lang="en-US" altLang="en-US">
                <a:latin typeface="Calibri" panose="020F0502020204030204" pitchFamily="34" charset="0"/>
              </a:rPr>
              <a:pPr eaLnBrk="1" hangingPunct="1"/>
              <a:t>16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9078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B0ABFA0-BE28-4149-8B42-EDC3D1C67AA6}" type="slidenum">
              <a:rPr lang="en-US" altLang="en-US">
                <a:latin typeface="Calibri" panose="020F0502020204030204" pitchFamily="34" charset="0"/>
              </a:rPr>
              <a:pPr eaLnBrk="1" hangingPunct="1"/>
              <a:t>17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4620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D4FEE56-1C71-4F71-9786-08317AF6C1F9}" type="slidenum">
              <a:rPr lang="en-US" altLang="en-US">
                <a:latin typeface="Calibri" panose="020F0502020204030204" pitchFamily="34" charset="0"/>
              </a:rPr>
              <a:pPr eaLnBrk="1" hangingPunct="1"/>
              <a:t>18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9241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71A077A-6EC5-49E2-BE41-065E4DC5FA2F}" type="slidenum">
              <a:rPr lang="en-US" altLang="en-US">
                <a:latin typeface="Calibri" panose="020F0502020204030204" pitchFamily="34" charset="0"/>
              </a:rPr>
              <a:pPr eaLnBrk="1" hangingPunct="1"/>
              <a:t>19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793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Review agenda with participants so they know what to expect. Ask them to hold their questions until you review all the features, in case it’s part of the agenda.</a:t>
            </a:r>
          </a:p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FEC1949-7A14-42C6-A432-47299F252657}" type="slidenum">
              <a:rPr lang="en-US" altLang="en-US"/>
              <a:pPr eaLnBrk="1" hangingPunct="1"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46541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1991886-8997-478B-9A8C-7AA7AF6614B2}" type="slidenum">
              <a:rPr lang="en-US" altLang="en-US">
                <a:latin typeface="Calibri" panose="020F0502020204030204" pitchFamily="34" charset="0"/>
              </a:rPr>
              <a:pPr eaLnBrk="1" hangingPunct="1"/>
              <a:t>20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1518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2721FB0-E1FD-46D0-9707-21F52543D657}" type="slidenum">
              <a:rPr lang="en-US" altLang="en-US">
                <a:latin typeface="Calibri" panose="020F0502020204030204" pitchFamily="34" charset="0"/>
              </a:rPr>
              <a:pPr eaLnBrk="1" hangingPunct="1"/>
              <a:t>21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0167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0500B76-ACDC-450E-A788-893212A7C4CE}" type="slidenum">
              <a:rPr lang="en-US" altLang="en-US">
                <a:latin typeface="Calibri" panose="020F0502020204030204" pitchFamily="34" charset="0"/>
              </a:rPr>
              <a:pPr eaLnBrk="1" hangingPunct="1"/>
              <a:t>22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1998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EDB00F8-024C-4336-8BF6-FC3ECBCDEF38}" type="slidenum">
              <a:rPr lang="en-US" altLang="en-US">
                <a:latin typeface="Calibri" panose="020F0502020204030204" pitchFamily="34" charset="0"/>
              </a:rPr>
              <a:pPr eaLnBrk="1" hangingPunct="1"/>
              <a:t>23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5247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504307-A2FC-4E59-B53F-249092BC17C6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2883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6134CFC-168D-48F9-AA29-E4BE7CC70E0F}" type="slidenum">
              <a:rPr lang="en-US" altLang="en-US">
                <a:latin typeface="Calibri" panose="020F0502020204030204" pitchFamily="34" charset="0"/>
              </a:rPr>
              <a:pPr eaLnBrk="1" hangingPunct="1"/>
              <a:t>25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0795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230EFFA-9F18-4D2A-9A03-6C6428A1D2FC}" type="slidenum">
              <a:rPr lang="en-US" altLang="en-US">
                <a:latin typeface="Calibri" panose="020F0502020204030204" pitchFamily="34" charset="0"/>
              </a:rPr>
              <a:pPr eaLnBrk="1" hangingPunct="1"/>
              <a:t>26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8265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4ADDC-1F6B-4ECA-BB41-972F21C1C6CD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00912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3B68679-A7A7-47D0-ABC4-56D4C7BC88F9}" type="slidenum">
              <a:rPr lang="en-US" altLang="en-US">
                <a:latin typeface="Calibri" panose="020F0502020204030204" pitchFamily="34" charset="0"/>
              </a:rPr>
              <a:pPr eaLnBrk="1" hangingPunct="1"/>
              <a:t>28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5932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504307-A2FC-4E59-B53F-249092BC17C6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341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D65625C-BC5D-4FAE-B918-BFEC9E05E828}" type="slidenum">
              <a:rPr lang="en-US" altLang="en-US">
                <a:latin typeface="Calibri" panose="020F0502020204030204" pitchFamily="34" charset="0"/>
              </a:rPr>
              <a:pPr eaLnBrk="1" hangingPunct="1"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75019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2CDD548-B869-45EC-802A-59B429868365}" type="slidenum">
              <a:rPr lang="en-US" altLang="en-US">
                <a:latin typeface="Calibri" panose="020F0502020204030204" pitchFamily="34" charset="0"/>
              </a:rPr>
              <a:pPr eaLnBrk="1" hangingPunct="1"/>
              <a:t>30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13022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261F0CD-E3D8-4B0D-BB7B-9068FA4A83F4}" type="slidenum">
              <a:rPr lang="en-US" altLang="en-US">
                <a:latin typeface="Calibri" panose="020F0502020204030204" pitchFamily="34" charset="0"/>
              </a:rPr>
              <a:pPr eaLnBrk="1" hangingPunct="1"/>
              <a:t>31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58733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B67C084-0102-4F4C-866F-F4909EF53CBF}" type="slidenum">
              <a:rPr lang="en-US" altLang="en-US">
                <a:latin typeface="Calibri" panose="020F0502020204030204" pitchFamily="34" charset="0"/>
              </a:rPr>
              <a:pPr eaLnBrk="1" hangingPunct="1"/>
              <a:t>32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5670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504307-A2FC-4E59-B53F-249092BC17C6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46289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0108B7F-8F7B-4E8F-A9AC-74431C30FEC9}" type="slidenum">
              <a:rPr lang="en-US" altLang="en-US">
                <a:latin typeface="Calibri" panose="020F0502020204030204" pitchFamily="34" charset="0"/>
              </a:rPr>
              <a:pPr eaLnBrk="1" hangingPunct="1"/>
              <a:t>34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28195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2C8BBFD-73F0-41DB-B3E3-26E5EE0C02B2}" type="slidenum">
              <a:rPr lang="en-US" altLang="en-US">
                <a:latin typeface="Calibri" panose="020F0502020204030204" pitchFamily="34" charset="0"/>
              </a:rPr>
              <a:pPr eaLnBrk="1" hangingPunct="1"/>
              <a:t>35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42124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504307-A2FC-4E59-B53F-249092BC17C6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12635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•"/>
            </a:pPr>
            <a:r>
              <a:rPr lang="en-US" altLang="en-US"/>
              <a:t>Thank participants for coming and ask if there are any outstanding questions. </a:t>
            </a:r>
          </a:p>
          <a:p>
            <a:pPr marL="171450" indent="-171450">
              <a:buFontTx/>
              <a:buChar char="•"/>
            </a:pPr>
            <a:r>
              <a:rPr lang="en-US" altLang="en-US"/>
              <a:t>Hand out the class surveys and encourage them to write in ideas for any additional classes. </a:t>
            </a:r>
          </a:p>
          <a:p>
            <a:pPr marL="171450" indent="-171450">
              <a:buFontTx/>
              <a:buChar char="•"/>
            </a:pPr>
            <a:r>
              <a:rPr lang="en-US" altLang="en-US"/>
              <a:t>When they submit their surveys, exchange them for handouts.</a:t>
            </a:r>
          </a:p>
          <a:p>
            <a:pPr marL="171450" indent="-171450">
              <a:buFontTx/>
              <a:buChar char="•"/>
            </a:pPr>
            <a:r>
              <a:rPr lang="en-US" altLang="en-US"/>
              <a:t>Encourage them to look for upcoming classes and register to attend</a:t>
            </a: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44F0B6-AF51-4D5B-A895-D5CB67713A81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280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05116C3-13E7-4C29-A6A9-BB16F8449DB0}" type="slidenum">
              <a:rPr lang="en-US" altLang="en-US"/>
              <a:pPr eaLnBrk="1" hangingPunct="1">
                <a:spcBef>
                  <a:spcPct val="0"/>
                </a:spcBef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1376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200A4C7-3FF2-44D8-8E8E-C239021D6CF9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30564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181054E-315D-4A82-AA5A-A22B0993F2C3}" type="slidenum">
              <a:rPr lang="en-US" altLang="en-US">
                <a:latin typeface="Calibri" panose="020F0502020204030204" pitchFamily="34" charset="0"/>
              </a:rPr>
              <a:pPr eaLnBrk="1" hangingPunct="1"/>
              <a:t>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96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E93C19C-CB81-4B8F-BE3E-1FC873395D7B}" type="slidenum">
              <a:rPr lang="en-US" altLang="en-US">
                <a:latin typeface="Calibri" panose="020F0502020204030204" pitchFamily="34" charset="0"/>
              </a:rPr>
              <a:pPr eaLnBrk="1" hangingPunct="1"/>
              <a:t>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93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D5F0ADB-03D6-4C4D-8248-7A36E403069A}" type="slidenum">
              <a:rPr lang="en-US" altLang="en-US">
                <a:latin typeface="Calibri" panose="020F0502020204030204" pitchFamily="34" charset="0"/>
              </a:rPr>
              <a:pPr eaLnBrk="1" hangingPunct="1"/>
              <a:t>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5245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39FC9E8-9263-4A20-8486-CBFCF85C3412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936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3" y="381000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1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1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0" name="Rectangle 9"/>
          <p:cNvSpPr/>
          <p:nvPr/>
        </p:nvSpPr>
        <p:spPr>
          <a:xfrm>
            <a:off x="1" y="3675529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B527BBCB-DDF4-40C5-A0B1-0B2B757EEFC6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350">
                <a:solidFill>
                  <a:schemeClr val="bg1"/>
                </a:solidFill>
              </a:defRPr>
            </a:lvl1pPr>
          </a:lstStyle>
          <a:p>
            <a:fld id="{88202A61-0816-4A45-AAD8-232A1851C0EC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48006" indent="0" algn="l">
              <a:buNone/>
              <a:defRPr sz="1800">
                <a:solidFill>
                  <a:schemeClr val="tx2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9"/>
            <a:ext cx="8458200" cy="1470025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72442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D26067-410D-4F99-A708-A3972C826260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F024-4147-4E87-90C1-6D622836BDD0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288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2768EF-1F30-4827-8D90-E8CD9C38B21A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33B0E-5CA8-4382-B3B3-A0162A0D341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1373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FE7468C0-74C6-4592-B273-5F8CA2C2BF7D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fld id="{12DD4493-C292-4EEB-BC20-2F67DB3424C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634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CDF89A-E81A-4176-BEDA-31DC3D87BF93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6B74-9F62-4A97-B25C-262B7008FEA2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933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C0C6C7-39C2-4894-AB52-B7B86E95065C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2F1A-76B0-44D1-B72C-CF2C92DA14E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1351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C27DB1-7173-4BD5-9E56-256E3AA05326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10C0-AC48-48D1-8675-8DDD1761287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4633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4B54BE30-F6AC-487F-9B1F-EB8005D1973E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45FD00A-AE4A-4042-8AF1-E2C8D1D689A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50297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A74F7CBB-CE1A-45D9-A3BE-9B409F32BD86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0717916-E161-4E31-ACD9-A54AAE92735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422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6F3C4E-9498-4B49-8B2B-2CBBB4E8EB35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0D9D-4433-4223-9C26-99D11D13726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4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000E41-4116-4D66-AEC7-2044BE08E6E3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B460A-4A75-4263-A199-970AD1F1416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2828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DCED7A-E4EA-498F-8FA3-1A6940F66375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09F5-F821-42FF-B684-8A8E8FA9C8B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6714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AB745E-840B-444F-95D7-DF562CEACF12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FD37-4DF4-4B9B-8BE4-AEAA9F42D51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5253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F73657-D969-4B4D-AF0C-41D38267A249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7669-1EFC-4753-9085-127347EDD63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18155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A5D6BA-9C34-4576-96DC-7EDE52358BBD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EC5A3-73D7-41CB-9172-D414ECE9EB19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63891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BB2FB6-7E18-4057-904B-F5B6DF03E28C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C260-C94C-40F4-9C0E-49F54675CF3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34290" indent="0">
              <a:buNone/>
              <a:defRPr sz="1575" b="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3225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4703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CD7582-A032-4DD2-998E-98C510BF9AAD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C06C-DD91-4286-84F5-F888E05A459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6"/>
            <a:ext cx="4038600" cy="4341875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6"/>
            <a:ext cx="4038600" cy="4341875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520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7CD1C022-85A0-49BA-9BF3-999B8E3B223B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6175AE7-9818-49AF-B254-0E2D2C50C5A5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5" y="2708519"/>
            <a:ext cx="4041775" cy="38862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6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34290" indent="0">
              <a:buNone/>
              <a:defRPr sz="1425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34290" indent="0">
              <a:buNone/>
              <a:defRPr sz="1425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3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0661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C8ACED63-5EF7-435E-9E35-1B9B098A44A6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B0715F6-CB84-4777-93B2-3A1113EAC05B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23460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8A8E9F-1427-4EB1-ABD7-721D95683A8A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73A68-1BBC-45D3-BC8B-D5208703FF0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064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ED2476-E81F-49D6-9525-3C0B87CB5D60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A77D-C8C4-4B45-B950-AC999D9445A1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8"/>
            <a:ext cx="5102352" cy="580508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8"/>
            <a:ext cx="3383280" cy="4580573"/>
          </a:xfrm>
        </p:spPr>
        <p:txBody>
          <a:bodyPr/>
          <a:lstStyle>
            <a:lvl1pPr marL="6858" indent="0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35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19835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21026C-6523-4674-B0E9-A106453E29AE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5F0F-E987-4645-B68B-5A85C449F9FD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0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5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50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4879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0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0" name="Rectangle 29"/>
          <p:cNvSpPr/>
          <p:nvPr/>
        </p:nvSpPr>
        <p:spPr>
          <a:xfrm>
            <a:off x="1" y="308278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3" y="360248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1" y="440114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6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E74FC3AE-7B5B-4054-B86F-0C6C6D424EDE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6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350">
                <a:solidFill>
                  <a:srgbClr val="FFFFFF"/>
                </a:solidFill>
              </a:defRPr>
            </a:lvl1pPr>
          </a:lstStyle>
          <a:p>
            <a:fld id="{3F6D7003-34C6-449B-A832-17F98F487EC9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67730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192024" algn="l" rtl="0" eaLnBrk="1" latinLnBrk="0" hangingPunct="1">
        <a:spcBef>
          <a:spcPts val="225"/>
        </a:spcBef>
        <a:buClr>
          <a:schemeClr val="accent3"/>
        </a:buClr>
        <a:buFont typeface="Georgia"/>
        <a:buChar char="•"/>
        <a:defRPr kumimoji="0" sz="2100" kern="1200">
          <a:solidFill>
            <a:schemeClr val="tx2"/>
          </a:solidFill>
          <a:latin typeface="+mn-lt"/>
          <a:ea typeface="+mn-ea"/>
          <a:cs typeface="+mn-cs"/>
        </a:defRPr>
      </a:lvl1pPr>
      <a:lvl2pPr marL="493776" indent="-185166" algn="l" rtl="0" eaLnBrk="1" latinLnBrk="0" hangingPunct="1">
        <a:spcBef>
          <a:spcPts val="225"/>
        </a:spcBef>
        <a:buClr>
          <a:schemeClr val="accent2"/>
        </a:buClr>
        <a:buFont typeface="Georgia"/>
        <a:buChar char="▫"/>
        <a:defRPr kumimoji="0" sz="1950" kern="1200">
          <a:solidFill>
            <a:schemeClr val="tx2"/>
          </a:solidFill>
          <a:latin typeface="+mn-lt"/>
          <a:ea typeface="+mn-ea"/>
          <a:cs typeface="+mn-cs"/>
        </a:defRPr>
      </a:lvl2pPr>
      <a:lvl3pPr marL="692658" indent="-164592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884682" indent="-150876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650" kern="1200">
          <a:solidFill>
            <a:schemeClr val="tx2"/>
          </a:solidFill>
          <a:latin typeface="+mn-lt"/>
          <a:ea typeface="+mn-ea"/>
          <a:cs typeface="+mn-cs"/>
        </a:defRPr>
      </a:lvl4pPr>
      <a:lvl5pPr marL="1042416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1207008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6pPr>
      <a:lvl7pPr marL="1371600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1522476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8pPr>
      <a:lvl9pPr marL="1680210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17014475-BC8D-4E0C-A907-4F2B10B262A7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fld id="{58A637CD-FA1A-4D2E-A007-F8D78202A3CF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064667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54" y="3962400"/>
            <a:ext cx="5372746" cy="12192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algn="r" eaLnBrk="1" hangingPunct="1">
              <a:defRPr/>
            </a:pPr>
            <a:r>
              <a:rPr lang="en-US" altLang="en-US" sz="2400" dirty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Trainer Name</a:t>
            </a:r>
          </a:p>
          <a:p>
            <a:pPr algn="r" eaLnBrk="1" hangingPunct="1">
              <a:defRPr/>
            </a:pPr>
            <a:r>
              <a:rPr lang="en-US" altLang="en-US" sz="2400" dirty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Title</a:t>
            </a:r>
          </a:p>
          <a:p>
            <a:pPr algn="r" eaLnBrk="1" hangingPunct="1">
              <a:defRPr/>
            </a:pPr>
            <a:r>
              <a:rPr lang="en-US" altLang="en-US" sz="2400" dirty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Library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8" y="2895600"/>
            <a:ext cx="8940291" cy="8382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Microsoft Word 2010: Basics</a:t>
            </a:r>
            <a:endParaRPr lang="en-US" altLang="en-US" sz="4800" b="1" i="1" cap="none" dirty="0">
              <a:cs typeface="Courier New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7D1C7A-03EC-4AC8-BF2C-8764AEA2B6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1870B1E-0ACF-403A-A7EA-0E7944EB0358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0" hangingPunct="0"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solidFill>
                  <a:prstClr val="black"/>
                </a:solidFill>
                <a:latin typeface="Segoe UI"/>
                <a:ea typeface="Times New Roman" panose="02020603050405020304" pitchFamily="18" charset="0"/>
              </a:rPr>
              <a:t>Courtesy of Gail Borden Public Library</a:t>
            </a:r>
          </a:p>
          <a:p>
            <a:pPr algn="r" eaLnBrk="0" hangingPunct="0"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solidFill>
                  <a:prstClr val="black"/>
                </a:solidFill>
                <a:latin typeface="Segoe UI"/>
                <a:ea typeface="Times New Roman" panose="02020603050405020304" pitchFamily="18" charset="0"/>
              </a:rPr>
              <a:t>and the Public Library Association</a:t>
            </a:r>
            <a:endParaRPr lang="en-US" altLang="en-US" dirty="0">
              <a:solidFill>
                <a:prstClr val="black"/>
              </a:solidFill>
              <a:latin typeface="Segoe UI"/>
              <a:cs typeface="+mn-cs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0" b="80102"/>
          <a:stretch/>
        </p:blipFill>
        <p:spPr bwMode="auto">
          <a:xfrm>
            <a:off x="1028699" y="3785382"/>
            <a:ext cx="6781800" cy="2486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28699" y="2438400"/>
            <a:ext cx="6781799" cy="990600"/>
          </a:xfrm>
        </p:spPr>
        <p:txBody>
          <a:bodyPr anchor="ctr">
            <a:noAutofit/>
          </a:bodyPr>
          <a:lstStyle/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From the Desktop icon (at Gail Borden PL)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583124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Accessing Word</a:t>
            </a:r>
            <a:endParaRPr lang="en-US" sz="4800" dirty="0"/>
          </a:p>
        </p:txBody>
      </p:sp>
      <p:sp>
        <p:nvSpPr>
          <p:cNvPr id="6" name="Rectangle 5"/>
          <p:cNvSpPr/>
          <p:nvPr/>
        </p:nvSpPr>
        <p:spPr>
          <a:xfrm>
            <a:off x="1295400" y="3763793"/>
            <a:ext cx="1223074" cy="116761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9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990600"/>
          </a:xfrm>
        </p:spPr>
        <p:txBody>
          <a:bodyPr>
            <a:normAutofit/>
          </a:bodyPr>
          <a:lstStyle/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#1</a:t>
            </a:r>
          </a:p>
        </p:txBody>
      </p:sp>
    </p:spTree>
    <p:extLst>
      <p:ext uri="{BB962C8B-B14F-4D97-AF65-F5344CB8AC3E}">
        <p14:creationId xmlns:p14="http://schemas.microsoft.com/office/powerpoint/2010/main" val="316148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2828925"/>
            <a:ext cx="7010400" cy="1362075"/>
          </a:xfrm>
        </p:spPr>
        <p:txBody>
          <a:bodyPr anchor="ctr"/>
          <a:lstStyle/>
          <a:p>
            <a:pPr algn="ctr">
              <a:defRPr/>
            </a:pPr>
            <a:r>
              <a:rPr lang="en-US" sz="4800" dirty="0">
                <a:ln w="12700">
                  <a:noFill/>
                </a:ln>
                <a:solidFill>
                  <a:schemeClr val="tx2"/>
                </a:solidFill>
              </a:rPr>
              <a:t>Basic Elements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3217"/>
            <a:ext cx="7772400" cy="10668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4400" b="1" cap="none" dirty="0">
                <a:cs typeface="Courier New" pitchFamily="49" charset="0"/>
              </a:rPr>
              <a:t>Basic Elements</a:t>
            </a:r>
            <a:endParaRPr lang="en-US" sz="44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1352550" y="1970211"/>
            <a:ext cx="6496050" cy="4343400"/>
            <a:chOff x="0" y="0"/>
            <a:chExt cx="6496050" cy="43434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61975"/>
              <a:ext cx="6457950" cy="329565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grpSp>
          <p:nvGrpSpPr>
            <p:cNvPr id="7" name="Group 6"/>
            <p:cNvGrpSpPr/>
            <p:nvPr/>
          </p:nvGrpSpPr>
          <p:grpSpPr>
            <a:xfrm>
              <a:off x="38100" y="0"/>
              <a:ext cx="6457950" cy="4343400"/>
              <a:chOff x="-9525" y="104775"/>
              <a:chExt cx="6457950" cy="434340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-9525" y="104775"/>
                <a:ext cx="6457950" cy="4343400"/>
                <a:chOff x="-9525" y="104775"/>
                <a:chExt cx="6457950" cy="4343400"/>
              </a:xfrm>
            </p:grpSpPr>
            <p:sp>
              <p:nvSpPr>
                <p:cNvPr id="15" name="Text Box 20"/>
                <p:cNvSpPr txBox="1"/>
                <p:nvPr/>
              </p:nvSpPr>
              <p:spPr>
                <a:xfrm>
                  <a:off x="4152900" y="4171950"/>
                  <a:ext cx="1047750" cy="276225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1100">
                      <a:effectLst/>
                      <a:latin typeface="Segoe UI"/>
                      <a:ea typeface="Calibri"/>
                      <a:cs typeface="Times New Roman"/>
                    </a:rPr>
                    <a:t>View Buttons</a:t>
                  </a:r>
                  <a:endParaRPr lang="en-US" sz="110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6" name="Text Box 21"/>
                <p:cNvSpPr txBox="1"/>
                <p:nvPr/>
              </p:nvSpPr>
              <p:spPr>
                <a:xfrm>
                  <a:off x="5410200" y="4171950"/>
                  <a:ext cx="952500" cy="276225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1100">
                      <a:effectLst/>
                      <a:latin typeface="Segoe UI"/>
                      <a:ea typeface="Calibri"/>
                      <a:cs typeface="Times New Roman"/>
                    </a:rPr>
                    <a:t>Zoom Slider</a:t>
                  </a:r>
                  <a:endParaRPr lang="en-US" sz="110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grpSp>
              <p:nvGrpSpPr>
                <p:cNvPr id="17" name="Group 16"/>
                <p:cNvGrpSpPr/>
                <p:nvPr/>
              </p:nvGrpSpPr>
              <p:grpSpPr>
                <a:xfrm>
                  <a:off x="-9525" y="104775"/>
                  <a:ext cx="6457950" cy="4343400"/>
                  <a:chOff x="-9525" y="104775"/>
                  <a:chExt cx="6457950" cy="4343400"/>
                </a:xfrm>
              </p:grpSpPr>
              <p:grpSp>
                <p:nvGrpSpPr>
                  <p:cNvPr id="18" name="Group 17"/>
                  <p:cNvGrpSpPr/>
                  <p:nvPr/>
                </p:nvGrpSpPr>
                <p:grpSpPr>
                  <a:xfrm>
                    <a:off x="0" y="676276"/>
                    <a:ext cx="6343650" cy="3209924"/>
                    <a:chOff x="-19050" y="-19049"/>
                    <a:chExt cx="6343650" cy="3209924"/>
                  </a:xfrm>
                </p:grpSpPr>
                <p:sp>
                  <p:nvSpPr>
                    <p:cNvPr id="27" name="Rectangle 26"/>
                    <p:cNvSpPr/>
                    <p:nvPr/>
                  </p:nvSpPr>
                  <p:spPr>
                    <a:xfrm>
                      <a:off x="-19050" y="19050"/>
                      <a:ext cx="1038225" cy="13335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" name="Rectangle 27"/>
                    <p:cNvSpPr/>
                    <p:nvPr/>
                  </p:nvSpPr>
                  <p:spPr>
                    <a:xfrm>
                      <a:off x="2581275" y="9525"/>
                      <a:ext cx="1152525" cy="123825"/>
                    </a:xfrm>
                    <a:prstGeom prst="rect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" name="Rectangle 28"/>
                    <p:cNvSpPr/>
                    <p:nvPr/>
                  </p:nvSpPr>
                  <p:spPr>
                    <a:xfrm>
                      <a:off x="5600701" y="-19049"/>
                      <a:ext cx="714374" cy="15240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0" name="Rectangle 29"/>
                    <p:cNvSpPr/>
                    <p:nvPr/>
                  </p:nvSpPr>
                  <p:spPr>
                    <a:xfrm>
                      <a:off x="-9525" y="3048000"/>
                      <a:ext cx="1009650" cy="142875"/>
                    </a:xfrm>
                    <a:prstGeom prst="rect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" name="Rectangle 30"/>
                    <p:cNvSpPr/>
                    <p:nvPr/>
                  </p:nvSpPr>
                  <p:spPr>
                    <a:xfrm>
                      <a:off x="4381499" y="3048000"/>
                      <a:ext cx="657225" cy="142875"/>
                    </a:xfrm>
                    <a:prstGeom prst="rect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" name="Rectangle 31"/>
                    <p:cNvSpPr/>
                    <p:nvPr/>
                  </p:nvSpPr>
                  <p:spPr>
                    <a:xfrm>
                      <a:off x="5076825" y="3065145"/>
                      <a:ext cx="1247775" cy="125730"/>
                    </a:xfrm>
                    <a:prstGeom prst="rect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9" name="Text Box 9"/>
                  <p:cNvSpPr txBox="1"/>
                  <p:nvPr/>
                </p:nvSpPr>
                <p:spPr>
                  <a:xfrm>
                    <a:off x="66675" y="104775"/>
                    <a:ext cx="1514475" cy="276225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1100">
                        <a:effectLst/>
                        <a:latin typeface="Segoe UI"/>
                        <a:ea typeface="Calibri"/>
                        <a:cs typeface="Times New Roman"/>
                      </a:rPr>
                      <a:t>Quick Access Toolbar</a:t>
                    </a:r>
                    <a:endParaRPr lang="en-US" sz="110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0" name="Text Box 17"/>
                  <p:cNvSpPr txBox="1"/>
                  <p:nvPr/>
                </p:nvSpPr>
                <p:spPr>
                  <a:xfrm>
                    <a:off x="2438400" y="3000375"/>
                    <a:ext cx="1428750" cy="276225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1100">
                        <a:effectLst/>
                        <a:latin typeface="Segoe UI"/>
                        <a:ea typeface="Calibri"/>
                        <a:cs typeface="Times New Roman"/>
                      </a:rPr>
                      <a:t>Document Window</a:t>
                    </a:r>
                    <a:endParaRPr lang="en-US" sz="110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1" name="Text Box 18"/>
                  <p:cNvSpPr txBox="1"/>
                  <p:nvPr/>
                </p:nvSpPr>
                <p:spPr>
                  <a:xfrm>
                    <a:off x="762000" y="2200275"/>
                    <a:ext cx="1905000" cy="276225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1100">
                        <a:effectLst/>
                        <a:latin typeface="Segoe UI"/>
                        <a:ea typeface="Calibri"/>
                        <a:cs typeface="Times New Roman"/>
                      </a:rPr>
                      <a:t>Horizontal &amp; Vertical Rulers</a:t>
                    </a:r>
                    <a:endParaRPr lang="en-US" sz="110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2" name="Text Box 19"/>
                  <p:cNvSpPr txBox="1"/>
                  <p:nvPr/>
                </p:nvSpPr>
                <p:spPr>
                  <a:xfrm>
                    <a:off x="2876550" y="114300"/>
                    <a:ext cx="752475" cy="276225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1100">
                        <a:effectLst/>
                        <a:latin typeface="Segoe UI"/>
                        <a:ea typeface="Calibri"/>
                        <a:cs typeface="Times New Roman"/>
                      </a:rPr>
                      <a:t>Title Bar</a:t>
                    </a:r>
                    <a:endParaRPr lang="en-US" sz="110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3" name="Text Box 22"/>
                  <p:cNvSpPr txBox="1"/>
                  <p:nvPr/>
                </p:nvSpPr>
                <p:spPr>
                  <a:xfrm>
                    <a:off x="-9525" y="4171950"/>
                    <a:ext cx="828675" cy="276225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1100">
                        <a:effectLst/>
                        <a:latin typeface="Segoe UI"/>
                        <a:ea typeface="Calibri"/>
                        <a:cs typeface="Times New Roman"/>
                      </a:rPr>
                      <a:t>Status Bar</a:t>
                    </a:r>
                    <a:endParaRPr lang="en-US" sz="110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4" name="Text Box 23"/>
                  <p:cNvSpPr txBox="1"/>
                  <p:nvPr/>
                </p:nvSpPr>
                <p:spPr>
                  <a:xfrm>
                    <a:off x="4581525" y="104775"/>
                    <a:ext cx="1866900" cy="276225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1100">
                        <a:effectLst/>
                        <a:latin typeface="Segoe UI"/>
                        <a:ea typeface="Calibri"/>
                        <a:cs typeface="Times New Roman"/>
                      </a:rPr>
                      <a:t>Minimize, Maximize, Close</a:t>
                    </a:r>
                    <a:endParaRPr lang="en-US" sz="110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5" name="Text Box 24"/>
                  <p:cNvSpPr txBox="1"/>
                  <p:nvPr/>
                </p:nvSpPr>
                <p:spPr>
                  <a:xfrm>
                    <a:off x="4286250" y="2200275"/>
                    <a:ext cx="1400174" cy="276225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1100">
                        <a:effectLst/>
                        <a:latin typeface="Segoe UI"/>
                        <a:ea typeface="Calibri"/>
                        <a:cs typeface="Times New Roman"/>
                      </a:rPr>
                      <a:t>Scroll Bar &amp; Arrows</a:t>
                    </a:r>
                    <a:endParaRPr lang="en-US" sz="110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cxnSp>
                <p:nvCxnSpPr>
                  <p:cNvPr id="26" name="Straight Arrow Connector 25"/>
                  <p:cNvCxnSpPr/>
                  <p:nvPr/>
                </p:nvCxnSpPr>
                <p:spPr>
                  <a:xfrm>
                    <a:off x="3171825" y="409575"/>
                    <a:ext cx="0" cy="257175"/>
                  </a:xfrm>
                  <a:prstGeom prst="straightConnector1">
                    <a:avLst/>
                  </a:prstGeom>
                  <a:noFill/>
                  <a:ln w="19050" cap="flat" cmpd="sng" algn="ctr">
                    <a:solidFill>
                      <a:srgbClr val="FF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</p:grpSp>
          </p:grpSp>
          <p:cxnSp>
            <p:nvCxnSpPr>
              <p:cNvPr id="9" name="Straight Arrow Connector 8"/>
              <p:cNvCxnSpPr/>
              <p:nvPr/>
            </p:nvCxnSpPr>
            <p:spPr>
              <a:xfrm flipV="1">
                <a:off x="1647825" y="1819275"/>
                <a:ext cx="0" cy="352425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H="1">
                <a:off x="171450" y="2362200"/>
                <a:ext cx="561975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5724525" y="2343150"/>
                <a:ext cx="419100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H="1" flipV="1">
                <a:off x="409575" y="3895725"/>
                <a:ext cx="9525" cy="25527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flipH="1" flipV="1">
                <a:off x="4657725" y="3895725"/>
                <a:ext cx="9525" cy="253365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flipH="1" flipV="1">
                <a:off x="5829300" y="3924300"/>
                <a:ext cx="9525" cy="253365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</p:grpSp>
      <p:cxnSp>
        <p:nvCxnSpPr>
          <p:cNvPr id="35" name="Straight Arrow Connector 34"/>
          <p:cNvCxnSpPr/>
          <p:nvPr/>
        </p:nvCxnSpPr>
        <p:spPr>
          <a:xfrm>
            <a:off x="1981200" y="2275011"/>
            <a:ext cx="0" cy="257175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6" name="Straight Arrow Connector 35"/>
          <p:cNvCxnSpPr/>
          <p:nvPr/>
        </p:nvCxnSpPr>
        <p:spPr>
          <a:xfrm>
            <a:off x="7245960" y="2275011"/>
            <a:ext cx="0" cy="257175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3124200"/>
            <a:ext cx="8229600" cy="990600"/>
          </a:xfrm>
        </p:spPr>
        <p:txBody>
          <a:bodyPr>
            <a:normAutofit/>
          </a:bodyPr>
          <a:lstStyle/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#2</a:t>
            </a:r>
          </a:p>
        </p:txBody>
      </p:sp>
    </p:spTree>
    <p:extLst>
      <p:ext uri="{BB962C8B-B14F-4D97-AF65-F5344CB8AC3E}">
        <p14:creationId xmlns:p14="http://schemas.microsoft.com/office/powerpoint/2010/main" val="414696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2819400"/>
            <a:ext cx="7772400" cy="1362075"/>
          </a:xfrm>
        </p:spPr>
        <p:txBody>
          <a:bodyPr anchor="ctr"/>
          <a:lstStyle/>
          <a:p>
            <a:pPr algn="ctr">
              <a:defRPr/>
            </a:pPr>
            <a:r>
              <a:rPr lang="en-US" sz="4800" dirty="0">
                <a:ln w="12700">
                  <a:noFill/>
                </a:ln>
                <a:solidFill>
                  <a:schemeClr val="tx2"/>
                </a:solidFill>
              </a:rPr>
              <a:t>Tabs &amp; Groups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7512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Tabs &amp; Groups</a:t>
            </a:r>
            <a:endParaRPr lang="en-US" sz="4800" dirty="0"/>
          </a:p>
        </p:txBody>
      </p:sp>
      <p:grpSp>
        <p:nvGrpSpPr>
          <p:cNvPr id="8" name="Group 7"/>
          <p:cNvGrpSpPr/>
          <p:nvPr/>
        </p:nvGrpSpPr>
        <p:grpSpPr>
          <a:xfrm>
            <a:off x="304800" y="3810000"/>
            <a:ext cx="8610600" cy="1723644"/>
            <a:chOff x="304800" y="3810000"/>
            <a:chExt cx="8610600" cy="1723644"/>
          </a:xfrm>
        </p:grpSpPr>
        <p:pic>
          <p:nvPicPr>
            <p:cNvPr id="9" name="Picture 8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3810000"/>
              <a:ext cx="8610600" cy="1723644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4" name="Rounded Rectangle 3"/>
            <p:cNvSpPr/>
            <p:nvPr/>
          </p:nvSpPr>
          <p:spPr>
            <a:xfrm>
              <a:off x="381000" y="5311059"/>
              <a:ext cx="8222927" cy="205255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983799" y="4181703"/>
              <a:ext cx="464002" cy="27367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Content Placeholder 1"/>
          <p:cNvSpPr>
            <a:spLocks noGrp="1"/>
          </p:cNvSpPr>
          <p:nvPr>
            <p:ph idx="1"/>
          </p:nvPr>
        </p:nvSpPr>
        <p:spPr>
          <a:xfrm>
            <a:off x="417511" y="2609088"/>
            <a:ext cx="8421689" cy="4096512"/>
          </a:xfrm>
        </p:spPr>
        <p:txBody>
          <a:bodyPr/>
          <a:lstStyle/>
          <a:p>
            <a:pPr marL="44450" lvl="1" indent="0" eaLnBrk="1" hangingPunct="1"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  <a:latin typeface="Myriad Pro"/>
              </a:rPr>
              <a:t>The</a:t>
            </a:r>
            <a:r>
              <a:rPr lang="en-US" sz="2800" b="1" dirty="0">
                <a:solidFill>
                  <a:schemeClr val="tx1"/>
                </a:solidFill>
                <a:latin typeface="Myriad Pro"/>
              </a:rPr>
              <a:t> Home </a:t>
            </a:r>
            <a:r>
              <a:rPr lang="en-US" sz="2800" dirty="0">
                <a:solidFill>
                  <a:schemeClr val="tx1"/>
                </a:solidFill>
                <a:latin typeface="Myriad Pro"/>
              </a:rPr>
              <a:t>tab</a:t>
            </a:r>
            <a:r>
              <a:rPr lang="en-US" sz="2800" b="1" dirty="0">
                <a:solidFill>
                  <a:schemeClr val="tx1"/>
                </a:solidFill>
                <a:latin typeface="Myriad Pro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Myriad Pro"/>
              </a:rPr>
              <a:t>includes these groups: </a:t>
            </a:r>
            <a:r>
              <a:rPr lang="en-US" sz="2800" b="1" dirty="0">
                <a:solidFill>
                  <a:schemeClr val="tx1"/>
                </a:solidFill>
                <a:latin typeface="Myriad Pro"/>
              </a:rPr>
              <a:t>Clipboard</a:t>
            </a:r>
            <a:r>
              <a:rPr lang="en-US" sz="2800" dirty="0">
                <a:solidFill>
                  <a:schemeClr val="tx1"/>
                </a:solidFill>
                <a:latin typeface="Myriad Pro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Myriad Pro"/>
              </a:rPr>
              <a:t>Font</a:t>
            </a:r>
            <a:r>
              <a:rPr lang="en-US" sz="2800" dirty="0">
                <a:solidFill>
                  <a:schemeClr val="tx1"/>
                </a:solidFill>
                <a:latin typeface="Myriad Pro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Myriad Pro"/>
              </a:rPr>
              <a:t>Paragraph</a:t>
            </a:r>
            <a:r>
              <a:rPr lang="en-US" sz="2800" dirty="0">
                <a:solidFill>
                  <a:schemeClr val="tx1"/>
                </a:solidFill>
                <a:latin typeface="Myriad Pro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Myriad Pro"/>
              </a:rPr>
              <a:t>Styles</a:t>
            </a:r>
            <a:r>
              <a:rPr lang="en-US" sz="2800" dirty="0">
                <a:solidFill>
                  <a:schemeClr val="tx1"/>
                </a:solidFill>
                <a:latin typeface="Myriad Pro"/>
              </a:rPr>
              <a:t>, and </a:t>
            </a:r>
            <a:r>
              <a:rPr lang="en-US" sz="2800" b="1" dirty="0">
                <a:solidFill>
                  <a:schemeClr val="tx1"/>
                </a:solidFill>
                <a:latin typeface="Myriad Pro"/>
              </a:rPr>
              <a:t>Editing</a:t>
            </a:r>
          </a:p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4300" y="4099547"/>
            <a:ext cx="8915400" cy="1305567"/>
            <a:chOff x="114300" y="4099547"/>
            <a:chExt cx="8915400" cy="1305567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" y="4099547"/>
              <a:ext cx="8915400" cy="1287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ounded Rectangle 4"/>
            <p:cNvSpPr/>
            <p:nvPr/>
          </p:nvSpPr>
          <p:spPr>
            <a:xfrm>
              <a:off x="457200" y="5176513"/>
              <a:ext cx="7696200" cy="228601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295400" y="4343400"/>
              <a:ext cx="533400" cy="2286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417512" y="2532888"/>
            <a:ext cx="8421688" cy="3867912"/>
          </a:xfrm>
        </p:spPr>
        <p:txBody>
          <a:bodyPr/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Insert 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tab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includes these groups: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Pages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Tables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Illustrations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Links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Header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&amp; Footer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Text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and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Symbols</a:t>
            </a:r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417512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Tabs &amp; Groups</a:t>
            </a:r>
            <a:endParaRPr lang="en-US" sz="4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2400" y="3796819"/>
            <a:ext cx="8915400" cy="1308581"/>
            <a:chOff x="152400" y="3492019"/>
            <a:chExt cx="8915400" cy="130858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3492019"/>
              <a:ext cx="8915400" cy="1299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ounded Rectangle 4"/>
            <p:cNvSpPr/>
            <p:nvPr/>
          </p:nvSpPr>
          <p:spPr>
            <a:xfrm>
              <a:off x="228600" y="4572000"/>
              <a:ext cx="7696200" cy="228600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828800" y="3757422"/>
              <a:ext cx="838200" cy="2286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417512" y="2590800"/>
            <a:ext cx="8497888" cy="3962400"/>
          </a:xfrm>
        </p:spPr>
        <p:txBody>
          <a:bodyPr/>
          <a:lstStyle/>
          <a:p>
            <a:pPr marL="0" lvl="1" indent="-457200" eaLnBrk="1" hangingPunct="1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None/>
              <a:tabLst>
                <a:tab pos="461963" algn="l"/>
              </a:tabLst>
              <a:defRPr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Page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Layout 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tab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includes these groups: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Page Setup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Paragraph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and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Arrange</a:t>
            </a:r>
          </a:p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417512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Tabs &amp; Groups</a:t>
            </a:r>
            <a:endParaRPr lang="en-US" sz="4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6200" y="4073589"/>
            <a:ext cx="8991600" cy="1326630"/>
            <a:chOff x="152400" y="4073589"/>
            <a:chExt cx="8991600" cy="132663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4073589"/>
              <a:ext cx="8991600" cy="1326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ounded Rectangle 4"/>
            <p:cNvSpPr/>
            <p:nvPr/>
          </p:nvSpPr>
          <p:spPr>
            <a:xfrm>
              <a:off x="329910" y="5181600"/>
              <a:ext cx="8661690" cy="218619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672862" y="4343400"/>
              <a:ext cx="756138" cy="2286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417512" y="2456688"/>
            <a:ext cx="8497888" cy="3944112"/>
          </a:xfrm>
        </p:spPr>
        <p:txBody>
          <a:bodyPr>
            <a:normAutofit/>
          </a:bodyPr>
          <a:lstStyle/>
          <a:p>
            <a:pPr marL="0" lvl="1" indent="0" eaLnBrk="1" hangingPunct="1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None/>
              <a:tabLst>
                <a:tab pos="0" algn="l"/>
              </a:tabLst>
              <a:defRPr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References 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tab includes these groups: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Table of Contents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Footnotes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Citations &amp; Bibliography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Captions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Index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and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Table of Authorities</a:t>
            </a:r>
          </a:p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417512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Tabs &amp; Groups</a:t>
            </a:r>
            <a:endParaRPr lang="en-US" sz="4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34181" y="1524000"/>
            <a:ext cx="7566819" cy="5105400"/>
          </a:xfrm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indent="-274320">
              <a:lnSpc>
                <a:spcPct val="150000"/>
              </a:lnSpc>
              <a:buClr>
                <a:schemeClr val="accent1"/>
              </a:buClr>
              <a:defRPr/>
            </a:pPr>
            <a:r>
              <a:rPr lang="en-US" altLang="ja-JP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Terminology &amp; Descriptions</a:t>
            </a:r>
          </a:p>
          <a:p>
            <a:pPr indent="-274320">
              <a:lnSpc>
                <a:spcPct val="150000"/>
              </a:lnSpc>
              <a:buClr>
                <a:schemeClr val="accent1"/>
              </a:buClr>
              <a:defRPr/>
            </a:pPr>
            <a:r>
              <a:rPr lang="en-US" altLang="ja-JP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Accessing Word </a:t>
            </a:r>
          </a:p>
          <a:p>
            <a:pPr indent="-274320">
              <a:lnSpc>
                <a:spcPct val="150000"/>
              </a:lnSpc>
              <a:buClr>
                <a:schemeClr val="accent1"/>
              </a:buClr>
              <a:defRPr/>
            </a:pPr>
            <a:r>
              <a:rPr lang="en-US" altLang="ja-JP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Basic Elements </a:t>
            </a:r>
          </a:p>
          <a:p>
            <a:pPr indent="-274320">
              <a:lnSpc>
                <a:spcPct val="150000"/>
              </a:lnSpc>
              <a:buClr>
                <a:schemeClr val="accent1"/>
              </a:buClr>
              <a:defRPr/>
            </a:pPr>
            <a:r>
              <a:rPr lang="en-US" altLang="ja-JP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Tabs &amp; Groups </a:t>
            </a:r>
          </a:p>
          <a:p>
            <a:pPr indent="-274320">
              <a:lnSpc>
                <a:spcPct val="150000"/>
              </a:lnSpc>
              <a:buClr>
                <a:schemeClr val="accent1"/>
              </a:buClr>
              <a:defRPr/>
            </a:pPr>
            <a:r>
              <a:rPr lang="en-US" altLang="ja-JP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Saving Documents </a:t>
            </a:r>
          </a:p>
          <a:p>
            <a:pPr indent="-274320">
              <a:lnSpc>
                <a:spcPct val="150000"/>
              </a:lnSpc>
              <a:buClr>
                <a:schemeClr val="accent1"/>
              </a:buClr>
              <a:defRPr/>
            </a:pPr>
            <a:r>
              <a:rPr lang="en-US" altLang="ja-JP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Creating &amp; Opening Documents</a:t>
            </a:r>
          </a:p>
          <a:p>
            <a:pPr indent="-274320">
              <a:lnSpc>
                <a:spcPct val="150000"/>
              </a:lnSpc>
              <a:buClr>
                <a:schemeClr val="accent1"/>
              </a:buClr>
              <a:defRPr/>
            </a:pPr>
            <a:r>
              <a:rPr lang="en-US" altLang="ja-JP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Printing Documents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>
                <a:cs typeface="Courier New" panose="02070309020205020404" pitchFamily="49" charset="0"/>
              </a:rPr>
              <a:t>Agenda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7923" y="3962400"/>
            <a:ext cx="8991600" cy="1447800"/>
            <a:chOff x="87923" y="3581400"/>
            <a:chExt cx="8991600" cy="144780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923" y="3581400"/>
              <a:ext cx="8991600" cy="144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ounded Rectangle 4"/>
            <p:cNvSpPr/>
            <p:nvPr/>
          </p:nvSpPr>
          <p:spPr>
            <a:xfrm>
              <a:off x="228600" y="4800600"/>
              <a:ext cx="8382000" cy="228600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411414" y="3886199"/>
              <a:ext cx="627185" cy="246185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17512" y="2438400"/>
            <a:ext cx="8569324" cy="4325112"/>
          </a:xfrm>
        </p:spPr>
        <p:txBody>
          <a:bodyPr>
            <a:normAutofit/>
          </a:bodyPr>
          <a:lstStyle/>
          <a:p>
            <a:pPr marL="0" lvl="1" indent="0" eaLnBrk="1" hangingPunct="1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None/>
              <a:tabLst>
                <a:tab pos="0" algn="l"/>
              </a:tabLst>
              <a:defRPr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Mailings 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tab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includes these groups: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Create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Start Mail Merge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Write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&amp; Insert Fields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Preview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Results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and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Finish</a:t>
            </a:r>
          </a:p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417512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Tabs &amp; Groups</a:t>
            </a:r>
            <a:endParaRPr lang="en-US" sz="4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6200" y="3733800"/>
            <a:ext cx="8991600" cy="1451228"/>
            <a:chOff x="76200" y="3733800"/>
            <a:chExt cx="8991600" cy="1451228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" y="3733800"/>
              <a:ext cx="8991600" cy="1451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ounded Rectangle 4"/>
            <p:cNvSpPr/>
            <p:nvPr/>
          </p:nvSpPr>
          <p:spPr>
            <a:xfrm>
              <a:off x="609600" y="4952999"/>
              <a:ext cx="8153400" cy="219735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038600" y="4050323"/>
              <a:ext cx="533400" cy="2286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17512" y="2228088"/>
            <a:ext cx="8650287" cy="4325112"/>
          </a:xfrm>
        </p:spPr>
        <p:txBody>
          <a:bodyPr/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Review Tab 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includes these groups: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Proofing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Language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Comments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Tracking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Changes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Compare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and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Protect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417512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Tabs &amp; Groups</a:t>
            </a:r>
            <a:endParaRPr lang="en-US" sz="4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69985" y="3644066"/>
            <a:ext cx="8915400" cy="1308934"/>
            <a:chOff x="169985" y="3521074"/>
            <a:chExt cx="8915400" cy="1308934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985" y="3521074"/>
              <a:ext cx="8915400" cy="1308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ounded Rectangle 4"/>
            <p:cNvSpPr/>
            <p:nvPr/>
          </p:nvSpPr>
          <p:spPr>
            <a:xfrm>
              <a:off x="838200" y="4648199"/>
              <a:ext cx="7848600" cy="181809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730262" y="3810000"/>
              <a:ext cx="451338" cy="2286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17511" y="2514600"/>
            <a:ext cx="8535987" cy="3810000"/>
          </a:xfrm>
        </p:spPr>
        <p:txBody>
          <a:bodyPr/>
          <a:lstStyle/>
          <a:p>
            <a:pPr marL="0" lvl="1" indent="0" eaLnBrk="1" hangingPunct="1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View Tab 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includes these groups: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Document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Views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Show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Zoom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Window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and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Macros</a:t>
            </a:r>
          </a:p>
          <a:p>
            <a:pPr eaLnBrk="1" hangingPunct="1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417512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Tabs &amp; Groups</a:t>
            </a:r>
            <a:endParaRPr lang="en-US" sz="4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43000" y="3551237"/>
            <a:ext cx="6858000" cy="3154363"/>
            <a:chOff x="1143000" y="3551237"/>
            <a:chExt cx="6858000" cy="3154363"/>
          </a:xfrm>
        </p:grpSpPr>
        <p:pic>
          <p:nvPicPr>
            <p:cNvPr id="3072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2503"/>
            <a:stretch>
              <a:fillRect/>
            </a:stretch>
          </p:blipFill>
          <p:spPr bwMode="auto">
            <a:xfrm>
              <a:off x="1143000" y="3551237"/>
              <a:ext cx="6858000" cy="31543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1143000" y="3581400"/>
              <a:ext cx="381000" cy="2286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143000" y="3810000"/>
              <a:ext cx="685800" cy="22098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17512" y="1923288"/>
            <a:ext cx="8221502" cy="4325112"/>
          </a:xfrm>
        </p:spPr>
        <p:txBody>
          <a:bodyPr/>
          <a:lstStyle/>
          <a:p>
            <a:pPr marL="0" lvl="1" indent="0" eaLnBrk="1" hangingPunct="1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File 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tab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includes these commands: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Save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Save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As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Open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Close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Info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Recent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New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Print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Save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&amp;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Send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Help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Options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and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Exit</a:t>
            </a:r>
          </a:p>
          <a:p>
            <a:pPr eaLnBrk="1" hangingPunct="1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417512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Tabs &amp; Groups</a:t>
            </a:r>
            <a:endParaRPr lang="en-US" sz="4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3124200"/>
            <a:ext cx="8229600" cy="990600"/>
          </a:xfrm>
        </p:spPr>
        <p:txBody>
          <a:bodyPr>
            <a:normAutofit/>
          </a:bodyPr>
          <a:lstStyle/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#3</a:t>
            </a:r>
          </a:p>
        </p:txBody>
      </p:sp>
    </p:spTree>
    <p:extLst>
      <p:ext uri="{BB962C8B-B14F-4D97-AF65-F5344CB8AC3E}">
        <p14:creationId xmlns:p14="http://schemas.microsoft.com/office/powerpoint/2010/main" val="256314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03313" y="2752725"/>
            <a:ext cx="6669087" cy="1362075"/>
          </a:xfrm>
        </p:spPr>
        <p:txBody>
          <a:bodyPr anchor="ctr"/>
          <a:lstStyle/>
          <a:p>
            <a:pPr algn="ctr">
              <a:defRPr/>
            </a:pPr>
            <a:r>
              <a:rPr lang="en-US" sz="4800" dirty="0">
                <a:ln w="12700">
                  <a:noFill/>
                </a:ln>
                <a:solidFill>
                  <a:schemeClr val="tx2"/>
                </a:solidFill>
              </a:rPr>
              <a:t>Saving Documents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Saving Documents</a:t>
            </a:r>
            <a:endParaRPr lang="en-US" sz="4800" dirty="0"/>
          </a:p>
        </p:txBody>
      </p:sp>
      <p:pic>
        <p:nvPicPr>
          <p:cNvPr id="3379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231"/>
          <a:stretch/>
        </p:blipFill>
        <p:spPr bwMode="auto">
          <a:xfrm>
            <a:off x="990600" y="2894916"/>
            <a:ext cx="7391400" cy="31248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003788" y="3048000"/>
            <a:ext cx="367812" cy="1524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03788" y="3390900"/>
            <a:ext cx="748812" cy="2286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304800" y="2151888"/>
            <a:ext cx="8382000" cy="4325112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Clr>
                <a:srgbClr val="E3DED1"/>
              </a:buClr>
              <a:buFont typeface="Wingdings 2" panose="05020102010507070707" pitchFamily="18" charset="2"/>
              <a:buNone/>
              <a:defRPr/>
            </a:pPr>
            <a:r>
              <a:rPr lang="en-US" sz="24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Save As </a:t>
            </a: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= Recommended for 1</a:t>
            </a:r>
            <a:r>
              <a:rPr lang="en-US" sz="2400" baseline="30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</a:t>
            </a: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time you save a document</a:t>
            </a:r>
          </a:p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057400"/>
            <a:ext cx="5751079" cy="4267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4800" y="2895600"/>
            <a:ext cx="1066800" cy="1828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2000" y="4800600"/>
            <a:ext cx="1505607" cy="2286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38600" y="5867400"/>
            <a:ext cx="838200" cy="304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6019801" y="2057400"/>
            <a:ext cx="2650210" cy="4267200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2200" dirty="0">
                <a:solidFill>
                  <a:schemeClr val="tx1"/>
                </a:solidFill>
              </a:rPr>
              <a:t>Click on the location where you want to save the file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2200" dirty="0">
                <a:solidFill>
                  <a:schemeClr val="tx1"/>
                </a:solidFill>
              </a:rPr>
              <a:t>Click inside the  </a:t>
            </a:r>
            <a:r>
              <a:rPr lang="en-US" sz="2200" b="1" dirty="0">
                <a:solidFill>
                  <a:schemeClr val="tx1"/>
                </a:solidFill>
              </a:rPr>
              <a:t>File Name </a:t>
            </a:r>
            <a:r>
              <a:rPr lang="en-US" sz="2200" dirty="0">
                <a:solidFill>
                  <a:schemeClr val="tx1"/>
                </a:solidFill>
              </a:rPr>
              <a:t>box (if not already highlighted) and type in a name 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2200" dirty="0">
                <a:solidFill>
                  <a:schemeClr val="tx1"/>
                </a:solidFill>
              </a:rPr>
              <a:t>Click the </a:t>
            </a:r>
            <a:r>
              <a:rPr lang="en-US" sz="2200" b="1" dirty="0">
                <a:solidFill>
                  <a:schemeClr val="tx1"/>
                </a:solidFill>
              </a:rPr>
              <a:t>Save</a:t>
            </a:r>
            <a:r>
              <a:rPr lang="en-US" sz="2200" dirty="0">
                <a:solidFill>
                  <a:schemeClr val="tx1"/>
                </a:solidFill>
              </a:rPr>
              <a:t> button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Saving Documents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72171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18" y="4152900"/>
            <a:ext cx="8610600" cy="172364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609600" y="4267200"/>
            <a:ext cx="228600" cy="2286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402911" y="2057400"/>
            <a:ext cx="8407400" cy="4419600"/>
          </a:xfrm>
        </p:spPr>
        <p:txBody>
          <a:bodyPr>
            <a:normAutofit/>
          </a:bodyPr>
          <a:lstStyle/>
          <a:p>
            <a:pPr marL="0" indent="0" eaLnBrk="1" hangingPunct="1">
              <a:spcBef>
                <a:spcPts val="0"/>
              </a:spcBef>
              <a:spcAft>
                <a:spcPts val="300"/>
              </a:spcAft>
              <a:buFont typeface="Wingdings 2" panose="05020102010507070707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Once the document has been saved: </a:t>
            </a:r>
          </a:p>
          <a:p>
            <a:pPr marL="274320" indent="-274320" eaLnBrk="1" hangingPunct="1">
              <a:spcBef>
                <a:spcPts val="0"/>
              </a:spcBef>
              <a:spcAft>
                <a:spcPts val="30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Save additional changes to the document by click on the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Save 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button located in the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Quick Access Toolbar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Saving Documents</a:t>
            </a:r>
            <a:endParaRPr lang="en-US" sz="4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990600"/>
          </a:xfrm>
        </p:spPr>
        <p:txBody>
          <a:bodyPr>
            <a:normAutofit/>
          </a:bodyPr>
          <a:lstStyle/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#4</a:t>
            </a:r>
          </a:p>
        </p:txBody>
      </p:sp>
    </p:spTree>
    <p:extLst>
      <p:ext uri="{BB962C8B-B14F-4D97-AF65-F5344CB8AC3E}">
        <p14:creationId xmlns:p14="http://schemas.microsoft.com/office/powerpoint/2010/main" val="420872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2286000"/>
            <a:ext cx="7931150" cy="1362075"/>
          </a:xfrm>
        </p:spPr>
        <p:txBody>
          <a:bodyPr/>
          <a:lstStyle/>
          <a:p>
            <a:pPr>
              <a:defRPr/>
            </a:pPr>
            <a:r>
              <a:rPr lang="en-US" sz="4800" dirty="0">
                <a:ln w="12700">
                  <a:noFill/>
                </a:ln>
                <a:solidFill>
                  <a:schemeClr val="accent2">
                    <a:lumMod val="75000"/>
                  </a:schemeClr>
                </a:solidFill>
              </a:rPr>
              <a:t>Terminology &amp; Descriptions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3057525"/>
            <a:ext cx="7772400" cy="1362075"/>
          </a:xfrm>
        </p:spPr>
        <p:txBody>
          <a:bodyPr/>
          <a:lstStyle/>
          <a:p>
            <a:pPr algn="ctr">
              <a:defRPr/>
            </a:pPr>
            <a:r>
              <a:rPr lang="en-US" sz="4800" dirty="0">
                <a:ln w="12700">
                  <a:noFill/>
                </a:ln>
                <a:solidFill>
                  <a:schemeClr val="tx2"/>
                </a:solidFill>
              </a:rPr>
              <a:t>Creating &amp; Opening Documents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554182"/>
            <a:ext cx="8991600" cy="10668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700" b="1" cap="none" dirty="0">
                <a:cs typeface="Courier New" pitchFamily="49" charset="0"/>
              </a:rPr>
              <a:t>Creating &amp; Opening Documents</a:t>
            </a:r>
            <a:endParaRPr lang="en-US" sz="47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808285"/>
            <a:ext cx="6324600" cy="4698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219200" y="3429000"/>
            <a:ext cx="838200" cy="2286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12731" y="2702169"/>
            <a:ext cx="609600" cy="762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734" b="54743"/>
          <a:stretch/>
        </p:blipFill>
        <p:spPr bwMode="auto">
          <a:xfrm>
            <a:off x="304800" y="1828800"/>
            <a:ext cx="4267200" cy="3762895"/>
          </a:xfr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0000"/>
          <a:stretch>
            <a:fillRect/>
          </a:stretch>
        </p:blipFill>
        <p:spPr bwMode="auto">
          <a:xfrm>
            <a:off x="4648200" y="2576244"/>
            <a:ext cx="4038600" cy="294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24400" y="3124200"/>
            <a:ext cx="838200" cy="19812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4800" y="2728546"/>
            <a:ext cx="762000" cy="2286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315200" y="5240215"/>
            <a:ext cx="609600" cy="16998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76200" y="554182"/>
            <a:ext cx="8991600" cy="10668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700" b="1" cap="none" dirty="0">
                <a:cs typeface="Courier New" pitchFamily="49" charset="0"/>
              </a:rPr>
              <a:t>Creating &amp; Opening Documents</a:t>
            </a:r>
            <a:endParaRPr lang="en-US" sz="47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990600"/>
          </a:xfrm>
        </p:spPr>
        <p:txBody>
          <a:bodyPr>
            <a:normAutofit/>
          </a:bodyPr>
          <a:lstStyle/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#5</a:t>
            </a:r>
          </a:p>
        </p:txBody>
      </p:sp>
    </p:spTree>
    <p:extLst>
      <p:ext uri="{BB962C8B-B14F-4D97-AF65-F5344CB8AC3E}">
        <p14:creationId xmlns:p14="http://schemas.microsoft.com/office/powerpoint/2010/main" val="2723783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600" y="2743200"/>
            <a:ext cx="7086600" cy="1362075"/>
          </a:xfrm>
        </p:spPr>
        <p:txBody>
          <a:bodyPr anchor="ctr"/>
          <a:lstStyle/>
          <a:p>
            <a:pPr algn="ctr">
              <a:defRPr/>
            </a:pPr>
            <a:r>
              <a:rPr lang="en-US" sz="4800" dirty="0">
                <a:ln w="12700">
                  <a:noFill/>
                </a:ln>
                <a:solidFill>
                  <a:schemeClr val="tx2"/>
                </a:solidFill>
              </a:rPr>
              <a:t>Printing Documents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55177"/>
            <a:ext cx="6629399" cy="4919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Printing Documents</a:t>
            </a:r>
            <a:endParaRPr lang="en-US" sz="4800" dirty="0"/>
          </a:p>
        </p:txBody>
      </p:sp>
      <p:sp>
        <p:nvSpPr>
          <p:cNvPr id="4" name="Rectangle 3"/>
          <p:cNvSpPr/>
          <p:nvPr/>
        </p:nvSpPr>
        <p:spPr>
          <a:xfrm>
            <a:off x="2514600" y="2133600"/>
            <a:ext cx="1600200" cy="13716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514600" y="3657600"/>
            <a:ext cx="1600200" cy="25146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24000" y="3581400"/>
            <a:ext cx="914400" cy="304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990600"/>
          </a:xfrm>
        </p:spPr>
        <p:txBody>
          <a:bodyPr>
            <a:normAutofit/>
          </a:bodyPr>
          <a:lstStyle/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#6</a:t>
            </a:r>
          </a:p>
        </p:txBody>
      </p:sp>
    </p:spTree>
    <p:extLst>
      <p:ext uri="{BB962C8B-B14F-4D97-AF65-F5344CB8AC3E}">
        <p14:creationId xmlns:p14="http://schemas.microsoft.com/office/powerpoint/2010/main" val="423512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3810000"/>
          </a:xfrm>
        </p:spPr>
        <p:txBody>
          <a:bodyPr/>
          <a:lstStyle/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8181" y="1328381"/>
            <a:ext cx="5181600" cy="105092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Questions?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7200" y="2590800"/>
            <a:ext cx="8183563" cy="34290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2920" marR="0" lvl="0" indent="-457200" algn="ctr" defTabSz="914400" rtl="0" eaLnBrk="1" fontAlgn="auto" latinLnBrk="0" hangingPunct="1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rgbClr val="934747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THANK YOU FOR COMING!</a:t>
            </a:r>
          </a:p>
          <a:p>
            <a:pPr marL="502920" marR="0" lvl="0" indent="-457200" algn="ctr" defTabSz="914400" rtl="0" eaLnBrk="1" fontAlgn="auto" latinLnBrk="0" hangingPunct="1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rgbClr val="934747"/>
              </a:buClr>
              <a:buSzTx/>
              <a:buFont typeface="Wingdings 2" panose="05020102010507070707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502920" marR="0" lvl="0" indent="-457200" algn="ctr" defTabSz="914400" rtl="0" eaLnBrk="1" fontAlgn="auto" latinLnBrk="0" hangingPunct="1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rgbClr val="934747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kumimoji="0" lang="en-US" sz="4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Part Two Next Week</a:t>
            </a:r>
          </a:p>
          <a:p>
            <a:pPr marL="502920" marR="0" lvl="0" indent="-457200" algn="ctr" defTabSz="914400" rtl="0" eaLnBrk="1" fontAlgn="auto" latinLnBrk="0" hangingPunct="1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rgbClr val="934747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Formatting Documents</a:t>
            </a:r>
          </a:p>
        </p:txBody>
      </p:sp>
    </p:spTree>
    <p:extLst>
      <p:ext uri="{BB962C8B-B14F-4D97-AF65-F5344CB8AC3E}">
        <p14:creationId xmlns:p14="http://schemas.microsoft.com/office/powerpoint/2010/main" val="229451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183563" cy="10509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Terminology &amp; Descriptions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267200"/>
            <a:ext cx="2133600" cy="213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4343400"/>
          </a:xfrm>
        </p:spPr>
        <p:txBody>
          <a:bodyPr/>
          <a:lstStyle/>
          <a:p>
            <a:pPr marL="200533" indent="0">
              <a:buFont typeface="Wingdings" panose="05000000000000000000" pitchFamily="2" charset="2"/>
              <a:buNone/>
              <a:defRPr/>
            </a:pPr>
            <a:r>
              <a:rPr lang="en-US" sz="2912" b="1" spc="1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Microsoft Word  </a:t>
            </a:r>
          </a:p>
          <a:p>
            <a:pPr marL="274320" lvl="1" indent="-274320"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2800" spc="1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 application for creating and working with text-based documents </a:t>
            </a:r>
          </a:p>
          <a:p>
            <a:pPr marL="274320" lvl="1" indent="-274320"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2800" spc="1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Examples include letters, memos, resumes, cover letters, and flyers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800" cap="none" dirty="0">
                <a:solidFill>
                  <a:schemeClr val="accent2">
                    <a:lumMod val="75000"/>
                  </a:schemeClr>
                </a:solidFill>
                <a:cs typeface="Courier New" pitchFamily="49" charset="0"/>
              </a:rPr>
              <a:t>Terminology &amp; Descriptions</a:t>
            </a:r>
            <a:endParaRPr lang="en-US" sz="4800" dirty="0">
              <a:solidFill>
                <a:schemeClr val="accent2">
                  <a:lumMod val="75000"/>
                </a:schemeClr>
              </a:solidFill>
              <a:cs typeface="Courier New" panose="02070309020205020404" pitchFamily="49" charset="0"/>
            </a:endParaRPr>
          </a:p>
        </p:txBody>
      </p:sp>
      <p:pic>
        <p:nvPicPr>
          <p:cNvPr id="1028" name="Picture 4" descr="http://media.wiley.com/Lux/25/187625.image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8" y="3810000"/>
            <a:ext cx="8199061" cy="280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8183563" cy="3276600"/>
          </a:xfrm>
        </p:spPr>
        <p:txBody>
          <a:bodyPr>
            <a:normAutofit/>
          </a:bodyPr>
          <a:lstStyle/>
          <a:p>
            <a:pPr marL="45720" lvl="1" indent="0" eaLnBrk="1" fontAlgn="auto" hangingPunct="1">
              <a:spcAft>
                <a:spcPts val="0"/>
              </a:spcAft>
              <a:buClr>
                <a:srgbClr val="934747"/>
              </a:buClr>
              <a:buFont typeface="Wingdings" panose="05000000000000000000" pitchFamily="2" charset="2"/>
              <a:buNone/>
              <a:defRPr/>
            </a:pPr>
            <a:r>
              <a:rPr lang="en-US" sz="2800" b="1" spc="1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Ribbon</a:t>
            </a:r>
            <a:r>
              <a:rPr lang="en-US" sz="2800" spc="1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marL="274320" lvl="1" indent="-274320" eaLnBrk="1" fontAlgn="auto" hangingPunct="1"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2800" spc="1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area at the top of the screen where commands are organized into </a:t>
            </a:r>
            <a:r>
              <a:rPr lang="en-US" sz="2800" b="1" spc="1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Tabs</a:t>
            </a:r>
            <a:r>
              <a:rPr lang="en-US" sz="2800" spc="1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icons, and </a:t>
            </a:r>
            <a:r>
              <a:rPr lang="en-US" sz="2800" b="1" spc="1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Groups</a:t>
            </a:r>
          </a:p>
          <a:p>
            <a:pPr marL="45720" indent="0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8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" indent="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800" b="1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" indent="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45720" indent="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80" y="4114800"/>
            <a:ext cx="8610600" cy="172364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en-US" sz="4800" cap="none" dirty="0">
                <a:solidFill>
                  <a:schemeClr val="accent2">
                    <a:lumMod val="75000"/>
                  </a:schemeClr>
                </a:solidFill>
                <a:cs typeface="Courier New" pitchFamily="49" charset="0"/>
              </a:rPr>
              <a:t>Terminology &amp; Descriptions</a:t>
            </a:r>
            <a:endParaRPr lang="en-US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4495800"/>
            <a:ext cx="4876800" cy="304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63658" y="1999488"/>
            <a:ext cx="8229600" cy="4325112"/>
          </a:xfrm>
        </p:spPr>
        <p:txBody>
          <a:bodyPr/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Tabs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marL="274320" indent="-274320" eaLnBrk="1" hangingPunct="1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There are 7 Tabs in addition to the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File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tab</a:t>
            </a:r>
          </a:p>
          <a:p>
            <a:pPr marL="274320" indent="-274320" eaLnBrk="1" hangingPunct="1">
              <a:buClr>
                <a:schemeClr val="tx2"/>
              </a:buClr>
              <a:defRPr/>
            </a:pP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Home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Insert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Page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Layout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References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Mailings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Review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and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View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2500" dirty="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80" y="4524756"/>
            <a:ext cx="8610600" cy="172364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en-US" sz="4800" cap="none" dirty="0">
                <a:solidFill>
                  <a:schemeClr val="accent2">
                    <a:lumMod val="75000"/>
                  </a:schemeClr>
                </a:solidFill>
                <a:cs typeface="Courier New" pitchFamily="49" charset="0"/>
              </a:rPr>
              <a:t>Terminology &amp; Descriptions</a:t>
            </a:r>
            <a:endParaRPr lang="en-US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1480" y="5936059"/>
            <a:ext cx="8501520" cy="31234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63658" y="1831939"/>
            <a:ext cx="8229600" cy="2740061"/>
          </a:xfrm>
        </p:spPr>
        <p:txBody>
          <a:bodyPr>
            <a:normAutofit/>
          </a:bodyPr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Groups</a:t>
            </a:r>
          </a:p>
          <a:p>
            <a:pPr marL="274320" indent="-274320" eaLnBrk="1" hangingPunct="1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Related task functions are organized into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Groups </a:t>
            </a:r>
          </a:p>
          <a:p>
            <a:pPr marL="274320" indent="-274320" eaLnBrk="1" hangingPunct="1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name of the group is below its task buttons </a:t>
            </a:r>
          </a:p>
          <a:p>
            <a:pPr marL="274320" indent="-274320" eaLnBrk="1" hangingPunct="1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Additional tasks are accessible by clicking on the 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Dialog Box 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 the lower right-hand corner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2800" dirty="0">
              <a:solidFill>
                <a:schemeClr val="tx1"/>
              </a:solidFill>
              <a:ea typeface="MS PGothic" pitchFamily="34" charset="-128"/>
            </a:endParaRP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2800" dirty="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57400" y="2828925"/>
            <a:ext cx="4724400" cy="1362075"/>
          </a:xfrm>
          <a:ln>
            <a:noFill/>
          </a:ln>
        </p:spPr>
        <p:txBody>
          <a:bodyPr anchor="ctr"/>
          <a:lstStyle/>
          <a:p>
            <a:pPr algn="ctr">
              <a:defRPr/>
            </a:pPr>
            <a:r>
              <a:rPr lang="en-US" sz="4800" dirty="0">
                <a:ln w="12700">
                  <a:noFill/>
                </a:ln>
                <a:solidFill>
                  <a:schemeClr val="tx2"/>
                </a:solidFill>
              </a:rPr>
              <a:t>Accessing Word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24400" y="3352800"/>
            <a:ext cx="3657600" cy="1066800"/>
          </a:xfrm>
        </p:spPr>
        <p:txBody>
          <a:bodyPr>
            <a:noAutofit/>
          </a:bodyPr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Using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Start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and the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Program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Menu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503642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Accessing Word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1000" y="1598856"/>
            <a:ext cx="4029075" cy="5048250"/>
            <a:chOff x="381000" y="1598856"/>
            <a:chExt cx="4029075" cy="5048250"/>
          </a:xfrm>
        </p:grpSpPr>
        <p:grpSp>
          <p:nvGrpSpPr>
            <p:cNvPr id="9" name="Group 8"/>
            <p:cNvGrpSpPr/>
            <p:nvPr/>
          </p:nvGrpSpPr>
          <p:grpSpPr>
            <a:xfrm>
              <a:off x="381000" y="1598856"/>
              <a:ext cx="4029075" cy="5048250"/>
              <a:chOff x="4191000" y="1591106"/>
              <a:chExt cx="4029075" cy="5048250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91000" y="1591106"/>
                <a:ext cx="4029075" cy="5048250"/>
              </a:xfrm>
              <a:prstGeom prst="rect">
                <a:avLst/>
              </a:prstGeom>
            </p:spPr>
          </p:pic>
          <p:sp>
            <p:nvSpPr>
              <p:cNvPr id="8" name="Rectangle 7"/>
              <p:cNvSpPr/>
              <p:nvPr/>
            </p:nvSpPr>
            <p:spPr>
              <a:xfrm>
                <a:off x="4191000" y="6248400"/>
                <a:ext cx="533400" cy="390956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</p:grpSp>
        <p:pic>
          <p:nvPicPr>
            <p:cNvPr id="10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" t="69043" r="81315" b="17787"/>
            <a:stretch/>
          </p:blipFill>
          <p:spPr bwMode="auto">
            <a:xfrm>
              <a:off x="457200" y="4122981"/>
              <a:ext cx="2209800" cy="1287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5" name="Rectangle 4"/>
          <p:cNvSpPr/>
          <p:nvPr/>
        </p:nvSpPr>
        <p:spPr>
          <a:xfrm>
            <a:off x="647700" y="5029200"/>
            <a:ext cx="1485900" cy="2286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04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 TechEd Theme - Basic PowerPoint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Custom 2">
      <a:majorFont>
        <a:latin typeface="Segoe UI Semibold"/>
        <a:ea typeface=""/>
        <a:cs typeface=""/>
      </a:majorFont>
      <a:minorFont>
        <a:latin typeface="Segoe UI Semi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TechEd Theme - Basic PowerPoint" id="{EBF6C87B-479B-45DF-BCDE-BC68215B5F4A}" vid="{AD3EDA62-2FAF-4269-A490-1D1DBF2FACDE}"/>
    </a:ext>
  </a:extLst>
</a:theme>
</file>

<file path=ppt/theme/theme2.xml><?xml version="1.0" encoding="utf-8"?>
<a:theme xmlns:a="http://schemas.openxmlformats.org/drawingml/2006/main" name="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Basic PowerPoint Theme</Template>
  <TotalTime>874</TotalTime>
  <Words>657</Words>
  <Application>Microsoft Office PowerPoint</Application>
  <PresentationFormat>On-screen Show (4:3)</PresentationFormat>
  <Paragraphs>134</Paragraphs>
  <Slides>37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51" baseType="lpstr">
      <vt:lpstr>MS PGothic</vt:lpstr>
      <vt:lpstr>Arial</vt:lpstr>
      <vt:lpstr>Calibri</vt:lpstr>
      <vt:lpstr>Courier New</vt:lpstr>
      <vt:lpstr>Georgia</vt:lpstr>
      <vt:lpstr>Myriad Pro</vt:lpstr>
      <vt:lpstr>Segoe UI</vt:lpstr>
      <vt:lpstr>Segoe UI Semibold</vt:lpstr>
      <vt:lpstr>Segoe UI Semilight</vt:lpstr>
      <vt:lpstr>Times New Roman</vt:lpstr>
      <vt:lpstr>Wingdings</vt:lpstr>
      <vt:lpstr>Wingdings 2</vt:lpstr>
      <vt:lpstr>New TechEd Theme - Basic PowerPoint</vt:lpstr>
      <vt:lpstr>Theme - Standard PowerPoint 1</vt:lpstr>
      <vt:lpstr>Microsoft Word 2010: Basics</vt:lpstr>
      <vt:lpstr>Agenda</vt:lpstr>
      <vt:lpstr>Terminology &amp; Descriptions</vt:lpstr>
      <vt:lpstr>Terminology &amp; Descriptions</vt:lpstr>
      <vt:lpstr>Terminology &amp; Descriptions</vt:lpstr>
      <vt:lpstr>Terminology &amp; Descriptions</vt:lpstr>
      <vt:lpstr>Terminology &amp; Descriptions</vt:lpstr>
      <vt:lpstr>Accessing Word</vt:lpstr>
      <vt:lpstr>Accessing Word</vt:lpstr>
      <vt:lpstr>Accessing Word</vt:lpstr>
      <vt:lpstr>PowerPoint Presentation</vt:lpstr>
      <vt:lpstr>Basic Elements</vt:lpstr>
      <vt:lpstr>Basic Elements</vt:lpstr>
      <vt:lpstr>PowerPoint Presentation</vt:lpstr>
      <vt:lpstr>Tabs &amp; Groups</vt:lpstr>
      <vt:lpstr>Tabs &amp; Groups</vt:lpstr>
      <vt:lpstr>Tabs &amp; Groups</vt:lpstr>
      <vt:lpstr>Tabs &amp; Groups</vt:lpstr>
      <vt:lpstr>Tabs &amp; Groups</vt:lpstr>
      <vt:lpstr>Tabs &amp; Groups</vt:lpstr>
      <vt:lpstr>Tabs &amp; Groups</vt:lpstr>
      <vt:lpstr>Tabs &amp; Groups</vt:lpstr>
      <vt:lpstr>Tabs &amp; Groups</vt:lpstr>
      <vt:lpstr>PowerPoint Presentation</vt:lpstr>
      <vt:lpstr>Saving Documents</vt:lpstr>
      <vt:lpstr>Saving Documents</vt:lpstr>
      <vt:lpstr>Saving Documents</vt:lpstr>
      <vt:lpstr>Saving Documents</vt:lpstr>
      <vt:lpstr>PowerPoint Presentation</vt:lpstr>
      <vt:lpstr>Creating &amp; Opening Documents</vt:lpstr>
      <vt:lpstr>Creating &amp; Opening Documents</vt:lpstr>
      <vt:lpstr>Creating &amp; Opening Documents</vt:lpstr>
      <vt:lpstr>PowerPoint Presentation</vt:lpstr>
      <vt:lpstr>Printing Documents</vt:lpstr>
      <vt:lpstr>Printing Documents</vt:lpstr>
      <vt:lpstr>PowerPoint Presentation</vt:lpstr>
      <vt:lpstr>Questions?</vt:lpstr>
    </vt:vector>
  </TitlesOfParts>
  <Company>Gail Borden Public Library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Connected!  Facebook Basics</dc:title>
  <dc:creator>Monica Dombrowski</dc:creator>
  <cp:lastModifiedBy>Nellie Barrett</cp:lastModifiedBy>
  <cp:revision>136</cp:revision>
  <dcterms:created xsi:type="dcterms:W3CDTF">2014-05-30T16:35:15Z</dcterms:created>
  <dcterms:modified xsi:type="dcterms:W3CDTF">2017-11-09T22:04:27Z</dcterms:modified>
</cp:coreProperties>
</file>