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34"/>
  </p:notesMasterIdLst>
  <p:sldIdLst>
    <p:sldId id="256" r:id="rId2"/>
    <p:sldId id="259" r:id="rId3"/>
    <p:sldId id="291" r:id="rId4"/>
    <p:sldId id="262" r:id="rId5"/>
    <p:sldId id="263" r:id="rId6"/>
    <p:sldId id="264" r:id="rId7"/>
    <p:sldId id="265" r:id="rId8"/>
    <p:sldId id="302" r:id="rId9"/>
    <p:sldId id="301" r:id="rId10"/>
    <p:sldId id="300" r:id="rId11"/>
    <p:sldId id="303" r:id="rId12"/>
    <p:sldId id="292" r:id="rId13"/>
    <p:sldId id="266" r:id="rId14"/>
    <p:sldId id="268" r:id="rId15"/>
    <p:sldId id="307" r:id="rId16"/>
    <p:sldId id="269" r:id="rId17"/>
    <p:sldId id="304" r:id="rId18"/>
    <p:sldId id="305" r:id="rId19"/>
    <p:sldId id="270" r:id="rId20"/>
    <p:sldId id="294" r:id="rId21"/>
    <p:sldId id="271" r:id="rId22"/>
    <p:sldId id="306" r:id="rId23"/>
    <p:sldId id="279" r:id="rId24"/>
    <p:sldId id="273" r:id="rId25"/>
    <p:sldId id="298" r:id="rId26"/>
    <p:sldId id="274" r:id="rId27"/>
    <p:sldId id="282" r:id="rId28"/>
    <p:sldId id="295" r:id="rId29"/>
    <p:sldId id="280" r:id="rId30"/>
    <p:sldId id="290" r:id="rId31"/>
    <p:sldId id="285" r:id="rId32"/>
    <p:sldId id="299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34747"/>
    <a:srgbClr val="A8C398"/>
    <a:srgbClr val="709658"/>
    <a:srgbClr val="B17462"/>
    <a:srgbClr val="3575B1"/>
    <a:srgbClr val="E0A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552" autoAdjust="0"/>
  </p:normalViewPr>
  <p:slideViewPr>
    <p:cSldViewPr>
      <p:cViewPr varScale="1">
        <p:scale>
          <a:sx n="86" d="100"/>
          <a:sy n="86" d="100"/>
        </p:scale>
        <p:origin x="152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2227978-693D-46D3-B950-920CC5CFC2A9}" type="datetimeFigureOut">
              <a:rPr lang="en-US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2BF12166-7B21-41EE-BA88-0BDC4958D11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75926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01BEBCA-CEB6-45B5-AC71-B99950B82EFD}" type="slidenum">
              <a:rPr lang="en-US" altLang="en-US"/>
              <a:pPr eaLnBrk="1" hangingPunct="1"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99510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6307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4499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2E622B-1803-41F2-AC79-B03A2177D6C8}" type="slidenum">
              <a:rPr lang="en-US" altLang="en-US">
                <a:latin typeface="Calibri" panose="020F0502020204030204" pitchFamily="34" charset="0"/>
              </a:rPr>
              <a:pPr eaLnBrk="1" hangingPunct="1"/>
              <a:t>12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43008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166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C504307-A2FC-4E59-B53F-249092BC17C6}" type="slidenum">
              <a:rPr lang="en-US" altLang="en-US">
                <a:latin typeface="Calibri" panose="020F0502020204030204" pitchFamily="34" charset="0"/>
              </a:rPr>
              <a:pPr eaLnBrk="1" hangingPunct="1"/>
              <a:t>14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5652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2E622B-1803-41F2-AC79-B03A2177D6C8}" type="slidenum">
              <a:rPr lang="en-US" altLang="en-US">
                <a:latin typeface="Calibri" panose="020F0502020204030204" pitchFamily="34" charset="0"/>
              </a:rPr>
              <a:pPr eaLnBrk="1" hangingPunct="1"/>
              <a:t>15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158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509D3-6FE9-4D65-999F-6B13EFD32D7D}" type="slidenum">
              <a:rPr lang="en-US" altLang="en-US">
                <a:latin typeface="Calibri" panose="020F0502020204030204" pitchFamily="34" charset="0"/>
              </a:rPr>
              <a:pPr eaLnBrk="1" hangingPunct="1"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368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954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39FC9E8-9263-4A20-8486-CBFCF85C3412}" type="slidenum">
              <a:rPr lang="en-US" altLang="en-US">
                <a:latin typeface="Calibri" panose="020F0502020204030204" pitchFamily="34" charset="0"/>
              </a:rPr>
              <a:pPr eaLnBrk="1" hangingPunct="1"/>
              <a:t>18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134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53C547-7461-4F1F-9FC7-84AB44D9D7B8}" type="slidenum">
              <a:rPr lang="en-US" altLang="en-US">
                <a:latin typeface="Calibri" panose="020F0502020204030204" pitchFamily="34" charset="0"/>
              </a:rPr>
              <a:pPr eaLnBrk="1" hangingPunct="1"/>
              <a:t>19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851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/>
              <a:t>Review agenda with participants so they know what to expect. Ask them to hold their questions until you review all the features, in case it’s part of the agenda.</a:t>
            </a:r>
          </a:p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6102ACF-9E30-4F44-9DA9-DCD709A8B949}" type="slidenum">
              <a:rPr lang="en-US" altLang="en-US"/>
              <a:pPr eaLnBrk="1" hangingPunct="1"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42585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9C54A1B-FEF9-438D-9548-6DFD7829A89B}" type="slidenum">
              <a:rPr lang="en-US" altLang="en-US">
                <a:latin typeface="Calibri" panose="020F0502020204030204" pitchFamily="34" charset="0"/>
              </a:rPr>
              <a:pPr eaLnBrk="1" hangingPunct="1"/>
              <a:t>20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74554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784ABF2-263D-47EC-8C65-3A5B47DCC7B4}" type="slidenum">
              <a:rPr lang="en-US" altLang="en-US">
                <a:latin typeface="Calibri" panose="020F0502020204030204" pitchFamily="34" charset="0"/>
              </a:rPr>
              <a:pPr eaLnBrk="1" hangingPunct="1"/>
              <a:t>21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2935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FD509D3-6FE9-4D65-999F-6B13EFD32D7D}" type="slidenum">
              <a:rPr lang="en-US" altLang="en-US">
                <a:latin typeface="Calibri" panose="020F0502020204030204" pitchFamily="34" charset="0"/>
              </a:rPr>
              <a:pPr eaLnBrk="1" hangingPunct="1"/>
              <a:t>22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223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CC6DDFD-C4EC-43F2-8427-6B6D03FD3445}" type="slidenum">
              <a:rPr lang="en-US" altLang="en-US">
                <a:latin typeface="Calibri" panose="020F0502020204030204" pitchFamily="34" charset="0"/>
              </a:rPr>
              <a:pPr eaLnBrk="1" hangingPunct="1"/>
              <a:t>23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75980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24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97760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F0B139A-2D41-4DDE-8311-6DD5B7073300}" type="slidenum">
              <a:rPr lang="en-US" altLang="en-US">
                <a:latin typeface="Calibri" panose="020F0502020204030204" pitchFamily="34" charset="0"/>
              </a:rPr>
              <a:pPr eaLnBrk="1" hangingPunct="1"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77997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2AE8870-601B-4574-98E3-485DAEF49EAE}" type="slidenum">
              <a:rPr lang="en-US" altLang="en-US">
                <a:latin typeface="Calibri" panose="020F0502020204030204" pitchFamily="34" charset="0"/>
              </a:rPr>
              <a:pPr eaLnBrk="1" hangingPunct="1"/>
              <a:t>26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84283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4F33C0C-CDC4-4E75-A762-7A7F96F0B845}" type="slidenum">
              <a:rPr lang="en-US" altLang="en-US">
                <a:latin typeface="Calibri" panose="020F0502020204030204" pitchFamily="34" charset="0"/>
              </a:rPr>
              <a:pPr eaLnBrk="1" hangingPunct="1"/>
              <a:t>27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36090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6F3D6D5-9939-45ED-8B57-645BD51B9BB6}" type="slidenum">
              <a:rPr lang="en-US" altLang="en-US">
                <a:latin typeface="Calibri" panose="020F0502020204030204" pitchFamily="34" charset="0"/>
              </a:rPr>
              <a:pPr eaLnBrk="1" hangingPunct="1"/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5451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406D98-E1BA-4489-8D7B-B4605775D49D}" type="slidenum">
              <a:rPr lang="en-US" altLang="en-US">
                <a:latin typeface="Calibri" panose="020F0502020204030204" pitchFamily="34" charset="0"/>
              </a:rPr>
              <a:pPr eaLnBrk="1" hangingPunct="1"/>
              <a:t>29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52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42666AF-676F-4825-9BBE-A4437D39CBB0}" type="slidenum">
              <a:rPr lang="en-US" alt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0101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3445462-DED0-4D1D-B4AE-86260C03DC9F}" type="slidenum">
              <a:rPr lang="en-US" altLang="en-US">
                <a:latin typeface="Calibri" panose="020F0502020204030204" pitchFamily="34" charset="0"/>
              </a:rPr>
              <a:pPr eaLnBrk="1" hangingPunct="1"/>
              <a:t>30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6280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9B87AE2-D175-49DB-8869-463C0214BA30}" type="slidenum">
              <a:rPr lang="en-US" altLang="en-US">
                <a:latin typeface="Calibri" panose="020F0502020204030204" pitchFamily="34" charset="0"/>
              </a:rPr>
              <a:pPr eaLnBrk="1" hangingPunct="1"/>
              <a:t>31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414840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171450" indent="-171450">
              <a:buFontTx/>
              <a:buChar char="•"/>
            </a:pPr>
            <a:r>
              <a:rPr lang="en-US" altLang="en-US"/>
              <a:t>Thank participants for coming and ask if there are any outstanding questions.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Hand out the class surveys and encourage them to write in ideas for any additional classes. 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When they submit their surveys, exchange them for handouts.</a:t>
            </a:r>
          </a:p>
          <a:p>
            <a:pPr marL="171450" indent="-171450">
              <a:buFontTx/>
              <a:buChar char="•"/>
            </a:pPr>
            <a:r>
              <a:rPr lang="en-US" altLang="en-US"/>
              <a:t>Encourage them to look for upcoming classes and register to attend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144F0B6-AF51-4D5B-A895-D5CB67713A81}" type="slidenum">
              <a:rPr lang="en-US" altLang="en-US">
                <a:solidFill>
                  <a:prstClr val="black"/>
                </a:solidFill>
              </a:rPr>
              <a:pPr>
                <a:defRPr/>
              </a:pPr>
              <a:t>32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45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F3F144E-59B5-4410-AE00-0DBBD8AAAE0C}" type="slidenum">
              <a:rPr lang="en-US" altLang="en-US"/>
              <a:pPr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437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3CDEB3F-D101-4FD6-9A6A-9E0F00A2B96E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03663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7E5385C-04DB-443D-BE7D-EC0DCA0BCD30}" type="slidenum">
              <a:rPr lang="en-US" altLang="en-US"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511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7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10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5638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2C34B11-70B5-4610-AAEB-3641CCA2A703}" type="slidenum">
              <a:rPr lang="en-US" altLang="en-US">
                <a:latin typeface="Calibri" panose="020F0502020204030204" pitchFamily="34" charset="0"/>
              </a:rPr>
              <a:pPr eaLnBrk="1" hangingPunct="1"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3415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5" y="381000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4" name="Rectangle 23"/>
          <p:cNvSpPr/>
          <p:nvPr/>
        </p:nvSpPr>
        <p:spPr>
          <a:xfrm flipV="1">
            <a:off x="5410203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5" name="Rectangle 24"/>
          <p:cNvSpPr/>
          <p:nvPr/>
        </p:nvSpPr>
        <p:spPr>
          <a:xfrm flipV="1">
            <a:off x="5410203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0" name="Rectangle 9"/>
          <p:cNvSpPr/>
          <p:nvPr/>
        </p:nvSpPr>
        <p:spPr>
          <a:xfrm>
            <a:off x="3" y="3675533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FE7468C0-74C6-4592-B273-5F8CA2C2BF7D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9" y="1136"/>
            <a:ext cx="747712" cy="365760"/>
          </a:xfrm>
        </p:spPr>
        <p:txBody>
          <a:bodyPr/>
          <a:lstStyle>
            <a:lvl1pPr algn="r">
              <a:defRPr sz="1013">
                <a:solidFill>
                  <a:schemeClr val="bg1"/>
                </a:solidFill>
              </a:defRPr>
            </a:lvl1pPr>
          </a:lstStyle>
          <a:p>
            <a:fld id="{12DD4493-C292-4EEB-BC20-2F67DB3424C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36005" indent="0" algn="l">
              <a:buNone/>
              <a:defRPr sz="1350">
                <a:solidFill>
                  <a:schemeClr val="tx2"/>
                </a:solidFill>
              </a:defRPr>
            </a:lvl1pPr>
            <a:lvl2pPr marL="257175" indent="0" algn="ctr">
              <a:buNone/>
            </a:lvl2pPr>
            <a:lvl3pPr marL="514350" indent="0" algn="ctr">
              <a:buNone/>
            </a:lvl3pPr>
            <a:lvl4pPr marL="771525" indent="0" algn="ctr">
              <a:buNone/>
            </a:lvl4pPr>
            <a:lvl5pPr marL="1028700" indent="0" algn="ctr">
              <a:buNone/>
            </a:lvl5pPr>
            <a:lvl6pPr marL="1285875" indent="0" algn="ctr">
              <a:buNone/>
            </a:lvl6pPr>
            <a:lvl7pPr marL="1543050" indent="0" algn="ctr">
              <a:buNone/>
            </a:lvl7pPr>
            <a:lvl8pPr marL="1800225" indent="0" algn="ctr">
              <a:buNone/>
            </a:lvl8pPr>
            <a:lvl9pPr marL="20574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93"/>
            <a:ext cx="8458200" cy="1470025"/>
          </a:xfrm>
        </p:spPr>
        <p:txBody>
          <a:bodyPr anchor="b"/>
          <a:lstStyle>
            <a:lvl1pPr>
              <a:defRPr sz="2475">
                <a:solidFill>
                  <a:schemeClr val="bg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9276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F73657-D969-4B4D-AF0C-41D38267A249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B7669-1EFC-4753-9085-127347EDD63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02639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A5D6BA-9C34-4576-96DC-7EDE52358BBD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EC5A3-73D7-41CB-9172-D414ECE9EB19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4830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48300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4790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FCDF89A-E81A-4176-BEDA-31DC3D87BF93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56B74-9F62-4A97-B25C-262B7008FEA2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12703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C0C6C7-39C2-4894-AB52-B7B86E95065C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A2F1A-76B0-44D1-B72C-CF2C92DA14E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25718" indent="0">
              <a:buNone/>
              <a:defRPr sz="1181" b="0">
                <a:solidFill>
                  <a:schemeClr val="tx2"/>
                </a:solidFill>
              </a:defRPr>
            </a:lvl1pPr>
            <a:lvl2pPr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6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2419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chemeClr val="accent2"/>
                </a:solidFill>
                <a:effectLst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429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27DB1-7173-4BD5-9E56-256E3AA05326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E10C0-AC48-48D1-8675-8DDD17612874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30"/>
            <a:ext cx="4038600" cy="4341875"/>
          </a:xfrm>
        </p:spPr>
        <p:txBody>
          <a:bodyPr/>
          <a:lstStyle>
            <a:lvl1pPr>
              <a:defRPr sz="1125"/>
            </a:lvl1pPr>
            <a:lvl2pPr>
              <a:defRPr sz="1069"/>
            </a:lvl2pPr>
            <a:lvl3pPr>
              <a:defRPr sz="1013"/>
            </a:lvl3pPr>
            <a:lvl4pPr>
              <a:defRPr sz="1013"/>
            </a:lvl4pPr>
            <a:lvl5pPr>
              <a:defRPr sz="101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61750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B54BE30-F6AC-487F-9B1F-EB8005D1973E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45FD00A-AE4A-4042-8AF1-E2C8D1D689A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7" y="2708519"/>
            <a:ext cx="4041775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8" y="2244970"/>
            <a:ext cx="4041775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1125"/>
            </a:lvl1pPr>
            <a:lvl2pPr>
              <a:defRPr sz="1125"/>
            </a:lvl2pPr>
            <a:lvl3pPr>
              <a:defRPr sz="1013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25718" indent="0">
              <a:buNone/>
              <a:defRPr sz="1069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1125" b="1"/>
            </a:lvl2pPr>
            <a:lvl3pPr>
              <a:buNone/>
              <a:defRPr sz="1013" b="1"/>
            </a:lvl3pPr>
            <a:lvl4pPr>
              <a:buNone/>
              <a:defRPr sz="900" b="1"/>
            </a:lvl4pPr>
            <a:lvl5pPr>
              <a:buNone/>
              <a:defRPr sz="9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2250" b="0" i="0" cap="none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068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A74F7CBB-CE1A-45D9-A3BE-9B409F32BD86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60717916-E161-4E31-ACD9-A54AAE92735A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2250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2086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6F3C4E-9498-4B49-8B2B-2CBBB4E8EB35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0D9D-4433-4223-9C26-99D11D13726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1559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5000E41-4116-4D66-AEC7-2044BE08E6E3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EB460A-4A75-4263-A199-970AD1F14168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92"/>
            <a:ext cx="5102352" cy="5805083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32"/>
            <a:ext cx="3383280" cy="4580573"/>
          </a:xfrm>
        </p:spPr>
        <p:txBody>
          <a:bodyPr/>
          <a:lstStyle>
            <a:lvl1pPr marL="5144" indent="0">
              <a:buNone/>
              <a:defRPr sz="788"/>
            </a:lvl1pPr>
            <a:lvl2pPr>
              <a:buNone/>
              <a:defRPr sz="675"/>
            </a:lvl2pPr>
            <a:lvl3pPr>
              <a:buNone/>
              <a:defRPr sz="563"/>
            </a:lvl3pPr>
            <a:lvl4pPr>
              <a:buNone/>
              <a:defRPr sz="506"/>
            </a:lvl4pPr>
            <a:lvl5pPr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013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9008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AB745E-840B-444F-95D7-DF562CEACF12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4FD37-4DF4-4B9B-8BE4-AEAA9F42D517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18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14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731"/>
            </a:lvl1pPr>
            <a:lvl2pPr>
              <a:buFontTx/>
              <a:buNone/>
              <a:defRPr sz="675"/>
            </a:lvl2pPr>
            <a:lvl3pPr>
              <a:buFontTx/>
              <a:buNone/>
              <a:defRPr sz="563"/>
            </a:lvl3pPr>
            <a:lvl4pPr>
              <a:buFontTx/>
              <a:buNone/>
              <a:defRPr sz="506"/>
            </a:lvl4pPr>
            <a:lvl5pPr>
              <a:buFontTx/>
              <a:buNone/>
              <a:defRPr sz="506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6" y="1109162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1125" b="1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3462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24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0" name="Rectangle 29"/>
          <p:cNvSpPr/>
          <p:nvPr/>
        </p:nvSpPr>
        <p:spPr>
          <a:xfrm>
            <a:off x="3" y="308282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1" name="Rectangle 30"/>
          <p:cNvSpPr/>
          <p:nvPr/>
        </p:nvSpPr>
        <p:spPr>
          <a:xfrm flipV="1">
            <a:off x="5410185" y="360252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2" name="Rectangle 31"/>
          <p:cNvSpPr/>
          <p:nvPr/>
        </p:nvSpPr>
        <p:spPr>
          <a:xfrm flipV="1">
            <a:off x="5410203" y="440118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7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013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17014475-BC8D-4E0C-A907-4F2B10B262A7}" type="datetimeFigureOut">
              <a:rPr lang="en-US" smtClean="0"/>
              <a:pPr>
                <a:defRPr/>
              </a:pPr>
              <a:t>11/10/2017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45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13">
                <a:solidFill>
                  <a:srgbClr val="FFFFFF"/>
                </a:solidFill>
              </a:defRPr>
            </a:lvl1pPr>
          </a:lstStyle>
          <a:p>
            <a:fld id="{58A637CD-FA1A-4D2E-A007-F8D78202A3C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183241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225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144018" algn="l" rtl="0" eaLnBrk="1" latinLnBrk="0" hangingPunct="1">
        <a:spcBef>
          <a:spcPts val="169"/>
        </a:spcBef>
        <a:buClr>
          <a:schemeClr val="accent3"/>
        </a:buClr>
        <a:buFont typeface="Georgia"/>
        <a:buChar char="•"/>
        <a:defRPr kumimoji="0" sz="1575" kern="1200">
          <a:solidFill>
            <a:schemeClr val="tx2"/>
          </a:solidFill>
          <a:latin typeface="+mn-lt"/>
          <a:ea typeface="+mn-ea"/>
          <a:cs typeface="+mn-cs"/>
        </a:defRPr>
      </a:lvl1pPr>
      <a:lvl2pPr marL="370332" indent="-138875" algn="l" rtl="0" eaLnBrk="1" latinLnBrk="0" hangingPunct="1">
        <a:spcBef>
          <a:spcPts val="169"/>
        </a:spcBef>
        <a:buClr>
          <a:schemeClr val="accent2"/>
        </a:buClr>
        <a:buFont typeface="Georgia"/>
        <a:buChar char="▫"/>
        <a:defRPr kumimoji="0" sz="1463" kern="1200">
          <a:solidFill>
            <a:schemeClr val="tx2"/>
          </a:solidFill>
          <a:latin typeface="+mn-lt"/>
          <a:ea typeface="+mn-ea"/>
          <a:cs typeface="+mn-cs"/>
        </a:defRPr>
      </a:lvl2pPr>
      <a:lvl3pPr marL="519494" indent="-123444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663512" indent="-113157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238" kern="1200">
          <a:solidFill>
            <a:schemeClr val="tx2"/>
          </a:solidFill>
          <a:latin typeface="+mn-lt"/>
          <a:ea typeface="+mn-ea"/>
          <a:cs typeface="+mn-cs"/>
        </a:defRPr>
      </a:lvl4pPr>
      <a:lvl5pPr marL="781812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125" kern="1200">
          <a:solidFill>
            <a:schemeClr val="tx2"/>
          </a:solidFill>
          <a:latin typeface="+mn-lt"/>
          <a:ea typeface="+mn-ea"/>
          <a:cs typeface="+mn-cs"/>
        </a:defRPr>
      </a:lvl5pPr>
      <a:lvl6pPr marL="905256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1013" kern="1200">
          <a:solidFill>
            <a:schemeClr val="tx2"/>
          </a:solidFill>
          <a:latin typeface="+mn-lt"/>
          <a:ea typeface="+mn-ea"/>
          <a:cs typeface="+mn-cs"/>
        </a:defRPr>
      </a:lvl6pPr>
      <a:lvl7pPr marL="1028700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141857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844" kern="1200">
          <a:solidFill>
            <a:schemeClr val="tx2"/>
          </a:solidFill>
          <a:latin typeface="+mn-lt"/>
          <a:ea typeface="+mn-ea"/>
          <a:cs typeface="+mn-cs"/>
        </a:defRPr>
      </a:lvl8pPr>
      <a:lvl9pPr marL="1260158" indent="-102870" algn="l" rtl="0" eaLnBrk="1" latinLnBrk="0" hangingPunct="1">
        <a:spcBef>
          <a:spcPts val="169"/>
        </a:spcBef>
        <a:buClr>
          <a:schemeClr val="accent1"/>
        </a:buClr>
        <a:buFont typeface="Wingdings 2" panose="05020102010507070707" pitchFamily="18" charset="2"/>
        <a:buChar char=""/>
        <a:defRPr kumimoji="0" sz="788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  <p15:guide id="3" orient="horz" pos="415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5334000" cy="12192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algn="r" eaLnBrk="1" hangingPunct="1">
              <a:defRPr/>
            </a:pPr>
            <a:r>
              <a:rPr lang="en-US" altLang="en-US" sz="2400" dirty="0"/>
              <a:t>Name</a:t>
            </a:r>
          </a:p>
          <a:p>
            <a:pPr algn="r" eaLnBrk="1" hangingPunct="1">
              <a:defRPr/>
            </a:pPr>
            <a:r>
              <a:rPr lang="en-US" altLang="en-US" sz="2400" dirty="0"/>
              <a:t>Title</a:t>
            </a:r>
          </a:p>
          <a:p>
            <a:pPr algn="r" eaLnBrk="1" hangingPunct="1">
              <a:defRPr/>
            </a:pPr>
            <a:r>
              <a:rPr lang="en-US" altLang="en-US" sz="2400" dirty="0"/>
              <a:t>Gail Borden Public Library District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" y="2209800"/>
            <a:ext cx="9156915" cy="15240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Microsoft </a:t>
            </a:r>
            <a:r>
              <a:rPr lang="en-US" altLang="en-US" sz="4800" b="1" dirty="0">
                <a:cs typeface="Courier New" pitchFamily="49" charset="0"/>
              </a:rPr>
              <a:t>PowerPoint</a:t>
            </a:r>
            <a:r>
              <a:rPr lang="en-US" altLang="en-US" sz="4800" b="1" cap="none" dirty="0">
                <a:cs typeface="Courier New" pitchFamily="49" charset="0"/>
              </a:rPr>
              <a:t>: Basics</a:t>
            </a:r>
            <a:endParaRPr lang="en-US" altLang="en-US" sz="4800" b="1" i="1" cap="none" dirty="0">
              <a:cs typeface="Courier New" pitchFamily="49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EE4688-F33E-4AC1-82A5-7D01AC72FC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847" y="5717518"/>
            <a:ext cx="3135454" cy="73378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5D816A-A0CC-4B6E-856C-0CBA2EE456AA}"/>
              </a:ext>
            </a:extLst>
          </p:cNvPr>
          <p:cNvSpPr/>
          <p:nvPr/>
        </p:nvSpPr>
        <p:spPr>
          <a:xfrm>
            <a:off x="4429554" y="633398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Courtesy of Gail Borden Public Library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2743200" algn="ctr"/>
                <a:tab pos="5486400" algn="r"/>
                <a:tab pos="6572250" algn="r"/>
              </a:tabLst>
            </a:pPr>
            <a:r>
              <a:rPr lang="en-US" altLang="en-US" sz="900" dirty="0">
                <a:ea typeface="Times New Roman" panose="02020603050405020304" pitchFamily="18" charset="0"/>
                <a:cs typeface="Arial" panose="020B0604020202020204" pitchFamily="34" charset="0"/>
              </a:rPr>
              <a:t>and the Public Library Association</a:t>
            </a:r>
            <a:endParaRPr lang="en-US" alt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9" y="1831940"/>
            <a:ext cx="3498741" cy="4416460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Layout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pre-arranged placeholders on each slide that allows for content to be quickly added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Example: Title and Content Layout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668" y="2325669"/>
            <a:ext cx="4492094" cy="3429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150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Themes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Pre-designed background graphics, color combinations, and font pairings that enhance the image of your slides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439842"/>
            <a:ext cx="4273658" cy="322765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6450" t="10345" r="3225" b="12069"/>
          <a:stretch/>
        </p:blipFill>
        <p:spPr>
          <a:xfrm>
            <a:off x="762000" y="4419600"/>
            <a:ext cx="2133600" cy="114300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cxnSp>
        <p:nvCxnSpPr>
          <p:cNvPr id="9" name="Straight Arrow Connector 8"/>
          <p:cNvCxnSpPr/>
          <p:nvPr/>
        </p:nvCxnSpPr>
        <p:spPr>
          <a:xfrm>
            <a:off x="3048000" y="5029200"/>
            <a:ext cx="11887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8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1905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Creating a New Presentation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Creating a New Presentation</a:t>
            </a:r>
            <a:endParaRPr lang="en-US" sz="4800" b="1" cap="none" dirty="0">
              <a:cs typeface="Courier New" pitchFamily="49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053940" cy="46545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819400"/>
            <a:ext cx="8229600" cy="1905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Adding Slides &amp; Content</a:t>
            </a:r>
          </a:p>
        </p:txBody>
      </p:sp>
    </p:spTree>
    <p:extLst>
      <p:ext uri="{BB962C8B-B14F-4D97-AF65-F5344CB8AC3E}">
        <p14:creationId xmlns:p14="http://schemas.microsoft.com/office/powerpoint/2010/main" val="46999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45" y="1600200"/>
            <a:ext cx="7667625" cy="505777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New Slides</a:t>
            </a:r>
            <a:endParaRPr lang="en-US" sz="4800" b="1" dirty="0"/>
          </a:p>
        </p:txBody>
      </p:sp>
      <p:sp>
        <p:nvSpPr>
          <p:cNvPr id="7" name="Rectangle 6"/>
          <p:cNvSpPr/>
          <p:nvPr/>
        </p:nvSpPr>
        <p:spPr>
          <a:xfrm>
            <a:off x="1600200" y="2286000"/>
            <a:ext cx="533400" cy="76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0539" y="4343400"/>
            <a:ext cx="1116361" cy="762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71650"/>
            <a:ext cx="62484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Content</a:t>
            </a:r>
            <a:endParaRPr lang="en-US" sz="4800" b="1" cap="none" dirty="0">
              <a:cs typeface="Courier New" pitchFamily="49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09800" y="3124200"/>
            <a:ext cx="5257800" cy="914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09800" y="4038600"/>
            <a:ext cx="5243004" cy="1066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720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8800"/>
            <a:ext cx="6281738" cy="227799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Adding Content</a:t>
            </a:r>
            <a:endParaRPr lang="en-US" sz="4800" b="1" cap="none" dirty="0">
              <a:cs typeface="Courier New" pitchFamily="49" charset="0"/>
            </a:endParaRPr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463659" y="4267200"/>
            <a:ext cx="8223141" cy="1981200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Inserting Images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Click on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tab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Click on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Pictures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to insert one of your photos or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Clip Art 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to search for free images to use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133600" y="2691405"/>
            <a:ext cx="1447800" cy="1143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05949" y="2234205"/>
            <a:ext cx="756451" cy="381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1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2819400"/>
          </a:xfrm>
        </p:spPr>
        <p:txBody>
          <a:bodyPr anchor="ctr"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199" y="1752600"/>
            <a:ext cx="8183563" cy="4800600"/>
          </a:xfrm>
        </p:spPr>
        <p:txBody>
          <a:bodyPr wrap="square" numCol="1" anchor="t" anchorCtr="0" compatLnSpc="1">
            <a:prstTxWarp prst="textNoShape">
              <a:avLst/>
            </a:prstTxWarp>
            <a:noAutofit/>
          </a:bodyPr>
          <a:lstStyle/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Terminology &amp; Descriptions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Creating a Presentation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Adding Slides &amp; Content</a:t>
            </a:r>
          </a:p>
          <a:p>
            <a:pPr marL="274320" indent="-274320" eaLnBrk="1" hangingPunct="1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Modifying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Adjusting Slide Layout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Rearranging Slide Order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Deleting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Duplicating Slides</a:t>
            </a:r>
          </a:p>
          <a:p>
            <a:pPr marL="438912" lvl="1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Applying a Theme</a:t>
            </a:r>
          </a:p>
          <a:p>
            <a:pPr marL="274320" indent="-274320">
              <a:lnSpc>
                <a:spcPct val="150000"/>
              </a:lnSpc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altLang="ja-JP" sz="2000" dirty="0">
                <a:solidFill>
                  <a:schemeClr val="tx1"/>
                </a:solidFill>
                <a:ea typeface="MS PGothic" pitchFamily="34" charset="-128"/>
              </a:rPr>
              <a:t>Playing a PowerPoint Presentation (“Slideshow”)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183563" cy="10509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Agenda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85800" y="2971800"/>
            <a:ext cx="7772400" cy="1509712"/>
          </a:xfrm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Modifying Slides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750928"/>
            <a:ext cx="5791200" cy="490704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Adjusting Slide Layouts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3619500" y="2321141"/>
            <a:ext cx="723900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2552700"/>
            <a:ext cx="3505200" cy="37719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82000" cy="9144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4800" b="1" dirty="0">
                <a:cs typeface="Courier New" pitchFamily="49" charset="0"/>
              </a:rPr>
              <a:t>Re-arranging Slides</a:t>
            </a:r>
            <a:endParaRPr lang="en-US" sz="4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89177" y="1905000"/>
            <a:ext cx="2438400" cy="4476466"/>
          </a:xfrm>
          <a:prstGeom prst="rect">
            <a:avLst/>
          </a:prstGeom>
          <a:ln w="19050"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50679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276600"/>
            <a:ext cx="8229600" cy="990600"/>
          </a:xfrm>
        </p:spPr>
        <p:txBody>
          <a:bodyPr>
            <a:no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9732"/>
            <a:ext cx="2495550" cy="492125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Duplicating Slides</a:t>
            </a:r>
            <a:endParaRPr lang="en-US" sz="2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038600" y="3873798"/>
            <a:ext cx="9906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324008" y="4648200"/>
            <a:ext cx="1104992" cy="2286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981200"/>
            <a:ext cx="2847975" cy="4057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9125" y="1600200"/>
            <a:ext cx="2520950" cy="49403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Deleting Slides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4419599" y="4800600"/>
            <a:ext cx="1219201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686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1"/>
          <a:stretch/>
        </p:blipFill>
        <p:spPr bwMode="auto">
          <a:xfrm>
            <a:off x="228600" y="2743200"/>
            <a:ext cx="8534400" cy="21143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Applying a Theme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990600" y="3048000"/>
            <a:ext cx="5334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11430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#4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48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609600" y="2667000"/>
            <a:ext cx="8077200" cy="2514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Playing a PowerPoint Presentation (“Slide Show”)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76400"/>
            <a:ext cx="7189099" cy="47242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Playing a Presentation</a:t>
            </a:r>
            <a:endParaRPr lang="en-US" sz="4800" dirty="0"/>
          </a:p>
        </p:txBody>
      </p:sp>
      <p:sp>
        <p:nvSpPr>
          <p:cNvPr id="5" name="Rectangle 4"/>
          <p:cNvSpPr/>
          <p:nvPr/>
        </p:nvSpPr>
        <p:spPr>
          <a:xfrm>
            <a:off x="6400800" y="2057400"/>
            <a:ext cx="10668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990600" y="2385134"/>
            <a:ext cx="864499" cy="1066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971800"/>
            <a:ext cx="8305799" cy="150971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dirty="0">
                <a:latin typeface="+mj-lt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b="1" cap="none" dirty="0">
                <a:cs typeface="Courier New" pitchFamily="49" charset="0"/>
              </a:rPr>
              <a:t>Playing a Presentation</a:t>
            </a:r>
            <a:endParaRPr lang="en-US" sz="4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905000"/>
            <a:ext cx="7772400" cy="436984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3048000"/>
            <a:ext cx="8229600" cy="990600"/>
          </a:xfrm>
        </p:spPr>
        <p:txBody>
          <a:bodyPr>
            <a:normAutofit/>
          </a:bodyPr>
          <a:lstStyle/>
          <a:p>
            <a:pPr marL="44450" indent="0" algn="ctr" eaLnBrk="1" hangingPunct="1">
              <a:buClr>
                <a:srgbClr val="E3DED1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latin typeface="+mj-lt"/>
              </a:rPr>
              <a:t>Activity #5</a:t>
            </a:r>
          </a:p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endParaRPr lang="en-US" sz="2000" dirty="0">
              <a:latin typeface="+mj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3810000"/>
          </a:xfrm>
        </p:spPr>
        <p:txBody>
          <a:bodyPr/>
          <a:lstStyle/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  <a:p>
            <a:pPr marL="502920" indent="-45720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itchFamily="18" charset="2"/>
              <a:buNone/>
              <a:defRPr/>
            </a:pPr>
            <a:endParaRPr lang="en-US" sz="4400" dirty="0">
              <a:solidFill>
                <a:schemeClr val="bg2">
                  <a:lumMod val="25000"/>
                </a:schemeClr>
              </a:solidFill>
              <a:latin typeface="Myriad Pro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1082675"/>
            <a:ext cx="5181600" cy="105092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dirty="0">
                <a:cs typeface="Courier New" panose="02070309020205020404" pitchFamily="49" charset="0"/>
              </a:rPr>
              <a:t>Questions?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>
          <a:xfrm>
            <a:off x="457200" y="2438400"/>
            <a:ext cx="8183563" cy="38862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05740" indent="-144018" algn="l" rtl="0" eaLnBrk="1" latinLnBrk="0" hangingPunct="1">
              <a:spcBef>
                <a:spcPts val="169"/>
              </a:spcBef>
              <a:buClr>
                <a:schemeClr val="accent3"/>
              </a:buClr>
              <a:buFont typeface="Georgia"/>
              <a:buChar char="•"/>
              <a:defRPr kumimoji="0" sz="157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70332" indent="-138875" algn="l" rtl="0" eaLnBrk="1" latinLnBrk="0" hangingPunct="1">
              <a:spcBef>
                <a:spcPts val="169"/>
              </a:spcBef>
              <a:buClr>
                <a:schemeClr val="accent2"/>
              </a:buClr>
              <a:buFont typeface="Georgia"/>
              <a:buChar char="▫"/>
              <a:defRPr kumimoji="0" sz="146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519494" indent="-123444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35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663512" indent="-113157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238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781812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125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905256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1013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028700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141857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844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260158" indent="-102870" algn="l" rtl="0" eaLnBrk="1" latinLnBrk="0" hangingPunct="1">
              <a:spcBef>
                <a:spcPts val="169"/>
              </a:spcBef>
              <a:buClr>
                <a:schemeClr val="accent1"/>
              </a:buClr>
              <a:buFont typeface="Wingdings 2" panose="05020102010507070707" pitchFamily="18" charset="2"/>
              <a:buChar char=""/>
              <a:defRPr kumimoji="0" sz="788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COMING!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0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u="sng" dirty="0">
                <a:solidFill>
                  <a:schemeClr val="tx1"/>
                </a:solidFill>
              </a:rPr>
              <a:t>Part Two Next Week</a:t>
            </a:r>
            <a:endParaRPr lang="en-US" sz="4800" dirty="0">
              <a:solidFill>
                <a:schemeClr val="tx1"/>
              </a:solidFill>
            </a:endParaRP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Microsoft PowerPoint: </a:t>
            </a:r>
          </a:p>
          <a:p>
            <a:pPr marL="502920" indent="-457200" algn="ctr" fontAlgn="auto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r>
              <a:rPr lang="en-US" sz="4800" dirty="0">
                <a:solidFill>
                  <a:schemeClr val="tx1"/>
                </a:solidFill>
              </a:rPr>
              <a:t>Special Effects</a:t>
            </a:r>
          </a:p>
        </p:txBody>
      </p:sp>
    </p:spTree>
    <p:extLst>
      <p:ext uri="{BB962C8B-B14F-4D97-AF65-F5344CB8AC3E}">
        <p14:creationId xmlns:p14="http://schemas.microsoft.com/office/powerpoint/2010/main" val="240871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981200"/>
            <a:ext cx="8183563" cy="4343400"/>
          </a:xfrm>
        </p:spPr>
        <p:txBody>
          <a:bodyPr/>
          <a:lstStyle/>
          <a:p>
            <a:pPr marL="200533" indent="0">
              <a:buFont typeface="Wingdings" panose="05000000000000000000" pitchFamily="2" charset="2"/>
              <a:buNone/>
              <a:defRPr/>
            </a:pPr>
            <a:r>
              <a:rPr lang="en-US" sz="2912" b="1" spc="150" dirty="0">
                <a:solidFill>
                  <a:schemeClr val="tx1"/>
                </a:solidFill>
                <a:ea typeface="MS PGothic" pitchFamily="34" charset="-128"/>
              </a:rPr>
              <a:t>Microsoft PowerPoint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An application for creating custom slide show presentations</a:t>
            </a:r>
          </a:p>
          <a:p>
            <a:pPr marL="274320" lvl="1" indent="-274320"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Examples include work reports, school projects, personal interest presentations, etc. 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95798"/>
            <a:ext cx="1352550" cy="1953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183563" cy="3276600"/>
          </a:xfrm>
        </p:spPr>
        <p:txBody>
          <a:bodyPr>
            <a:normAutofit/>
          </a:bodyPr>
          <a:lstStyle/>
          <a:p>
            <a:pPr marL="45720" lvl="1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" panose="05000000000000000000" pitchFamily="2" charset="2"/>
              <a:buNone/>
              <a:defRPr/>
            </a:pP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The Ribbon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lvl="1" indent="-274320" eaLnBrk="1" fontAlgn="auto" hangingPunct="1">
              <a:spcAft>
                <a:spcPts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/>
            </a:pP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The area at the top of the screen where commands are organized into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spc="150" dirty="0">
                <a:solidFill>
                  <a:schemeClr val="tx1"/>
                </a:solidFill>
                <a:ea typeface="MS PGothic" pitchFamily="34" charset="-128"/>
              </a:rPr>
              <a:t>, icons, and </a:t>
            </a:r>
            <a:r>
              <a:rPr lang="en-US" sz="2800" b="1" spc="150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45720" indent="0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  <a:p>
            <a:pPr marL="45720" indent="0" algn="ctr" eaLnBrk="1" fontAlgn="auto" hangingPunct="1">
              <a:spcAft>
                <a:spcPts val="0"/>
              </a:spcAft>
              <a:buClr>
                <a:srgbClr val="934747"/>
              </a:buClr>
              <a:buFont typeface="Wingdings 2" panose="05020102010507070707" pitchFamily="18" charset="2"/>
              <a:buNone/>
              <a:defRPr/>
            </a:pP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86" y="4419600"/>
            <a:ext cx="8332869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91" y="4331566"/>
            <a:ext cx="8620274" cy="1307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738654"/>
            <a:ext cx="8229600" cy="4325112"/>
          </a:xfrm>
        </p:spPr>
        <p:txBody>
          <a:bodyPr/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Tabs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There are 8 Tabs in addition to the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File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tab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Home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Insert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Design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Transitions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Animations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Slide Show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,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Review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 and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View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5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4582391"/>
            <a:ext cx="5105400" cy="3048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750964"/>
            <a:ext cx="8392333" cy="1272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Related task functions are organized into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Groups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name of the group is below its task buttons 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Additional tasks are accessible by clicking on the  </a:t>
            </a: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Dialog Box </a:t>
            </a: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in the lower right-hand corner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5867400"/>
            <a:ext cx="8392333" cy="1735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8229600" cy="27400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Slide</a:t>
            </a:r>
          </a:p>
          <a:p>
            <a:pPr marL="274320" indent="-274320" eaLnBrk="1" hangingPunct="1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Each individual screen in a PowerPoint Presentation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0" y="2969716"/>
            <a:ext cx="4676775" cy="351564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4855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3658" y="1831939"/>
            <a:ext cx="5708542" cy="3578261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Wingdings 2" panose="05020102010507070707" pitchFamily="18" charset="2"/>
              <a:buNone/>
              <a:defRPr/>
            </a:pPr>
            <a:r>
              <a:rPr lang="en-US" sz="2800" b="1" dirty="0">
                <a:solidFill>
                  <a:schemeClr val="tx1"/>
                </a:solidFill>
                <a:ea typeface="MS PGothic" pitchFamily="34" charset="-128"/>
              </a:rPr>
              <a:t>Navigation Pane</a:t>
            </a:r>
          </a:p>
          <a:p>
            <a:pPr marL="274320" indent="-274320">
              <a:buClr>
                <a:schemeClr val="tx2"/>
              </a:buClr>
              <a:defRPr/>
            </a:pPr>
            <a:r>
              <a:rPr lang="en-US" sz="2800" dirty="0">
                <a:solidFill>
                  <a:schemeClr val="tx1"/>
                </a:solidFill>
                <a:ea typeface="MS PGothic" pitchFamily="34" charset="-128"/>
              </a:rPr>
              <a:t>The display pane on the left side of the PowerPoint window that provides a preview of all slides in your presentation and allows for quick navigation</a:t>
            </a:r>
          </a:p>
          <a:p>
            <a:pPr marL="44450" indent="0" algn="ctr" eaLnBrk="1" hangingPunct="1">
              <a:buFont typeface="Wingdings 2" panose="05020102010507070707" pitchFamily="18" charset="2"/>
              <a:buNone/>
              <a:defRPr/>
            </a:pPr>
            <a:endParaRPr lang="en-US" sz="2800" dirty="0">
              <a:solidFill>
                <a:schemeClr val="tx1"/>
              </a:solidFill>
              <a:ea typeface="MS PGothic" pitchFamily="34" charset="-128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199" y="625475"/>
            <a:ext cx="8183563" cy="1050925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800" b="1" cap="none" dirty="0">
                <a:cs typeface="Courier New" pitchFamily="49" charset="0"/>
              </a:rPr>
              <a:t>Terminology &amp; Descriptions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524000"/>
            <a:ext cx="2279196" cy="510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45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 - Standard PowerPoint 1">
  <a:themeElements>
    <a:clrScheme name="digital learn template">
      <a:dk1>
        <a:sysClr val="windowText" lastClr="000000"/>
      </a:dk1>
      <a:lt1>
        <a:sysClr val="window" lastClr="FFFFFF"/>
      </a:lt1>
      <a:dk2>
        <a:srgbClr val="00A4CF"/>
      </a:dk2>
      <a:lt2>
        <a:srgbClr val="E7E6E6"/>
      </a:lt2>
      <a:accent1>
        <a:srgbClr val="00A4CF"/>
      </a:accent1>
      <a:accent2>
        <a:srgbClr val="6DCCE1"/>
      </a:accent2>
      <a:accent3>
        <a:srgbClr val="00A4CF"/>
      </a:accent3>
      <a:accent4>
        <a:srgbClr val="6DCCE1"/>
      </a:accent4>
      <a:accent5>
        <a:srgbClr val="4472C4"/>
      </a:accent5>
      <a:accent6>
        <a:srgbClr val="6DCCE1"/>
      </a:accent6>
      <a:hlink>
        <a:srgbClr val="7F7F7F"/>
      </a:hlink>
      <a:folHlink>
        <a:srgbClr val="FFFFFF"/>
      </a:folHlink>
    </a:clrScheme>
    <a:fontScheme name="Segoe Script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- Standard PowerPoint 1" id="{E3AD3731-8359-4143-BAD5-90217CEC5C7A}" vid="{0843EC4A-8DA6-4C41-B59B-258E747AF9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- Standard PowerPoint</Template>
  <TotalTime>1375</TotalTime>
  <Words>482</Words>
  <Application>Microsoft Office PowerPoint</Application>
  <PresentationFormat>On-screen Show (4:3)</PresentationFormat>
  <Paragraphs>116</Paragraphs>
  <Slides>32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MS PGothic</vt:lpstr>
      <vt:lpstr>Arial</vt:lpstr>
      <vt:lpstr>Calibri</vt:lpstr>
      <vt:lpstr>Courier New</vt:lpstr>
      <vt:lpstr>Georgia</vt:lpstr>
      <vt:lpstr>Myriad Pro</vt:lpstr>
      <vt:lpstr>Segoe UI</vt:lpstr>
      <vt:lpstr>Segoe UI Semibold</vt:lpstr>
      <vt:lpstr>Times New Roman</vt:lpstr>
      <vt:lpstr>Wingdings</vt:lpstr>
      <vt:lpstr>Wingdings 2</vt:lpstr>
      <vt:lpstr>Theme - Standard PowerPoint 1</vt:lpstr>
      <vt:lpstr>Microsoft PowerPoint: Basics</vt:lpstr>
      <vt:lpstr>Agenda</vt:lpstr>
      <vt:lpstr>PowerPoint Presentation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Terminology &amp; Descriptions</vt:lpstr>
      <vt:lpstr>PowerPoint Presentation</vt:lpstr>
      <vt:lpstr>Creating a New Presentation</vt:lpstr>
      <vt:lpstr>PowerPoint Presentation</vt:lpstr>
      <vt:lpstr>PowerPoint Presentation</vt:lpstr>
      <vt:lpstr>Adding New Slides</vt:lpstr>
      <vt:lpstr>Adding Content</vt:lpstr>
      <vt:lpstr>Adding Content</vt:lpstr>
      <vt:lpstr>PowerPoint Presentation</vt:lpstr>
      <vt:lpstr>PowerPoint Presentation</vt:lpstr>
      <vt:lpstr>Adjusting Slide Layouts</vt:lpstr>
      <vt:lpstr>Re-arranging Slides</vt:lpstr>
      <vt:lpstr>PowerPoint Presentation</vt:lpstr>
      <vt:lpstr>Duplicating Slides</vt:lpstr>
      <vt:lpstr>Deleting Slides</vt:lpstr>
      <vt:lpstr>Applying a Theme</vt:lpstr>
      <vt:lpstr>PowerPoint Presentation</vt:lpstr>
      <vt:lpstr>PowerPoint Presentation</vt:lpstr>
      <vt:lpstr>Playing a Presentation</vt:lpstr>
      <vt:lpstr>Playing a Presentation</vt:lpstr>
      <vt:lpstr>PowerPoint Presentation</vt:lpstr>
      <vt:lpstr>Questions?</vt:lpstr>
    </vt:vector>
  </TitlesOfParts>
  <Company>Gail Borden Public Library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 Connected!  Facebook Basics</dc:title>
  <dc:creator>Monica Dombrowski</dc:creator>
  <cp:lastModifiedBy>Nellie Barrett</cp:lastModifiedBy>
  <cp:revision>137</cp:revision>
  <dcterms:created xsi:type="dcterms:W3CDTF">2014-05-30T16:35:15Z</dcterms:created>
  <dcterms:modified xsi:type="dcterms:W3CDTF">2017-11-10T18:02:01Z</dcterms:modified>
</cp:coreProperties>
</file>